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6" r:id="rId40"/>
    <p:sldId id="297" r:id="rId41"/>
    <p:sldId id="298" r:id="rId42"/>
    <p:sldId id="294" r:id="rId43"/>
    <p:sldId id="295" r:id="rId44"/>
  </p:sldIdLst>
  <p:sldSz cx="18288000" cy="10287000"/>
  <p:notesSz cx="18288000" cy="10287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536" y="-8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0583" y="2293492"/>
            <a:ext cx="7479030" cy="695960"/>
          </a:xfrm>
          <a:prstGeom prst="rect">
            <a:avLst/>
          </a:prstGeom>
        </p:spPr>
        <p:txBody>
          <a:bodyPr wrap="square" lIns="0" tIns="0" rIns="0" bIns="0">
            <a:spAutoFit/>
          </a:bodyPr>
          <a:lstStyle>
            <a:lvl1pPr>
              <a:defRPr sz="4000" b="1" i="0">
                <a:solidFill>
                  <a:schemeClr val="tx1"/>
                </a:solidFill>
                <a:latin typeface="Arial"/>
                <a:cs typeface="Arial"/>
              </a:defRPr>
            </a:lvl1pPr>
          </a:lstStyle>
          <a:p>
            <a:endParaRPr/>
          </a:p>
        </p:txBody>
      </p:sp>
      <p:sp>
        <p:nvSpPr>
          <p:cNvPr id="3" name="Holder 3"/>
          <p:cNvSpPr>
            <a:spLocks noGrp="1"/>
          </p:cNvSpPr>
          <p:nvPr>
            <p:ph type="subTitle" idx="4"/>
          </p:nvPr>
        </p:nvSpPr>
        <p:spPr>
          <a:xfrm>
            <a:off x="2743200" y="5760720"/>
            <a:ext cx="12801600" cy="2571750"/>
          </a:xfrm>
          <a:prstGeom prst="rect">
            <a:avLst/>
          </a:prstGeom>
        </p:spPr>
        <p:txBody>
          <a:bodyPr wrap="square" lIns="0" tIns="0" rIns="0" bIns="0">
            <a:spAutoFit/>
          </a:bodyPr>
          <a:lstStyle>
            <a:lvl1pPr>
              <a:defRPr sz="4000" b="0" i="0">
                <a:solidFill>
                  <a:srgbClr val="2A2A2A"/>
                </a:solidFill>
                <a:latin typeface="Arial MT"/>
                <a:cs typeface="Arial M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chemeClr val="tx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4000" b="0" i="0">
                <a:solidFill>
                  <a:srgbClr val="2A2A2A"/>
                </a:solidFill>
                <a:latin typeface="Arial MT"/>
                <a:cs typeface="Arial M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chemeClr val="tx1"/>
                </a:solidFill>
                <a:latin typeface="Arial"/>
                <a:cs typeface="Arial"/>
              </a:defRPr>
            </a:lvl1pPr>
          </a:lstStyle>
          <a:p>
            <a:endParaRPr/>
          </a:p>
        </p:txBody>
      </p:sp>
      <p:sp>
        <p:nvSpPr>
          <p:cNvPr id="3" name="Holder 3"/>
          <p:cNvSpPr>
            <a:spLocks noGrp="1"/>
          </p:cNvSpPr>
          <p:nvPr>
            <p:ph sz="half" idx="2"/>
          </p:nvPr>
        </p:nvSpPr>
        <p:spPr>
          <a:xfrm>
            <a:off x="914400" y="2366010"/>
            <a:ext cx="7955280" cy="678942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18320" y="2366010"/>
            <a:ext cx="7955280" cy="678942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8288000" cy="1791970"/>
          </a:xfrm>
          <a:custGeom>
            <a:avLst/>
            <a:gdLst/>
            <a:ahLst/>
            <a:cxnLst/>
            <a:rect l="l" t="t" r="r" b="b"/>
            <a:pathLst>
              <a:path w="18288000" h="1791970">
                <a:moveTo>
                  <a:pt x="18288000" y="0"/>
                </a:moveTo>
                <a:lnTo>
                  <a:pt x="9144000" y="0"/>
                </a:lnTo>
                <a:lnTo>
                  <a:pt x="0" y="0"/>
                </a:lnTo>
                <a:lnTo>
                  <a:pt x="0" y="1791843"/>
                </a:lnTo>
                <a:lnTo>
                  <a:pt x="9144000" y="1791843"/>
                </a:lnTo>
                <a:lnTo>
                  <a:pt x="18288000" y="1791843"/>
                </a:lnTo>
                <a:lnTo>
                  <a:pt x="18288000" y="0"/>
                </a:lnTo>
                <a:close/>
              </a:path>
            </a:pathLst>
          </a:custGeom>
          <a:solidFill>
            <a:srgbClr val="2A2A2A"/>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4000" b="1" i="0">
                <a:solidFill>
                  <a:schemeClr val="tx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13716" y="9816083"/>
            <a:ext cx="18269585" cy="8890"/>
          </a:xfrm>
          <a:custGeom>
            <a:avLst/>
            <a:gdLst/>
            <a:ahLst/>
            <a:cxnLst/>
            <a:rect l="l" t="t" r="r" b="b"/>
            <a:pathLst>
              <a:path w="18269585" h="8890">
                <a:moveTo>
                  <a:pt x="0" y="8775"/>
                </a:moveTo>
                <a:lnTo>
                  <a:pt x="18269204" y="0"/>
                </a:lnTo>
              </a:path>
            </a:pathLst>
          </a:custGeom>
          <a:ln w="114300">
            <a:solidFill>
              <a:srgbClr val="C4C4C4"/>
            </a:solidFill>
          </a:ln>
        </p:spPr>
        <p:txBody>
          <a:bodyPr wrap="square" lIns="0" tIns="0" rIns="0" bIns="0" rtlCol="0"/>
          <a:lstStyle/>
          <a:p>
            <a:endParaRPr/>
          </a:p>
        </p:txBody>
      </p:sp>
      <p:sp>
        <p:nvSpPr>
          <p:cNvPr id="17" name="bg object 17"/>
          <p:cNvSpPr/>
          <p:nvPr/>
        </p:nvSpPr>
        <p:spPr>
          <a:xfrm>
            <a:off x="1115567" y="0"/>
            <a:ext cx="1398905" cy="1801495"/>
          </a:xfrm>
          <a:custGeom>
            <a:avLst/>
            <a:gdLst/>
            <a:ahLst/>
            <a:cxnLst/>
            <a:rect l="l" t="t" r="r" b="b"/>
            <a:pathLst>
              <a:path w="1398905" h="1801495">
                <a:moveTo>
                  <a:pt x="1398524" y="0"/>
                </a:moveTo>
                <a:lnTo>
                  <a:pt x="0" y="0"/>
                </a:lnTo>
                <a:lnTo>
                  <a:pt x="0" y="1072515"/>
                </a:lnTo>
                <a:lnTo>
                  <a:pt x="4813" y="1150747"/>
                </a:lnTo>
                <a:lnTo>
                  <a:pt x="17119" y="1226566"/>
                </a:lnTo>
                <a:lnTo>
                  <a:pt x="36550" y="1299591"/>
                </a:lnTo>
                <a:lnTo>
                  <a:pt x="62687" y="1369441"/>
                </a:lnTo>
                <a:lnTo>
                  <a:pt x="95148" y="1435480"/>
                </a:lnTo>
                <a:lnTo>
                  <a:pt x="133553" y="1497456"/>
                </a:lnTo>
                <a:lnTo>
                  <a:pt x="177419" y="1554860"/>
                </a:lnTo>
                <a:lnTo>
                  <a:pt x="226568" y="1607311"/>
                </a:lnTo>
                <a:lnTo>
                  <a:pt x="280288" y="1654302"/>
                </a:lnTo>
                <a:lnTo>
                  <a:pt x="338581" y="1695577"/>
                </a:lnTo>
                <a:lnTo>
                  <a:pt x="400684" y="1730628"/>
                </a:lnTo>
                <a:lnTo>
                  <a:pt x="466344" y="1758950"/>
                </a:lnTo>
                <a:lnTo>
                  <a:pt x="521969" y="1776349"/>
                </a:lnTo>
                <a:lnTo>
                  <a:pt x="579882" y="1789683"/>
                </a:lnTo>
                <a:lnTo>
                  <a:pt x="639571" y="1798193"/>
                </a:lnTo>
                <a:lnTo>
                  <a:pt x="699769" y="1801241"/>
                </a:lnTo>
                <a:lnTo>
                  <a:pt x="759079" y="1798574"/>
                </a:lnTo>
                <a:lnTo>
                  <a:pt x="817118" y="1790827"/>
                </a:lnTo>
                <a:lnTo>
                  <a:pt x="873379" y="1778380"/>
                </a:lnTo>
                <a:lnTo>
                  <a:pt x="927481" y="1761363"/>
                </a:lnTo>
                <a:lnTo>
                  <a:pt x="929005" y="1760601"/>
                </a:lnTo>
                <a:lnTo>
                  <a:pt x="930401" y="1760601"/>
                </a:lnTo>
                <a:lnTo>
                  <a:pt x="997204" y="1730882"/>
                </a:lnTo>
                <a:lnTo>
                  <a:pt x="1058926" y="1695323"/>
                </a:lnTo>
                <a:lnTo>
                  <a:pt x="1116964" y="1653794"/>
                </a:lnTo>
                <a:lnTo>
                  <a:pt x="1170686" y="1606423"/>
                </a:lnTo>
                <a:lnTo>
                  <a:pt x="1219834" y="1553845"/>
                </a:lnTo>
                <a:lnTo>
                  <a:pt x="1263777" y="1496314"/>
                </a:lnTo>
                <a:lnTo>
                  <a:pt x="1302384" y="1434465"/>
                </a:lnTo>
                <a:lnTo>
                  <a:pt x="1335151" y="1368552"/>
                </a:lnTo>
                <a:lnTo>
                  <a:pt x="1361567" y="1298955"/>
                </a:lnTo>
                <a:lnTo>
                  <a:pt x="1381252" y="1226311"/>
                </a:lnTo>
                <a:lnTo>
                  <a:pt x="1393698" y="1150874"/>
                </a:lnTo>
                <a:lnTo>
                  <a:pt x="1398524" y="1073150"/>
                </a:lnTo>
                <a:lnTo>
                  <a:pt x="1398524" y="0"/>
                </a:lnTo>
                <a:close/>
              </a:path>
            </a:pathLst>
          </a:custGeom>
          <a:solidFill>
            <a:srgbClr val="BEBEBE"/>
          </a:solidFill>
        </p:spPr>
        <p:txBody>
          <a:bodyPr wrap="square" lIns="0" tIns="0" rIns="0" bIns="0" rtlCol="0"/>
          <a:lstStyle/>
          <a:p>
            <a:endParaRPr/>
          </a:p>
        </p:txBody>
      </p:sp>
      <p:sp>
        <p:nvSpPr>
          <p:cNvPr id="2" name="Holder 2"/>
          <p:cNvSpPr>
            <a:spLocks noGrp="1"/>
          </p:cNvSpPr>
          <p:nvPr>
            <p:ph type="title"/>
          </p:nvPr>
        </p:nvSpPr>
        <p:spPr>
          <a:xfrm>
            <a:off x="1085837" y="1783969"/>
            <a:ext cx="16863695" cy="1372870"/>
          </a:xfrm>
          <a:prstGeom prst="rect">
            <a:avLst/>
          </a:prstGeom>
        </p:spPr>
        <p:txBody>
          <a:bodyPr wrap="square" lIns="0" tIns="0" rIns="0" bIns="0">
            <a:spAutoFit/>
          </a:bodyPr>
          <a:lstStyle>
            <a:lvl1pPr>
              <a:defRPr sz="4000" b="1" i="0">
                <a:solidFill>
                  <a:schemeClr val="tx1"/>
                </a:solidFill>
                <a:latin typeface="Arial"/>
                <a:cs typeface="Arial"/>
              </a:defRPr>
            </a:lvl1pPr>
          </a:lstStyle>
          <a:p>
            <a:endParaRPr/>
          </a:p>
        </p:txBody>
      </p:sp>
      <p:sp>
        <p:nvSpPr>
          <p:cNvPr id="3" name="Holder 3"/>
          <p:cNvSpPr>
            <a:spLocks noGrp="1"/>
          </p:cNvSpPr>
          <p:nvPr>
            <p:ph type="body" idx="1"/>
          </p:nvPr>
        </p:nvSpPr>
        <p:spPr>
          <a:xfrm>
            <a:off x="1116114" y="2774632"/>
            <a:ext cx="8371840" cy="5619115"/>
          </a:xfrm>
          <a:prstGeom prst="rect">
            <a:avLst/>
          </a:prstGeom>
        </p:spPr>
        <p:txBody>
          <a:bodyPr wrap="square" lIns="0" tIns="0" rIns="0" bIns="0">
            <a:spAutoFit/>
          </a:bodyPr>
          <a:lstStyle>
            <a:lvl1pPr>
              <a:defRPr sz="4000" b="0" i="0">
                <a:solidFill>
                  <a:srgbClr val="2A2A2A"/>
                </a:solidFill>
                <a:latin typeface="Arial MT"/>
                <a:cs typeface="Arial MT"/>
              </a:defRPr>
            </a:lvl1pPr>
          </a:lstStyle>
          <a:p>
            <a:endParaRPr/>
          </a:p>
        </p:txBody>
      </p:sp>
      <p:sp>
        <p:nvSpPr>
          <p:cNvPr id="4" name="Holder 4"/>
          <p:cNvSpPr>
            <a:spLocks noGrp="1"/>
          </p:cNvSpPr>
          <p:nvPr>
            <p:ph type="ftr" sz="quarter" idx="5"/>
          </p:nvPr>
        </p:nvSpPr>
        <p:spPr>
          <a:xfrm>
            <a:off x="6217920" y="9566910"/>
            <a:ext cx="5852160" cy="51435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4400" y="9566910"/>
            <a:ext cx="4206240" cy="51435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9/20/26</a:t>
            </a:fld>
            <a:endParaRPr lang="en-US"/>
          </a:p>
        </p:txBody>
      </p:sp>
      <p:sp>
        <p:nvSpPr>
          <p:cNvPr id="6" name="Holder 6"/>
          <p:cNvSpPr>
            <a:spLocks noGrp="1"/>
          </p:cNvSpPr>
          <p:nvPr>
            <p:ph type="sldNum" sz="quarter" idx="7"/>
          </p:nvPr>
        </p:nvSpPr>
        <p:spPr>
          <a:xfrm>
            <a:off x="13167361" y="9566910"/>
            <a:ext cx="4206240" cy="51435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hyperlink" Target="https://docs.google.com/forms/d/e/1FAIpQLSfkuUNprJGp518dsj5eDvMj2yp1dVXf_gnqntIjAb-TJNP3nA/viewfor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0799064" y="0"/>
            <a:ext cx="7488555" cy="10287000"/>
            <a:chOff x="10799064" y="0"/>
            <a:chExt cx="7488555" cy="10287000"/>
          </a:xfrm>
        </p:grpSpPr>
        <p:sp>
          <p:nvSpPr>
            <p:cNvPr id="3" name="object 3"/>
            <p:cNvSpPr/>
            <p:nvPr/>
          </p:nvSpPr>
          <p:spPr>
            <a:xfrm>
              <a:off x="13871448" y="0"/>
              <a:ext cx="4416425" cy="10287000"/>
            </a:xfrm>
            <a:custGeom>
              <a:avLst/>
              <a:gdLst/>
              <a:ahLst/>
              <a:cxnLst/>
              <a:rect l="l" t="t" r="r" b="b"/>
              <a:pathLst>
                <a:path w="4416425" h="10287000">
                  <a:moveTo>
                    <a:pt x="4416044" y="0"/>
                  </a:moveTo>
                  <a:lnTo>
                    <a:pt x="0" y="0"/>
                  </a:lnTo>
                  <a:lnTo>
                    <a:pt x="0" y="10287000"/>
                  </a:lnTo>
                  <a:lnTo>
                    <a:pt x="4416044" y="10287000"/>
                  </a:lnTo>
                  <a:lnTo>
                    <a:pt x="4416044" y="0"/>
                  </a:lnTo>
                  <a:close/>
                </a:path>
              </a:pathLst>
            </a:custGeom>
            <a:solidFill>
              <a:srgbClr val="2A2A2A"/>
            </a:solidFill>
          </p:spPr>
          <p:txBody>
            <a:bodyPr wrap="square" lIns="0" tIns="0" rIns="0" bIns="0" rtlCol="0"/>
            <a:lstStyle/>
            <a:p>
              <a:endParaRPr/>
            </a:p>
          </p:txBody>
        </p:sp>
        <p:pic>
          <p:nvPicPr>
            <p:cNvPr id="4" name="object 4"/>
            <p:cNvPicPr/>
            <p:nvPr/>
          </p:nvPicPr>
          <p:blipFill>
            <a:blip r:embed="rId2" cstate="print"/>
            <a:stretch>
              <a:fillRect/>
            </a:stretch>
          </p:blipFill>
          <p:spPr>
            <a:xfrm>
              <a:off x="10799064" y="2258567"/>
              <a:ext cx="5870447" cy="5870448"/>
            </a:xfrm>
            <a:prstGeom prst="rect">
              <a:avLst/>
            </a:prstGeom>
          </p:spPr>
        </p:pic>
        <p:pic>
          <p:nvPicPr>
            <p:cNvPr id="5" name="object 5"/>
            <p:cNvPicPr/>
            <p:nvPr/>
          </p:nvPicPr>
          <p:blipFill>
            <a:blip r:embed="rId3" cstate="print"/>
            <a:stretch>
              <a:fillRect/>
            </a:stretch>
          </p:blipFill>
          <p:spPr>
            <a:xfrm>
              <a:off x="11183112" y="2633472"/>
              <a:ext cx="5152644" cy="5143500"/>
            </a:xfrm>
            <a:prstGeom prst="rect">
              <a:avLst/>
            </a:prstGeom>
          </p:spPr>
        </p:pic>
      </p:grpSp>
      <p:sp>
        <p:nvSpPr>
          <p:cNvPr id="6" name="object 6"/>
          <p:cNvSpPr/>
          <p:nvPr/>
        </p:nvSpPr>
        <p:spPr>
          <a:xfrm>
            <a:off x="1060703" y="3493008"/>
            <a:ext cx="45719" cy="4113407"/>
          </a:xfrm>
          <a:custGeom>
            <a:avLst/>
            <a:gdLst/>
            <a:ahLst/>
            <a:cxnLst/>
            <a:rect l="l" t="t" r="r" b="b"/>
            <a:pathLst>
              <a:path w="90805" h="4462145">
                <a:moveTo>
                  <a:pt x="90810" y="0"/>
                </a:moveTo>
                <a:lnTo>
                  <a:pt x="0" y="0"/>
                </a:lnTo>
                <a:lnTo>
                  <a:pt x="0" y="4461891"/>
                </a:lnTo>
                <a:lnTo>
                  <a:pt x="90810" y="4461891"/>
                </a:lnTo>
                <a:lnTo>
                  <a:pt x="90810" y="0"/>
                </a:lnTo>
                <a:close/>
              </a:path>
            </a:pathLst>
          </a:custGeom>
          <a:solidFill>
            <a:srgbClr val="000000"/>
          </a:solidFill>
        </p:spPr>
        <p:txBody>
          <a:bodyPr wrap="square" lIns="0" tIns="0" rIns="0" bIns="0" rtlCol="0"/>
          <a:lstStyle/>
          <a:p>
            <a:endParaRPr/>
          </a:p>
        </p:txBody>
      </p:sp>
      <p:sp>
        <p:nvSpPr>
          <p:cNvPr id="7" name="object 7"/>
          <p:cNvSpPr/>
          <p:nvPr/>
        </p:nvSpPr>
        <p:spPr>
          <a:xfrm>
            <a:off x="4283882" y="8472985"/>
            <a:ext cx="3070746" cy="826463"/>
          </a:xfrm>
          <a:custGeom>
            <a:avLst/>
            <a:gdLst/>
            <a:ahLst/>
            <a:cxnLst/>
            <a:rect l="l" t="t" r="r" b="b"/>
            <a:pathLst>
              <a:path w="4654550" h="1426209">
                <a:moveTo>
                  <a:pt x="4412107" y="0"/>
                </a:moveTo>
                <a:lnTo>
                  <a:pt x="242062" y="0"/>
                </a:lnTo>
                <a:lnTo>
                  <a:pt x="202819" y="3683"/>
                </a:lnTo>
                <a:lnTo>
                  <a:pt x="165481" y="14605"/>
                </a:lnTo>
                <a:lnTo>
                  <a:pt x="130809" y="31877"/>
                </a:lnTo>
                <a:lnTo>
                  <a:pt x="99059" y="55118"/>
                </a:lnTo>
                <a:lnTo>
                  <a:pt x="70865" y="83566"/>
                </a:lnTo>
                <a:lnTo>
                  <a:pt x="46735" y="116840"/>
                </a:lnTo>
                <a:lnTo>
                  <a:pt x="27050" y="154178"/>
                </a:lnTo>
                <a:lnTo>
                  <a:pt x="12344" y="195199"/>
                </a:lnTo>
                <a:lnTo>
                  <a:pt x="3162" y="239141"/>
                </a:lnTo>
                <a:lnTo>
                  <a:pt x="0" y="285369"/>
                </a:lnTo>
                <a:lnTo>
                  <a:pt x="0" y="1140472"/>
                </a:lnTo>
                <a:lnTo>
                  <a:pt x="3162" y="1186776"/>
                </a:lnTo>
                <a:lnTo>
                  <a:pt x="12344" y="1230706"/>
                </a:lnTo>
                <a:lnTo>
                  <a:pt x="27050" y="1271663"/>
                </a:lnTo>
                <a:lnTo>
                  <a:pt x="46735" y="1309065"/>
                </a:lnTo>
                <a:lnTo>
                  <a:pt x="70865" y="1342326"/>
                </a:lnTo>
                <a:lnTo>
                  <a:pt x="99059" y="1370863"/>
                </a:lnTo>
                <a:lnTo>
                  <a:pt x="130809" y="1394079"/>
                </a:lnTo>
                <a:lnTo>
                  <a:pt x="165481" y="1411389"/>
                </a:lnTo>
                <a:lnTo>
                  <a:pt x="202819" y="1422209"/>
                </a:lnTo>
                <a:lnTo>
                  <a:pt x="242062" y="1425943"/>
                </a:lnTo>
                <a:lnTo>
                  <a:pt x="4412107" y="1425943"/>
                </a:lnTo>
                <a:lnTo>
                  <a:pt x="4451350" y="1422209"/>
                </a:lnTo>
                <a:lnTo>
                  <a:pt x="4488688" y="1411389"/>
                </a:lnTo>
                <a:lnTo>
                  <a:pt x="4523359" y="1394079"/>
                </a:lnTo>
                <a:lnTo>
                  <a:pt x="4555109" y="1370863"/>
                </a:lnTo>
                <a:lnTo>
                  <a:pt x="4583303" y="1342326"/>
                </a:lnTo>
                <a:lnTo>
                  <a:pt x="4607433" y="1309065"/>
                </a:lnTo>
                <a:lnTo>
                  <a:pt x="4627118" y="1271663"/>
                </a:lnTo>
                <a:lnTo>
                  <a:pt x="4641850" y="1230706"/>
                </a:lnTo>
                <a:lnTo>
                  <a:pt x="4650994" y="1186776"/>
                </a:lnTo>
                <a:lnTo>
                  <a:pt x="4654169" y="1140472"/>
                </a:lnTo>
                <a:lnTo>
                  <a:pt x="4654169" y="285369"/>
                </a:lnTo>
                <a:lnTo>
                  <a:pt x="4650994" y="239141"/>
                </a:lnTo>
                <a:lnTo>
                  <a:pt x="4641850" y="195199"/>
                </a:lnTo>
                <a:lnTo>
                  <a:pt x="4627118" y="154178"/>
                </a:lnTo>
                <a:lnTo>
                  <a:pt x="4607433" y="116840"/>
                </a:lnTo>
                <a:lnTo>
                  <a:pt x="4583303" y="83566"/>
                </a:lnTo>
                <a:lnTo>
                  <a:pt x="4555109" y="55118"/>
                </a:lnTo>
                <a:lnTo>
                  <a:pt x="4523359" y="31877"/>
                </a:lnTo>
                <a:lnTo>
                  <a:pt x="4488688" y="14605"/>
                </a:lnTo>
                <a:lnTo>
                  <a:pt x="4451350" y="3683"/>
                </a:lnTo>
                <a:lnTo>
                  <a:pt x="4412107" y="0"/>
                </a:lnTo>
                <a:close/>
              </a:path>
            </a:pathLst>
          </a:custGeom>
          <a:solidFill>
            <a:srgbClr val="DFDFDF"/>
          </a:solidFill>
        </p:spPr>
        <p:txBody>
          <a:bodyPr wrap="square" lIns="0" tIns="0" rIns="0" bIns="0" rtlCol="0"/>
          <a:lstStyle/>
          <a:p>
            <a:endParaRPr/>
          </a:p>
        </p:txBody>
      </p:sp>
      <p:pic>
        <p:nvPicPr>
          <p:cNvPr id="8" name="object 8"/>
          <p:cNvPicPr/>
          <p:nvPr/>
        </p:nvPicPr>
        <p:blipFill>
          <a:blip r:embed="rId4" cstate="print"/>
          <a:stretch>
            <a:fillRect/>
          </a:stretch>
        </p:blipFill>
        <p:spPr>
          <a:xfrm>
            <a:off x="3502152" y="1636776"/>
            <a:ext cx="1307591" cy="1371600"/>
          </a:xfrm>
          <a:prstGeom prst="rect">
            <a:avLst/>
          </a:prstGeom>
        </p:spPr>
      </p:pic>
      <p:sp>
        <p:nvSpPr>
          <p:cNvPr id="9" name="object 9"/>
          <p:cNvSpPr/>
          <p:nvPr/>
        </p:nvSpPr>
        <p:spPr>
          <a:xfrm>
            <a:off x="3236976" y="1645920"/>
            <a:ext cx="0" cy="1362710"/>
          </a:xfrm>
          <a:custGeom>
            <a:avLst/>
            <a:gdLst/>
            <a:ahLst/>
            <a:cxnLst/>
            <a:rect l="l" t="t" r="r" b="b"/>
            <a:pathLst>
              <a:path h="1362710">
                <a:moveTo>
                  <a:pt x="0" y="1362202"/>
                </a:moveTo>
                <a:lnTo>
                  <a:pt x="0" y="0"/>
                </a:lnTo>
              </a:path>
            </a:pathLst>
          </a:custGeom>
          <a:ln w="19050">
            <a:solidFill>
              <a:srgbClr val="000000"/>
            </a:solidFill>
          </a:ln>
        </p:spPr>
        <p:txBody>
          <a:bodyPr wrap="square" lIns="0" tIns="0" rIns="0" bIns="0" rtlCol="0"/>
          <a:lstStyle/>
          <a:p>
            <a:endParaRPr/>
          </a:p>
        </p:txBody>
      </p:sp>
      <p:pic>
        <p:nvPicPr>
          <p:cNvPr id="10" name="object 10"/>
          <p:cNvPicPr/>
          <p:nvPr/>
        </p:nvPicPr>
        <p:blipFill>
          <a:blip r:embed="rId5" cstate="print"/>
          <a:stretch>
            <a:fillRect/>
          </a:stretch>
        </p:blipFill>
        <p:spPr>
          <a:xfrm>
            <a:off x="1472183" y="1655064"/>
            <a:ext cx="1335024" cy="1344168"/>
          </a:xfrm>
          <a:prstGeom prst="rect">
            <a:avLst/>
          </a:prstGeom>
        </p:spPr>
      </p:pic>
      <p:sp>
        <p:nvSpPr>
          <p:cNvPr id="11" name="object 11"/>
          <p:cNvSpPr txBox="1"/>
          <p:nvPr/>
        </p:nvSpPr>
        <p:spPr>
          <a:xfrm>
            <a:off x="4561461" y="8613802"/>
            <a:ext cx="1717675" cy="421005"/>
          </a:xfrm>
          <a:prstGeom prst="rect">
            <a:avLst/>
          </a:prstGeom>
        </p:spPr>
        <p:txBody>
          <a:bodyPr vert="horz" wrap="square" lIns="0" tIns="11430" rIns="0" bIns="0" rtlCol="0">
            <a:spAutoFit/>
          </a:bodyPr>
          <a:lstStyle/>
          <a:p>
            <a:pPr marL="12700">
              <a:lnSpc>
                <a:spcPct val="100000"/>
              </a:lnSpc>
              <a:spcBef>
                <a:spcPts val="90"/>
              </a:spcBef>
            </a:pPr>
            <a:r>
              <a:rPr sz="2600" b="1" spc="-65" dirty="0">
                <a:latin typeface="Times New Roman"/>
                <a:cs typeface="Times New Roman"/>
              </a:rPr>
              <a:t>Written</a:t>
            </a:r>
            <a:r>
              <a:rPr sz="2600" b="1" spc="-150" dirty="0">
                <a:latin typeface="Times New Roman"/>
                <a:cs typeface="Times New Roman"/>
              </a:rPr>
              <a:t> </a:t>
            </a:r>
            <a:r>
              <a:rPr sz="2600" b="1" spc="-20" dirty="0">
                <a:latin typeface="Times New Roman"/>
                <a:cs typeface="Times New Roman"/>
              </a:rPr>
              <a:t>By</a:t>
            </a:r>
            <a:r>
              <a:rPr sz="2600" b="1" spc="-95" dirty="0">
                <a:latin typeface="Times New Roman"/>
                <a:cs typeface="Times New Roman"/>
              </a:rPr>
              <a:t> </a:t>
            </a:r>
            <a:r>
              <a:rPr sz="2600" b="1" spc="-50" dirty="0">
                <a:latin typeface="Times New Roman"/>
                <a:cs typeface="Times New Roman"/>
              </a:rPr>
              <a:t>:</a:t>
            </a:r>
            <a:endParaRPr sz="2600">
              <a:latin typeface="Times New Roman"/>
              <a:cs typeface="Times New Roman"/>
            </a:endParaRPr>
          </a:p>
        </p:txBody>
      </p:sp>
      <p:sp>
        <p:nvSpPr>
          <p:cNvPr id="12" name="object 12" descr="$PPTXTitle"/>
          <p:cNvSpPr txBox="1">
            <a:spLocks noGrp="1"/>
          </p:cNvSpPr>
          <p:nvPr>
            <p:ph type="title"/>
          </p:nvPr>
        </p:nvSpPr>
        <p:spPr>
          <a:xfrm>
            <a:off x="5610859" y="-12131"/>
            <a:ext cx="7064375" cy="1080135"/>
          </a:xfrm>
          <a:prstGeom prst="rect">
            <a:avLst/>
          </a:prstGeom>
        </p:spPr>
        <p:txBody>
          <a:bodyPr vert="horz" wrap="square" lIns="0" tIns="14604" rIns="0" bIns="0" rtlCol="0">
            <a:spAutoFit/>
          </a:bodyPr>
          <a:lstStyle/>
          <a:p>
            <a:pPr marL="12700" marR="5080" algn="r">
              <a:lnSpc>
                <a:spcPct val="100000"/>
              </a:lnSpc>
              <a:spcBef>
                <a:spcPts val="114"/>
              </a:spcBef>
            </a:pPr>
            <a:r>
              <a:rPr sz="6900" spc="-660" dirty="0">
                <a:solidFill>
                  <a:srgbClr val="404040"/>
                </a:solidFill>
                <a:latin typeface="Times New Roman"/>
                <a:cs typeface="Times New Roman"/>
              </a:rPr>
              <a:t>مـيحرلا</a:t>
            </a:r>
            <a:r>
              <a:rPr sz="6900" spc="-20" dirty="0">
                <a:solidFill>
                  <a:srgbClr val="404040"/>
                </a:solidFill>
                <a:latin typeface="Times New Roman"/>
                <a:cs typeface="Times New Roman"/>
              </a:rPr>
              <a:t> </a:t>
            </a:r>
            <a:r>
              <a:rPr sz="6900" spc="-185" dirty="0">
                <a:solidFill>
                  <a:srgbClr val="404040"/>
                </a:solidFill>
                <a:latin typeface="Times New Roman"/>
                <a:cs typeface="Times New Roman"/>
              </a:rPr>
              <a:t>نــٰمحرلا</a:t>
            </a:r>
            <a:r>
              <a:rPr sz="6900" spc="-160" dirty="0">
                <a:solidFill>
                  <a:srgbClr val="404040"/>
                </a:solidFill>
                <a:latin typeface="Times New Roman"/>
                <a:cs typeface="Times New Roman"/>
              </a:rPr>
              <a:t> </a:t>
            </a:r>
            <a:r>
              <a:rPr sz="6900" spc="-1060" dirty="0">
                <a:solidFill>
                  <a:srgbClr val="404040"/>
                </a:solidFill>
                <a:latin typeface="Times New Roman"/>
                <a:cs typeface="Times New Roman"/>
              </a:rPr>
              <a:t>هللا</a:t>
            </a:r>
            <a:r>
              <a:rPr sz="6900" spc="-35" dirty="0">
                <a:solidFill>
                  <a:srgbClr val="404040"/>
                </a:solidFill>
                <a:latin typeface="Times New Roman"/>
                <a:cs typeface="Times New Roman"/>
              </a:rPr>
              <a:t> </a:t>
            </a:r>
            <a:r>
              <a:rPr sz="6900" spc="-1215" dirty="0">
                <a:solidFill>
                  <a:srgbClr val="404040"/>
                </a:solidFill>
                <a:latin typeface="Times New Roman"/>
                <a:cs typeface="Times New Roman"/>
              </a:rPr>
              <a:t>مـسب</a:t>
            </a:r>
            <a:endParaRPr sz="6900">
              <a:latin typeface="Times New Roman"/>
              <a:cs typeface="Times New Roman"/>
            </a:endParaRPr>
          </a:p>
        </p:txBody>
      </p:sp>
      <p:pic>
        <p:nvPicPr>
          <p:cNvPr id="14" name="object 14"/>
          <p:cNvPicPr/>
          <p:nvPr/>
        </p:nvPicPr>
        <p:blipFill>
          <a:blip r:embed="rId6" cstate="print"/>
          <a:stretch>
            <a:fillRect/>
          </a:stretch>
        </p:blipFill>
        <p:spPr>
          <a:xfrm>
            <a:off x="7114031" y="987552"/>
            <a:ext cx="4041648" cy="786383"/>
          </a:xfrm>
          <a:prstGeom prst="rect">
            <a:avLst/>
          </a:prstGeom>
        </p:spPr>
      </p:pic>
      <p:sp>
        <p:nvSpPr>
          <p:cNvPr id="16" name="object 16"/>
          <p:cNvSpPr txBox="1">
            <a:spLocks noGrp="1"/>
          </p:cNvSpPr>
          <p:nvPr>
            <p:ph type="body" idx="1"/>
          </p:nvPr>
        </p:nvSpPr>
        <p:spPr>
          <a:xfrm>
            <a:off x="1193400" y="3113903"/>
            <a:ext cx="10024035" cy="4492512"/>
          </a:xfrm>
          <a:prstGeom prst="rect">
            <a:avLst/>
          </a:prstGeom>
        </p:spPr>
        <p:txBody>
          <a:bodyPr vert="horz" wrap="square" lIns="0" tIns="618744" rIns="0" bIns="0" rtlCol="0">
            <a:spAutoFit/>
          </a:bodyPr>
          <a:lstStyle/>
          <a:p>
            <a:pPr marL="271145">
              <a:spcBef>
                <a:spcPts val="125"/>
              </a:spcBef>
            </a:pPr>
            <a:r>
              <a:rPr sz="3650" b="1" spc="-60" dirty="0">
                <a:solidFill>
                  <a:srgbClr val="000000"/>
                </a:solidFill>
                <a:latin typeface="Times New Roman"/>
                <a:cs typeface="Times New Roman"/>
              </a:rPr>
              <a:t>Psychology</a:t>
            </a:r>
            <a:r>
              <a:rPr sz="3650" b="1" spc="-114" dirty="0">
                <a:solidFill>
                  <a:srgbClr val="000000"/>
                </a:solidFill>
                <a:latin typeface="Times New Roman"/>
                <a:cs typeface="Times New Roman"/>
              </a:rPr>
              <a:t> </a:t>
            </a:r>
            <a:r>
              <a:rPr sz="3650" b="1" spc="-95" dirty="0">
                <a:solidFill>
                  <a:srgbClr val="000000"/>
                </a:solidFill>
                <a:latin typeface="Times New Roman"/>
                <a:cs typeface="Times New Roman"/>
              </a:rPr>
              <a:t>For</a:t>
            </a:r>
            <a:r>
              <a:rPr sz="3650" b="1" spc="-285" dirty="0">
                <a:solidFill>
                  <a:srgbClr val="000000"/>
                </a:solidFill>
                <a:latin typeface="Times New Roman"/>
                <a:cs typeface="Times New Roman"/>
              </a:rPr>
              <a:t> </a:t>
            </a:r>
            <a:r>
              <a:rPr sz="3650" b="1" spc="-140" dirty="0">
                <a:solidFill>
                  <a:srgbClr val="000000"/>
                </a:solidFill>
                <a:latin typeface="Times New Roman"/>
                <a:cs typeface="Times New Roman"/>
              </a:rPr>
              <a:t>Medical</a:t>
            </a:r>
            <a:r>
              <a:rPr sz="3650" b="1" spc="-250" dirty="0">
                <a:solidFill>
                  <a:srgbClr val="000000"/>
                </a:solidFill>
                <a:latin typeface="Times New Roman"/>
                <a:cs typeface="Times New Roman"/>
              </a:rPr>
              <a:t> </a:t>
            </a:r>
            <a:r>
              <a:rPr sz="3650" b="1" spc="-135" dirty="0">
                <a:solidFill>
                  <a:srgbClr val="000000"/>
                </a:solidFill>
                <a:latin typeface="Times New Roman"/>
                <a:cs typeface="Times New Roman"/>
              </a:rPr>
              <a:t>Students</a:t>
            </a:r>
            <a:r>
              <a:rPr sz="3650" b="1" spc="-260" dirty="0">
                <a:solidFill>
                  <a:srgbClr val="000000"/>
                </a:solidFill>
                <a:latin typeface="Times New Roman"/>
                <a:cs typeface="Times New Roman"/>
              </a:rPr>
              <a:t> </a:t>
            </a:r>
            <a:r>
              <a:rPr sz="3650" b="1" dirty="0">
                <a:solidFill>
                  <a:srgbClr val="000000"/>
                </a:solidFill>
                <a:latin typeface="Times New Roman"/>
                <a:cs typeface="Times New Roman"/>
              </a:rPr>
              <a:t>|</a:t>
            </a:r>
            <a:r>
              <a:rPr sz="3650" b="1" spc="-105" dirty="0">
                <a:solidFill>
                  <a:srgbClr val="000000"/>
                </a:solidFill>
                <a:latin typeface="Times New Roman"/>
                <a:cs typeface="Times New Roman"/>
              </a:rPr>
              <a:t> </a:t>
            </a:r>
            <a:r>
              <a:rPr lang="en-US" sz="3650" b="1" spc="-10" dirty="0">
                <a:solidFill>
                  <a:srgbClr val="000000"/>
                </a:solidFill>
                <a:latin typeface="Times New Roman"/>
                <a:cs typeface="Times New Roman"/>
              </a:rPr>
              <a:t>MID</a:t>
            </a:r>
          </a:p>
          <a:p>
            <a:pPr marL="271145">
              <a:spcBef>
                <a:spcPts val="125"/>
              </a:spcBef>
            </a:pPr>
            <a:r>
              <a:rPr lang="en-US" sz="10700" b="1" spc="-20" dirty="0">
                <a:solidFill>
                  <a:srgbClr val="464646"/>
                </a:solidFill>
                <a:latin typeface="Times New Roman"/>
                <a:cs typeface="Times New Roman"/>
              </a:rPr>
              <a:t>Midterm Exam </a:t>
            </a:r>
            <a:r>
              <a:rPr lang="en-US" sz="10700" b="1" spc="-275" dirty="0">
                <a:solidFill>
                  <a:srgbClr val="464646"/>
                </a:solidFill>
                <a:latin typeface="Times New Roman"/>
                <a:cs typeface="Times New Roman"/>
              </a:rPr>
              <a:t>024 </a:t>
            </a:r>
            <a:endParaRPr sz="10700" dirty="0">
              <a:latin typeface="Times New Roman"/>
              <a:cs typeface="Times New Roman"/>
            </a:endParaRPr>
          </a:p>
        </p:txBody>
      </p:sp>
      <p:sp>
        <p:nvSpPr>
          <p:cNvPr id="17" name="object 17"/>
          <p:cNvSpPr txBox="1"/>
          <p:nvPr/>
        </p:nvSpPr>
        <p:spPr>
          <a:xfrm>
            <a:off x="6387277" y="8612511"/>
            <a:ext cx="2176145" cy="421005"/>
          </a:xfrm>
          <a:prstGeom prst="rect">
            <a:avLst/>
          </a:prstGeom>
        </p:spPr>
        <p:txBody>
          <a:bodyPr vert="horz" wrap="square" lIns="0" tIns="11430" rIns="0" bIns="0" rtlCol="0">
            <a:spAutoFit/>
          </a:bodyPr>
          <a:lstStyle/>
          <a:p>
            <a:pPr marL="12700">
              <a:lnSpc>
                <a:spcPct val="100000"/>
              </a:lnSpc>
              <a:spcBef>
                <a:spcPts val="90"/>
              </a:spcBef>
            </a:pPr>
            <a:r>
              <a:rPr lang="en-US" sz="2600" b="1" spc="-65" dirty="0">
                <a:solidFill>
                  <a:srgbClr val="404040"/>
                </a:solidFill>
                <a:latin typeface="Times New Roman"/>
                <a:cs typeface="Times New Roman"/>
              </a:rPr>
              <a:t>NST</a:t>
            </a:r>
            <a:endParaRPr sz="2600" dirty="0">
              <a:latin typeface="Times New Roman"/>
              <a:cs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477136" y="482282"/>
            <a:ext cx="662940" cy="662305"/>
          </a:xfrm>
          <a:prstGeom prst="rect">
            <a:avLst/>
          </a:prstGeom>
        </p:spPr>
        <p:txBody>
          <a:bodyPr vert="horz" wrap="square" lIns="0" tIns="15875" rIns="0" bIns="0" rtlCol="0">
            <a:spAutoFit/>
          </a:bodyPr>
          <a:lstStyle/>
          <a:p>
            <a:pPr marL="12700">
              <a:lnSpc>
                <a:spcPct val="100000"/>
              </a:lnSpc>
              <a:spcBef>
                <a:spcPts val="125"/>
              </a:spcBef>
            </a:pPr>
            <a:r>
              <a:rPr sz="4150" b="1" spc="-25" dirty="0">
                <a:latin typeface="Calibri"/>
                <a:cs typeface="Calibri"/>
              </a:rPr>
              <a:t>Q1</a:t>
            </a:r>
            <a:endParaRPr sz="4150">
              <a:latin typeface="Calibri"/>
              <a:cs typeface="Calibri"/>
            </a:endParaRPr>
          </a:p>
        </p:txBody>
      </p:sp>
      <p:grpSp>
        <p:nvGrpSpPr>
          <p:cNvPr id="3" name="object 3"/>
          <p:cNvGrpSpPr/>
          <p:nvPr/>
        </p:nvGrpSpPr>
        <p:grpSpPr>
          <a:xfrm>
            <a:off x="284479" y="275336"/>
            <a:ext cx="967740" cy="9535160"/>
            <a:chOff x="284479" y="275336"/>
            <a:chExt cx="967740" cy="9535160"/>
          </a:xfrm>
        </p:grpSpPr>
        <p:sp>
          <p:nvSpPr>
            <p:cNvPr id="4" name="object 4"/>
            <p:cNvSpPr/>
            <p:nvPr/>
          </p:nvSpPr>
          <p:spPr>
            <a:xfrm>
              <a:off x="297180" y="288289"/>
              <a:ext cx="942340" cy="9509760"/>
            </a:xfrm>
            <a:custGeom>
              <a:avLst/>
              <a:gdLst/>
              <a:ahLst/>
              <a:cxnLst/>
              <a:rect l="l" t="t" r="r" b="b"/>
              <a:pathLst>
                <a:path w="942340" h="9509760">
                  <a:moveTo>
                    <a:pt x="941832" y="0"/>
                  </a:moveTo>
                  <a:lnTo>
                    <a:pt x="0" y="0"/>
                  </a:lnTo>
                  <a:lnTo>
                    <a:pt x="0" y="471170"/>
                  </a:lnTo>
                  <a:lnTo>
                    <a:pt x="0" y="9509760"/>
                  </a:lnTo>
                  <a:lnTo>
                    <a:pt x="470916" y="9509760"/>
                  </a:lnTo>
                  <a:lnTo>
                    <a:pt x="470916" y="471170"/>
                  </a:lnTo>
                  <a:lnTo>
                    <a:pt x="941832" y="471170"/>
                  </a:lnTo>
                  <a:lnTo>
                    <a:pt x="941832" y="0"/>
                  </a:lnTo>
                  <a:close/>
                </a:path>
              </a:pathLst>
            </a:custGeom>
            <a:solidFill>
              <a:srgbClr val="BEBEBE"/>
            </a:solidFill>
          </p:spPr>
          <p:txBody>
            <a:bodyPr wrap="square" lIns="0" tIns="0" rIns="0" bIns="0" rtlCol="0"/>
            <a:lstStyle/>
            <a:p>
              <a:endParaRPr/>
            </a:p>
          </p:txBody>
        </p:sp>
        <p:sp>
          <p:nvSpPr>
            <p:cNvPr id="5" name="object 5"/>
            <p:cNvSpPr/>
            <p:nvPr/>
          </p:nvSpPr>
          <p:spPr>
            <a:xfrm>
              <a:off x="297179" y="288036"/>
              <a:ext cx="942340" cy="9509760"/>
            </a:xfrm>
            <a:custGeom>
              <a:avLst/>
              <a:gdLst/>
              <a:ahLst/>
              <a:cxnLst/>
              <a:rect l="l" t="t" r="r" b="b"/>
              <a:pathLst>
                <a:path w="942340" h="9509760">
                  <a:moveTo>
                    <a:pt x="941832" y="0"/>
                  </a:moveTo>
                  <a:lnTo>
                    <a:pt x="941832" y="470916"/>
                  </a:lnTo>
                  <a:lnTo>
                    <a:pt x="470916" y="470916"/>
                  </a:lnTo>
                  <a:lnTo>
                    <a:pt x="470916" y="9509760"/>
                  </a:lnTo>
                  <a:lnTo>
                    <a:pt x="0" y="9509760"/>
                  </a:lnTo>
                  <a:lnTo>
                    <a:pt x="0" y="0"/>
                  </a:lnTo>
                  <a:lnTo>
                    <a:pt x="941832" y="0"/>
                  </a:lnTo>
                  <a:close/>
                </a:path>
              </a:pathLst>
            </a:custGeom>
            <a:ln w="25400">
              <a:solidFill>
                <a:srgbClr val="BEBEBE"/>
              </a:solidFill>
            </a:ln>
          </p:spPr>
          <p:txBody>
            <a:bodyPr wrap="square" lIns="0" tIns="0" rIns="0" bIns="0" rtlCol="0"/>
            <a:lstStyle/>
            <a:p>
              <a:endParaRPr/>
            </a:p>
          </p:txBody>
        </p:sp>
      </p:grpSp>
      <p:sp>
        <p:nvSpPr>
          <p:cNvPr id="7" name="object 7"/>
          <p:cNvSpPr txBox="1"/>
          <p:nvPr/>
        </p:nvSpPr>
        <p:spPr>
          <a:xfrm>
            <a:off x="1239519" y="2501663"/>
            <a:ext cx="15914959" cy="4941737"/>
          </a:xfrm>
          <a:prstGeom prst="rect">
            <a:avLst/>
          </a:prstGeom>
        </p:spPr>
        <p:txBody>
          <a:bodyPr vert="horz" wrap="square" lIns="0" tIns="17145" rIns="0" bIns="0" rtlCol="0">
            <a:spAutoFit/>
          </a:bodyPr>
          <a:lstStyle/>
          <a:p>
            <a:pPr marL="742950" indent="-742950">
              <a:buAutoNum type="arabicPeriod"/>
            </a:pPr>
            <a:r>
              <a:rPr lang="en-JO" sz="4000" b="1" dirty="0">
                <a:solidFill>
                  <a:srgbClr val="2A2A2A"/>
                </a:solidFill>
                <a:latin typeface="Arial MT"/>
              </a:rPr>
              <a:t>Why is psychology important?  </a:t>
            </a:r>
            <a:endParaRPr lang="en-US" sz="4000" b="1" dirty="0">
              <a:solidFill>
                <a:srgbClr val="2A2A2A"/>
              </a:solidFill>
              <a:latin typeface="Arial MT"/>
            </a:endParaRPr>
          </a:p>
          <a:p>
            <a:pPr marL="742950" indent="-742950">
              <a:buAutoNum type="arabicPeriod"/>
            </a:pPr>
            <a:endParaRPr lang="en-JO" sz="4000" dirty="0">
              <a:solidFill>
                <a:srgbClr val="2A2A2A"/>
              </a:solidFill>
              <a:latin typeface="Arial MT"/>
            </a:endParaRPr>
          </a:p>
          <a:p>
            <a:r>
              <a:rPr lang="en-JO" sz="4000" dirty="0">
                <a:solidFill>
                  <a:srgbClr val="2A2A2A"/>
                </a:solidFill>
                <a:latin typeface="Arial MT"/>
              </a:rPr>
              <a:t> A) It helps understand patient behavior, emotions, and fears to improve healthcare services  </a:t>
            </a:r>
          </a:p>
          <a:p>
            <a:r>
              <a:rPr lang="en-JO" sz="4000" dirty="0">
                <a:solidFill>
                  <a:srgbClr val="2A2A2A"/>
                </a:solidFill>
                <a:latin typeface="Arial MT"/>
              </a:rPr>
              <a:t> B) It replaces biomedical interventions with herbal remedies</a:t>
            </a:r>
          </a:p>
          <a:p>
            <a:r>
              <a:rPr lang="en-JO" sz="4000" dirty="0">
                <a:solidFill>
                  <a:srgbClr val="2A2A2A"/>
                </a:solidFill>
                <a:latin typeface="Arial MT"/>
              </a:rPr>
              <a:t> C) It focuses exclusively on diagnosing genetic chromosomal disorders</a:t>
            </a:r>
          </a:p>
          <a:p>
            <a:r>
              <a:rPr lang="en-JO" sz="4000" dirty="0">
                <a:solidFill>
                  <a:srgbClr val="2A2A2A"/>
                </a:solidFill>
                <a:latin typeface="Arial MT"/>
              </a:rPr>
              <a:t> D) It is used only to manage hospital administrative budgets</a:t>
            </a:r>
          </a:p>
        </p:txBody>
      </p:sp>
      <p:sp>
        <p:nvSpPr>
          <p:cNvPr id="12" name="object 3">
            <a:extLst>
              <a:ext uri="{FF2B5EF4-FFF2-40B4-BE49-F238E27FC236}">
                <a16:creationId xmlns:a16="http://schemas.microsoft.com/office/drawing/2014/main" id="{1ACE3B6F-36AF-19AE-999A-7E5062481F8C}"/>
              </a:ext>
            </a:extLst>
          </p:cNvPr>
          <p:cNvSpPr txBox="1"/>
          <p:nvPr/>
        </p:nvSpPr>
        <p:spPr>
          <a:xfrm>
            <a:off x="16654733" y="8556953"/>
            <a:ext cx="999490" cy="487045"/>
          </a:xfrm>
          <a:prstGeom prst="rect">
            <a:avLst/>
          </a:prstGeom>
        </p:spPr>
        <p:txBody>
          <a:bodyPr vert="horz" wrap="square" lIns="0" tIns="15875" rIns="0" bIns="0" rtlCol="0">
            <a:spAutoFit/>
          </a:bodyPr>
          <a:lstStyle>
            <a:defPPr>
              <a:defRPr kern="0"/>
            </a:defPPr>
          </a:lstStyle>
          <a:p>
            <a:pPr marL="12700">
              <a:lnSpc>
                <a:spcPct val="100000"/>
              </a:lnSpc>
              <a:spcBef>
                <a:spcPts val="125"/>
              </a:spcBef>
            </a:pPr>
            <a:r>
              <a:rPr sz="3000" dirty="0">
                <a:solidFill>
                  <a:srgbClr val="7C7C7C"/>
                </a:solidFill>
                <a:latin typeface="Calibri"/>
                <a:cs typeface="Calibri"/>
              </a:rPr>
              <a:t>Ans:</a:t>
            </a:r>
            <a:r>
              <a:rPr sz="3000" spc="-100" dirty="0">
                <a:solidFill>
                  <a:srgbClr val="7C7C7C"/>
                </a:solidFill>
                <a:latin typeface="Calibri"/>
                <a:cs typeface="Calibri"/>
              </a:rPr>
              <a:t> </a:t>
            </a:r>
            <a:r>
              <a:rPr sz="3000" spc="-50" dirty="0">
                <a:solidFill>
                  <a:srgbClr val="7C7C7C"/>
                </a:solidFill>
                <a:latin typeface="Calibri"/>
                <a:cs typeface="Calibri"/>
              </a:rPr>
              <a:t>A</a:t>
            </a:r>
            <a:endParaRPr sz="3000" dirty="0">
              <a:latin typeface="Calibri"/>
              <a:cs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477136" y="482282"/>
            <a:ext cx="662940" cy="662305"/>
          </a:xfrm>
          <a:prstGeom prst="rect">
            <a:avLst/>
          </a:prstGeom>
        </p:spPr>
        <p:txBody>
          <a:bodyPr vert="horz" wrap="square" lIns="0" tIns="15875" rIns="0" bIns="0" rtlCol="0">
            <a:spAutoFit/>
          </a:bodyPr>
          <a:lstStyle/>
          <a:p>
            <a:pPr marL="12700">
              <a:lnSpc>
                <a:spcPct val="100000"/>
              </a:lnSpc>
              <a:spcBef>
                <a:spcPts val="125"/>
              </a:spcBef>
            </a:pPr>
            <a:r>
              <a:rPr sz="4150" b="1" spc="-25" dirty="0">
                <a:latin typeface="Calibri"/>
                <a:cs typeface="Calibri"/>
              </a:rPr>
              <a:t>Q2</a:t>
            </a:r>
            <a:endParaRPr sz="4150">
              <a:latin typeface="Calibri"/>
              <a:cs typeface="Calibri"/>
            </a:endParaRPr>
          </a:p>
        </p:txBody>
      </p:sp>
      <p:grpSp>
        <p:nvGrpSpPr>
          <p:cNvPr id="3" name="object 3"/>
          <p:cNvGrpSpPr/>
          <p:nvPr/>
        </p:nvGrpSpPr>
        <p:grpSpPr>
          <a:xfrm>
            <a:off x="284479" y="275336"/>
            <a:ext cx="967740" cy="9535160"/>
            <a:chOff x="284479" y="275336"/>
            <a:chExt cx="967740" cy="9535160"/>
          </a:xfrm>
        </p:grpSpPr>
        <p:sp>
          <p:nvSpPr>
            <p:cNvPr id="4" name="object 4"/>
            <p:cNvSpPr/>
            <p:nvPr/>
          </p:nvSpPr>
          <p:spPr>
            <a:xfrm>
              <a:off x="297180" y="288289"/>
              <a:ext cx="942340" cy="9509760"/>
            </a:xfrm>
            <a:custGeom>
              <a:avLst/>
              <a:gdLst/>
              <a:ahLst/>
              <a:cxnLst/>
              <a:rect l="l" t="t" r="r" b="b"/>
              <a:pathLst>
                <a:path w="942340" h="9509760">
                  <a:moveTo>
                    <a:pt x="941832" y="0"/>
                  </a:moveTo>
                  <a:lnTo>
                    <a:pt x="0" y="0"/>
                  </a:lnTo>
                  <a:lnTo>
                    <a:pt x="0" y="471170"/>
                  </a:lnTo>
                  <a:lnTo>
                    <a:pt x="0" y="9509760"/>
                  </a:lnTo>
                  <a:lnTo>
                    <a:pt x="470916" y="9509760"/>
                  </a:lnTo>
                  <a:lnTo>
                    <a:pt x="470916" y="471170"/>
                  </a:lnTo>
                  <a:lnTo>
                    <a:pt x="941832" y="471170"/>
                  </a:lnTo>
                  <a:lnTo>
                    <a:pt x="941832" y="0"/>
                  </a:lnTo>
                  <a:close/>
                </a:path>
              </a:pathLst>
            </a:custGeom>
            <a:solidFill>
              <a:srgbClr val="BEBEBE"/>
            </a:solidFill>
          </p:spPr>
          <p:txBody>
            <a:bodyPr wrap="square" lIns="0" tIns="0" rIns="0" bIns="0" rtlCol="0"/>
            <a:lstStyle/>
            <a:p>
              <a:endParaRPr/>
            </a:p>
          </p:txBody>
        </p:sp>
        <p:sp>
          <p:nvSpPr>
            <p:cNvPr id="5" name="object 5"/>
            <p:cNvSpPr/>
            <p:nvPr/>
          </p:nvSpPr>
          <p:spPr>
            <a:xfrm>
              <a:off x="297179" y="288036"/>
              <a:ext cx="942340" cy="9509760"/>
            </a:xfrm>
            <a:custGeom>
              <a:avLst/>
              <a:gdLst/>
              <a:ahLst/>
              <a:cxnLst/>
              <a:rect l="l" t="t" r="r" b="b"/>
              <a:pathLst>
                <a:path w="942340" h="9509760">
                  <a:moveTo>
                    <a:pt x="941832" y="0"/>
                  </a:moveTo>
                  <a:lnTo>
                    <a:pt x="941832" y="470916"/>
                  </a:lnTo>
                  <a:lnTo>
                    <a:pt x="470916" y="470916"/>
                  </a:lnTo>
                  <a:lnTo>
                    <a:pt x="470916" y="9509760"/>
                  </a:lnTo>
                  <a:lnTo>
                    <a:pt x="0" y="9509760"/>
                  </a:lnTo>
                  <a:lnTo>
                    <a:pt x="0" y="0"/>
                  </a:lnTo>
                  <a:lnTo>
                    <a:pt x="941832" y="0"/>
                  </a:lnTo>
                  <a:close/>
                </a:path>
              </a:pathLst>
            </a:custGeom>
            <a:ln w="25400">
              <a:solidFill>
                <a:srgbClr val="BEBEBE"/>
              </a:solidFill>
            </a:ln>
          </p:spPr>
          <p:txBody>
            <a:bodyPr wrap="square" lIns="0" tIns="0" rIns="0" bIns="0" rtlCol="0"/>
            <a:lstStyle/>
            <a:p>
              <a:endParaRPr/>
            </a:p>
          </p:txBody>
        </p:sp>
      </p:grpSp>
      <p:sp>
        <p:nvSpPr>
          <p:cNvPr id="8" name="object 8"/>
          <p:cNvSpPr txBox="1"/>
          <p:nvPr/>
        </p:nvSpPr>
        <p:spPr>
          <a:xfrm>
            <a:off x="15847060" y="9256397"/>
            <a:ext cx="986155" cy="390107"/>
          </a:xfrm>
          <a:prstGeom prst="rect">
            <a:avLst/>
          </a:prstGeom>
        </p:spPr>
        <p:txBody>
          <a:bodyPr vert="horz" wrap="square" lIns="0" tIns="0" rIns="0" bIns="0" rtlCol="0">
            <a:spAutoFit/>
          </a:bodyPr>
          <a:lstStyle/>
          <a:p>
            <a:pPr marL="12700">
              <a:lnSpc>
                <a:spcPts val="2970"/>
              </a:lnSpc>
            </a:pPr>
            <a:r>
              <a:rPr sz="3000" dirty="0">
                <a:solidFill>
                  <a:srgbClr val="7C7C7C"/>
                </a:solidFill>
                <a:latin typeface="Calibri"/>
                <a:cs typeface="Calibri"/>
              </a:rPr>
              <a:t>Ans:</a:t>
            </a:r>
            <a:r>
              <a:rPr sz="3000" spc="-100" dirty="0">
                <a:solidFill>
                  <a:srgbClr val="7C7C7C"/>
                </a:solidFill>
                <a:latin typeface="Calibri"/>
                <a:cs typeface="Calibri"/>
              </a:rPr>
              <a:t> </a:t>
            </a:r>
            <a:r>
              <a:rPr lang="en-US" sz="3000" spc="-100" dirty="0">
                <a:solidFill>
                  <a:srgbClr val="7C7C7C"/>
                </a:solidFill>
                <a:latin typeface="Calibri"/>
                <a:cs typeface="Calibri"/>
              </a:rPr>
              <a:t>b</a:t>
            </a:r>
            <a:endParaRPr sz="3000" dirty="0">
              <a:latin typeface="Calibri"/>
              <a:cs typeface="Calibri"/>
            </a:endParaRPr>
          </a:p>
        </p:txBody>
      </p:sp>
      <p:sp>
        <p:nvSpPr>
          <p:cNvPr id="14" name="Title 13">
            <a:extLst>
              <a:ext uri="{FF2B5EF4-FFF2-40B4-BE49-F238E27FC236}">
                <a16:creationId xmlns:a16="http://schemas.microsoft.com/office/drawing/2014/main" id="{8E3D93BD-CD1E-7BF1-98CB-8EA3D01F1612}"/>
              </a:ext>
            </a:extLst>
          </p:cNvPr>
          <p:cNvSpPr>
            <a:spLocks noGrp="1"/>
          </p:cNvSpPr>
          <p:nvPr>
            <p:ph type="title"/>
          </p:nvPr>
        </p:nvSpPr>
        <p:spPr>
          <a:xfrm>
            <a:off x="1085837" y="1783969"/>
            <a:ext cx="16863695" cy="7063472"/>
          </a:xfrm>
        </p:spPr>
        <p:txBody>
          <a:bodyPr/>
          <a:lstStyle/>
          <a:p>
            <a:r>
              <a:rPr lang="en-JO" sz="5000" i="0">
                <a:effectLst/>
                <a:latin typeface=".SFUI-Semibold"/>
              </a:rPr>
              <a:t>2. How can psychology improve communication between physicians and patients?</a:t>
            </a:r>
            <a:r>
              <a:rPr lang="en-JO" sz="5000" b="0" i="0">
                <a:effectLst/>
                <a:latin typeface=".SFUI-Regular"/>
              </a:rPr>
              <a:t> </a:t>
            </a:r>
            <a:r>
              <a:rPr lang="en-JO" sz="5000" b="0" i="0">
                <a:effectLst/>
                <a:latin typeface="Helvetica" pitchFamily="2" charset="0"/>
              </a:rPr>
              <a:t> </a:t>
            </a:r>
            <a:br>
              <a:rPr lang="en-JO" sz="5000">
                <a:effectLst/>
                <a:latin typeface=".AppleSystemUIFont"/>
              </a:rPr>
            </a:br>
            <a:r>
              <a:rPr lang="en-JO" sz="5000" b="0" i="0">
                <a:effectLst/>
                <a:latin typeface=".SFUI-Regular"/>
              </a:rPr>
              <a:t> A) By teaching physicians to avoid direct conversation with patients </a:t>
            </a:r>
            <a:r>
              <a:rPr lang="en-JO" sz="5000" b="0" i="0">
                <a:effectLst/>
                <a:latin typeface="Helvetica" pitchFamily="2" charset="0"/>
              </a:rPr>
              <a:t> </a:t>
            </a:r>
            <a:br>
              <a:rPr lang="en-JO" sz="5000">
                <a:effectLst/>
                <a:latin typeface=".AppleSystemUIFont"/>
              </a:rPr>
            </a:br>
            <a:r>
              <a:rPr lang="en-JO" sz="5000" b="0" i="0">
                <a:effectLst/>
                <a:latin typeface=".SFUI-Regular"/>
              </a:rPr>
              <a:t> B) By training physicians on active listening and rephrasing questions to improve understanding </a:t>
            </a:r>
            <a:r>
              <a:rPr lang="en-JO" sz="5000" b="0" i="0">
                <a:effectLst/>
                <a:latin typeface="Helvetica" pitchFamily="2" charset="0"/>
              </a:rPr>
              <a:t> </a:t>
            </a:r>
            <a:br>
              <a:rPr lang="en-JO" sz="5000">
                <a:effectLst/>
                <a:latin typeface=".AppleSystemUIFont"/>
              </a:rPr>
            </a:br>
            <a:r>
              <a:rPr lang="en-JO" sz="5000" b="0" i="0">
                <a:effectLst/>
                <a:latin typeface=".SFUI-Regular"/>
              </a:rPr>
              <a:t> C) By instructing doctors to rely only on written forms </a:t>
            </a:r>
            <a:r>
              <a:rPr lang="en-JO" sz="5000" b="0" i="0">
                <a:effectLst/>
                <a:latin typeface="Helvetica" pitchFamily="2" charset="0"/>
              </a:rPr>
              <a:t> </a:t>
            </a:r>
            <a:br>
              <a:rPr lang="en-JO" sz="5000">
                <a:effectLst/>
                <a:latin typeface=".AppleSystemUIFont"/>
              </a:rPr>
            </a:br>
            <a:r>
              <a:rPr lang="en-JO" sz="5000" b="0" i="0">
                <a:effectLst/>
                <a:latin typeface=".SFUI-Regular"/>
              </a:rPr>
              <a:t> D) By restricting discussions strictly to laboratory numerical values</a:t>
            </a:r>
            <a:endParaRPr lang="en-JO" sz="5000">
              <a:effectLst/>
              <a:latin typeface=".AppleSystemUIFon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477136" y="482282"/>
            <a:ext cx="658495" cy="662305"/>
          </a:xfrm>
          <a:prstGeom prst="rect">
            <a:avLst/>
          </a:prstGeom>
        </p:spPr>
        <p:txBody>
          <a:bodyPr vert="horz" wrap="square" lIns="0" tIns="15875" rIns="0" bIns="0" rtlCol="0">
            <a:spAutoFit/>
          </a:bodyPr>
          <a:lstStyle/>
          <a:p>
            <a:pPr marL="12700">
              <a:lnSpc>
                <a:spcPct val="100000"/>
              </a:lnSpc>
              <a:spcBef>
                <a:spcPts val="125"/>
              </a:spcBef>
            </a:pPr>
            <a:r>
              <a:rPr sz="4150" b="1" spc="-25" dirty="0">
                <a:latin typeface="Calibri"/>
                <a:cs typeface="Calibri"/>
              </a:rPr>
              <a:t>Q3</a:t>
            </a:r>
            <a:endParaRPr sz="4150">
              <a:latin typeface="Calibri"/>
              <a:cs typeface="Calibri"/>
            </a:endParaRPr>
          </a:p>
        </p:txBody>
      </p:sp>
      <p:grpSp>
        <p:nvGrpSpPr>
          <p:cNvPr id="3" name="object 3"/>
          <p:cNvGrpSpPr/>
          <p:nvPr/>
        </p:nvGrpSpPr>
        <p:grpSpPr>
          <a:xfrm>
            <a:off x="284479" y="275336"/>
            <a:ext cx="967740" cy="9535160"/>
            <a:chOff x="284479" y="275336"/>
            <a:chExt cx="967740" cy="9535160"/>
          </a:xfrm>
        </p:grpSpPr>
        <p:sp>
          <p:nvSpPr>
            <p:cNvPr id="4" name="object 4"/>
            <p:cNvSpPr/>
            <p:nvPr/>
          </p:nvSpPr>
          <p:spPr>
            <a:xfrm>
              <a:off x="297180" y="288289"/>
              <a:ext cx="942340" cy="9509760"/>
            </a:xfrm>
            <a:custGeom>
              <a:avLst/>
              <a:gdLst/>
              <a:ahLst/>
              <a:cxnLst/>
              <a:rect l="l" t="t" r="r" b="b"/>
              <a:pathLst>
                <a:path w="942340" h="9509760">
                  <a:moveTo>
                    <a:pt x="941832" y="0"/>
                  </a:moveTo>
                  <a:lnTo>
                    <a:pt x="0" y="0"/>
                  </a:lnTo>
                  <a:lnTo>
                    <a:pt x="0" y="471170"/>
                  </a:lnTo>
                  <a:lnTo>
                    <a:pt x="0" y="9509760"/>
                  </a:lnTo>
                  <a:lnTo>
                    <a:pt x="470916" y="9509760"/>
                  </a:lnTo>
                  <a:lnTo>
                    <a:pt x="470916" y="471170"/>
                  </a:lnTo>
                  <a:lnTo>
                    <a:pt x="941832" y="471170"/>
                  </a:lnTo>
                  <a:lnTo>
                    <a:pt x="941832" y="0"/>
                  </a:lnTo>
                  <a:close/>
                </a:path>
              </a:pathLst>
            </a:custGeom>
            <a:solidFill>
              <a:srgbClr val="BEBEBE"/>
            </a:solidFill>
          </p:spPr>
          <p:txBody>
            <a:bodyPr wrap="square" lIns="0" tIns="0" rIns="0" bIns="0" rtlCol="0"/>
            <a:lstStyle/>
            <a:p>
              <a:endParaRPr/>
            </a:p>
          </p:txBody>
        </p:sp>
        <p:sp>
          <p:nvSpPr>
            <p:cNvPr id="5" name="object 5"/>
            <p:cNvSpPr/>
            <p:nvPr/>
          </p:nvSpPr>
          <p:spPr>
            <a:xfrm>
              <a:off x="297179" y="288036"/>
              <a:ext cx="942340" cy="9509760"/>
            </a:xfrm>
            <a:custGeom>
              <a:avLst/>
              <a:gdLst/>
              <a:ahLst/>
              <a:cxnLst/>
              <a:rect l="l" t="t" r="r" b="b"/>
              <a:pathLst>
                <a:path w="942340" h="9509760">
                  <a:moveTo>
                    <a:pt x="941832" y="0"/>
                  </a:moveTo>
                  <a:lnTo>
                    <a:pt x="941832" y="470916"/>
                  </a:lnTo>
                  <a:lnTo>
                    <a:pt x="470916" y="470916"/>
                  </a:lnTo>
                  <a:lnTo>
                    <a:pt x="470916" y="9509760"/>
                  </a:lnTo>
                  <a:lnTo>
                    <a:pt x="0" y="9509760"/>
                  </a:lnTo>
                  <a:lnTo>
                    <a:pt x="0" y="0"/>
                  </a:lnTo>
                  <a:lnTo>
                    <a:pt x="941832" y="0"/>
                  </a:lnTo>
                  <a:close/>
                </a:path>
              </a:pathLst>
            </a:custGeom>
            <a:ln w="25400">
              <a:solidFill>
                <a:srgbClr val="BEBEBE"/>
              </a:solidFill>
            </a:ln>
          </p:spPr>
          <p:txBody>
            <a:bodyPr wrap="square" lIns="0" tIns="0" rIns="0" bIns="0" rtlCol="0"/>
            <a:lstStyle/>
            <a:p>
              <a:endParaRPr/>
            </a:p>
          </p:txBody>
        </p:sp>
      </p:grpSp>
      <p:sp>
        <p:nvSpPr>
          <p:cNvPr id="8" name="object 8"/>
          <p:cNvSpPr txBox="1"/>
          <p:nvPr/>
        </p:nvSpPr>
        <p:spPr>
          <a:xfrm>
            <a:off x="15847060" y="9256397"/>
            <a:ext cx="986155" cy="390107"/>
          </a:xfrm>
          <a:prstGeom prst="rect">
            <a:avLst/>
          </a:prstGeom>
        </p:spPr>
        <p:txBody>
          <a:bodyPr vert="horz" wrap="square" lIns="0" tIns="0" rIns="0" bIns="0" rtlCol="0">
            <a:spAutoFit/>
          </a:bodyPr>
          <a:lstStyle/>
          <a:p>
            <a:pPr marL="12700">
              <a:lnSpc>
                <a:spcPts val="2970"/>
              </a:lnSpc>
            </a:pPr>
            <a:r>
              <a:rPr sz="3000" dirty="0">
                <a:solidFill>
                  <a:srgbClr val="7C7C7C"/>
                </a:solidFill>
                <a:latin typeface="Calibri"/>
                <a:cs typeface="Calibri"/>
              </a:rPr>
              <a:t>Ans:</a:t>
            </a:r>
            <a:r>
              <a:rPr sz="3000" spc="-100" dirty="0">
                <a:solidFill>
                  <a:srgbClr val="7C7C7C"/>
                </a:solidFill>
                <a:latin typeface="Calibri"/>
                <a:cs typeface="Calibri"/>
              </a:rPr>
              <a:t> </a:t>
            </a:r>
            <a:r>
              <a:rPr lang="en-US" sz="3000" spc="-50" dirty="0">
                <a:solidFill>
                  <a:srgbClr val="7C7C7C"/>
                </a:solidFill>
                <a:latin typeface="Calibri"/>
                <a:cs typeface="Calibri"/>
              </a:rPr>
              <a:t>A</a:t>
            </a:r>
            <a:endParaRPr sz="3000" dirty="0">
              <a:latin typeface="Calibri"/>
              <a:cs typeface="Calibri"/>
            </a:endParaRPr>
          </a:p>
        </p:txBody>
      </p:sp>
      <p:sp>
        <p:nvSpPr>
          <p:cNvPr id="10" name="object 6" descr="$PPTXTitle">
            <a:extLst>
              <a:ext uri="{FF2B5EF4-FFF2-40B4-BE49-F238E27FC236}">
                <a16:creationId xmlns:a16="http://schemas.microsoft.com/office/drawing/2014/main" id="{F3EBE518-7E0F-6620-8672-756F4862C52E}"/>
              </a:ext>
            </a:extLst>
          </p:cNvPr>
          <p:cNvSpPr txBox="1">
            <a:spLocks/>
          </p:cNvSpPr>
          <p:nvPr/>
        </p:nvSpPr>
        <p:spPr>
          <a:xfrm>
            <a:off x="1806383" y="2367419"/>
            <a:ext cx="16012604" cy="5552161"/>
          </a:xfrm>
          <a:prstGeom prst="rect">
            <a:avLst/>
          </a:prstGeom>
        </p:spPr>
        <p:txBody>
          <a:bodyPr vert="horz" wrap="square" lIns="0" tIns="12065" rIns="0" bIns="0" rtlCol="0">
            <a:spAutoFit/>
          </a:bodyPr>
          <a:lstStyle>
            <a:lvl1pPr>
              <a:defRPr sz="4000" b="1" i="0">
                <a:solidFill>
                  <a:schemeClr val="tx1"/>
                </a:solidFill>
                <a:latin typeface="Arial"/>
                <a:ea typeface="+mj-ea"/>
                <a:cs typeface="Arial"/>
              </a:defRPr>
            </a:lvl1pPr>
          </a:lstStyle>
          <a:p>
            <a:r>
              <a:rPr lang="en-JO" dirty="0">
                <a:solidFill>
                  <a:srgbClr val="2A2A2A"/>
                </a:solidFill>
                <a:latin typeface="Arial MT"/>
              </a:rPr>
              <a:t>3. Why is it important to treat patients "as people, not just cases"?  </a:t>
            </a:r>
            <a:br>
              <a:rPr lang="en-US" dirty="0">
                <a:solidFill>
                  <a:srgbClr val="2A2A2A"/>
                </a:solidFill>
                <a:latin typeface="Arial MT"/>
              </a:rPr>
            </a:br>
            <a:br>
              <a:rPr lang="en-US" dirty="0">
                <a:solidFill>
                  <a:srgbClr val="2A2A2A"/>
                </a:solidFill>
                <a:latin typeface="Arial MT"/>
              </a:rPr>
            </a:br>
            <a:br>
              <a:rPr lang="en-JO" dirty="0">
                <a:solidFill>
                  <a:srgbClr val="2A2A2A"/>
                </a:solidFill>
                <a:latin typeface="Arial MT"/>
              </a:rPr>
            </a:br>
            <a:r>
              <a:rPr lang="en-JO" b="0" dirty="0">
                <a:solidFill>
                  <a:srgbClr val="2A2A2A"/>
                </a:solidFill>
                <a:latin typeface="Arial MT"/>
              </a:rPr>
              <a:t> A) To build trust and provide holistic care that considers the patient's emotional and psychological needs  </a:t>
            </a:r>
            <a:br>
              <a:rPr lang="en-JO" b="0" dirty="0">
                <a:solidFill>
                  <a:srgbClr val="2A2A2A"/>
                </a:solidFill>
                <a:latin typeface="Arial MT"/>
              </a:rPr>
            </a:br>
            <a:r>
              <a:rPr lang="en-JO" b="0" dirty="0">
                <a:solidFill>
                  <a:srgbClr val="2A2A2A"/>
                </a:solidFill>
                <a:latin typeface="Arial MT"/>
              </a:rPr>
              <a:t> B) To shorten clinical examination times to under two minutes</a:t>
            </a:r>
            <a:br>
              <a:rPr lang="en-JO" b="0" dirty="0">
                <a:solidFill>
                  <a:srgbClr val="2A2A2A"/>
                </a:solidFill>
                <a:latin typeface="Arial MT"/>
              </a:rPr>
            </a:br>
            <a:r>
              <a:rPr lang="en-JO" b="0" dirty="0">
                <a:solidFill>
                  <a:srgbClr val="2A2A2A"/>
                </a:solidFill>
                <a:latin typeface="Arial MT"/>
              </a:rPr>
              <a:t> C) To eliminate the need for objective diagnostic laboratory tests</a:t>
            </a:r>
            <a:br>
              <a:rPr lang="en-JO" b="0" dirty="0">
                <a:solidFill>
                  <a:srgbClr val="2A2A2A"/>
                </a:solidFill>
                <a:latin typeface="Arial MT"/>
              </a:rPr>
            </a:br>
            <a:r>
              <a:rPr lang="en-JO" b="0" dirty="0">
                <a:solidFill>
                  <a:srgbClr val="2A2A2A"/>
                </a:solidFill>
                <a:latin typeface="Arial MT"/>
              </a:rPr>
              <a:t> D) To satisfy legal paperwork without communicating directly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477136" y="482282"/>
            <a:ext cx="662940" cy="662305"/>
          </a:xfrm>
          <a:prstGeom prst="rect">
            <a:avLst/>
          </a:prstGeom>
        </p:spPr>
        <p:txBody>
          <a:bodyPr vert="horz" wrap="square" lIns="0" tIns="15875" rIns="0" bIns="0" rtlCol="0">
            <a:spAutoFit/>
          </a:bodyPr>
          <a:lstStyle/>
          <a:p>
            <a:pPr marL="12700">
              <a:lnSpc>
                <a:spcPct val="100000"/>
              </a:lnSpc>
              <a:spcBef>
                <a:spcPts val="125"/>
              </a:spcBef>
            </a:pPr>
            <a:r>
              <a:rPr sz="4150" b="1" spc="-25" dirty="0">
                <a:latin typeface="Calibri"/>
                <a:cs typeface="Calibri"/>
              </a:rPr>
              <a:t>Q4</a:t>
            </a:r>
            <a:endParaRPr sz="4150">
              <a:latin typeface="Calibri"/>
              <a:cs typeface="Calibri"/>
            </a:endParaRPr>
          </a:p>
        </p:txBody>
      </p:sp>
      <p:grpSp>
        <p:nvGrpSpPr>
          <p:cNvPr id="4" name="object 4"/>
          <p:cNvGrpSpPr/>
          <p:nvPr/>
        </p:nvGrpSpPr>
        <p:grpSpPr>
          <a:xfrm>
            <a:off x="284479" y="275336"/>
            <a:ext cx="967740" cy="9535160"/>
            <a:chOff x="284479" y="275336"/>
            <a:chExt cx="967740" cy="9535160"/>
          </a:xfrm>
        </p:grpSpPr>
        <p:sp>
          <p:nvSpPr>
            <p:cNvPr id="5" name="object 5"/>
            <p:cNvSpPr/>
            <p:nvPr/>
          </p:nvSpPr>
          <p:spPr>
            <a:xfrm>
              <a:off x="297180" y="288289"/>
              <a:ext cx="942340" cy="9509760"/>
            </a:xfrm>
            <a:custGeom>
              <a:avLst/>
              <a:gdLst/>
              <a:ahLst/>
              <a:cxnLst/>
              <a:rect l="l" t="t" r="r" b="b"/>
              <a:pathLst>
                <a:path w="942340" h="9509760">
                  <a:moveTo>
                    <a:pt x="941832" y="0"/>
                  </a:moveTo>
                  <a:lnTo>
                    <a:pt x="0" y="0"/>
                  </a:lnTo>
                  <a:lnTo>
                    <a:pt x="0" y="471170"/>
                  </a:lnTo>
                  <a:lnTo>
                    <a:pt x="0" y="9509760"/>
                  </a:lnTo>
                  <a:lnTo>
                    <a:pt x="470916" y="9509760"/>
                  </a:lnTo>
                  <a:lnTo>
                    <a:pt x="470916" y="471170"/>
                  </a:lnTo>
                  <a:lnTo>
                    <a:pt x="941832" y="471170"/>
                  </a:lnTo>
                  <a:lnTo>
                    <a:pt x="941832" y="0"/>
                  </a:lnTo>
                  <a:close/>
                </a:path>
              </a:pathLst>
            </a:custGeom>
            <a:solidFill>
              <a:srgbClr val="BEBEBE"/>
            </a:solidFill>
          </p:spPr>
          <p:txBody>
            <a:bodyPr wrap="square" lIns="0" tIns="0" rIns="0" bIns="0" rtlCol="0"/>
            <a:lstStyle/>
            <a:p>
              <a:endParaRPr/>
            </a:p>
          </p:txBody>
        </p:sp>
        <p:sp>
          <p:nvSpPr>
            <p:cNvPr id="6" name="object 6"/>
            <p:cNvSpPr/>
            <p:nvPr/>
          </p:nvSpPr>
          <p:spPr>
            <a:xfrm>
              <a:off x="297179" y="288036"/>
              <a:ext cx="942340" cy="9509760"/>
            </a:xfrm>
            <a:custGeom>
              <a:avLst/>
              <a:gdLst/>
              <a:ahLst/>
              <a:cxnLst/>
              <a:rect l="l" t="t" r="r" b="b"/>
              <a:pathLst>
                <a:path w="942340" h="9509760">
                  <a:moveTo>
                    <a:pt x="941832" y="0"/>
                  </a:moveTo>
                  <a:lnTo>
                    <a:pt x="941832" y="470916"/>
                  </a:lnTo>
                  <a:lnTo>
                    <a:pt x="470916" y="470916"/>
                  </a:lnTo>
                  <a:lnTo>
                    <a:pt x="470916" y="9509760"/>
                  </a:lnTo>
                  <a:lnTo>
                    <a:pt x="0" y="9509760"/>
                  </a:lnTo>
                  <a:lnTo>
                    <a:pt x="0" y="0"/>
                  </a:lnTo>
                  <a:lnTo>
                    <a:pt x="941832" y="0"/>
                  </a:lnTo>
                  <a:close/>
                </a:path>
              </a:pathLst>
            </a:custGeom>
            <a:ln w="25400">
              <a:solidFill>
                <a:srgbClr val="BEBEBE"/>
              </a:solidFill>
            </a:ln>
          </p:spPr>
          <p:txBody>
            <a:bodyPr wrap="square" lIns="0" tIns="0" rIns="0" bIns="0" rtlCol="0"/>
            <a:lstStyle/>
            <a:p>
              <a:endParaRPr/>
            </a:p>
          </p:txBody>
        </p:sp>
      </p:grpSp>
      <p:sp>
        <p:nvSpPr>
          <p:cNvPr id="8" name="object 8"/>
          <p:cNvSpPr txBox="1"/>
          <p:nvPr/>
        </p:nvSpPr>
        <p:spPr>
          <a:xfrm>
            <a:off x="1161039" y="3788863"/>
            <a:ext cx="16713289" cy="3341299"/>
          </a:xfrm>
          <a:prstGeom prst="rect">
            <a:avLst/>
          </a:prstGeom>
        </p:spPr>
        <p:txBody>
          <a:bodyPr vert="horz" wrap="square" lIns="0" tIns="17145" rIns="0" bIns="0" rtlCol="0">
            <a:spAutoFit/>
          </a:bodyPr>
          <a:lstStyle/>
          <a:p>
            <a:r>
              <a:rPr lang="en-JO" sz="3600" b="1" i="0">
                <a:solidFill>
                  <a:schemeClr val="tx1"/>
                </a:solidFill>
                <a:effectLst/>
                <a:latin typeface=".SFUI-Semibold"/>
              </a:rPr>
              <a:t>4. Why is the bio-psycho-social model important for medical students?</a:t>
            </a:r>
            <a:r>
              <a:rPr lang="en-JO" sz="3600" b="0" i="0">
                <a:solidFill>
                  <a:schemeClr val="tx1"/>
                </a:solidFill>
                <a:effectLst/>
                <a:latin typeface=".SFUI-Regular"/>
              </a:rPr>
              <a:t> </a:t>
            </a:r>
            <a:r>
              <a:rPr lang="en-JO" sz="3600" b="0" i="0">
                <a:solidFill>
                  <a:schemeClr val="tx1"/>
                </a:solidFill>
                <a:effectLst/>
                <a:latin typeface="Helvetica" pitchFamily="2" charset="0"/>
              </a:rPr>
              <a:t> </a:t>
            </a:r>
            <a:endParaRPr lang="en-JO" sz="3600">
              <a:solidFill>
                <a:schemeClr val="tx1"/>
              </a:solidFill>
              <a:effectLst/>
              <a:latin typeface=".AppleSystemUIFont"/>
            </a:endParaRPr>
          </a:p>
          <a:p>
            <a:r>
              <a:rPr lang="en-JO" sz="3600" b="0" i="0">
                <a:solidFill>
                  <a:schemeClr val="tx1"/>
                </a:solidFill>
                <a:effectLst/>
                <a:latin typeface=".SFUI-Regular"/>
              </a:rPr>
              <a:t> A) It proves that physical health is influenced strictly by biological genetics alone </a:t>
            </a:r>
            <a:r>
              <a:rPr lang="en-JO" sz="3600" b="0" i="0">
                <a:solidFill>
                  <a:schemeClr val="tx1"/>
                </a:solidFill>
                <a:effectLst/>
                <a:latin typeface="Helvetica" pitchFamily="2" charset="0"/>
              </a:rPr>
              <a:t> </a:t>
            </a:r>
            <a:endParaRPr lang="en-JO" sz="3600">
              <a:solidFill>
                <a:schemeClr val="tx1"/>
              </a:solidFill>
              <a:effectLst/>
              <a:latin typeface=".AppleSystemUIFont"/>
            </a:endParaRPr>
          </a:p>
          <a:p>
            <a:r>
              <a:rPr lang="en-JO" sz="3600" b="0" i="0">
                <a:solidFill>
                  <a:schemeClr val="tx1"/>
                </a:solidFill>
                <a:effectLst/>
                <a:latin typeface=".SFUI-Regular"/>
              </a:rPr>
              <a:t> B) It disregards psychological thoughts and emotions during patient care </a:t>
            </a:r>
            <a:r>
              <a:rPr lang="en-JO" sz="3600" b="0" i="0">
                <a:solidFill>
                  <a:schemeClr val="tx1"/>
                </a:solidFill>
                <a:effectLst/>
                <a:latin typeface="Helvetica" pitchFamily="2" charset="0"/>
              </a:rPr>
              <a:t> </a:t>
            </a:r>
            <a:endParaRPr lang="en-JO" sz="3600">
              <a:solidFill>
                <a:schemeClr val="tx1"/>
              </a:solidFill>
              <a:effectLst/>
              <a:latin typeface=".AppleSystemUIFont"/>
            </a:endParaRPr>
          </a:p>
          <a:p>
            <a:r>
              <a:rPr lang="en-JO" sz="3600" b="0" i="0">
                <a:solidFill>
                  <a:schemeClr val="tx1"/>
                </a:solidFill>
                <a:effectLst/>
                <a:latin typeface=".SFUI-Regular"/>
              </a:rPr>
              <a:t> C) It helps medical students understand the interplay of biological, psychological, and social factors in patient care </a:t>
            </a:r>
            <a:r>
              <a:rPr lang="en-JO" sz="3600" b="0" i="0">
                <a:solidFill>
                  <a:schemeClr val="tx1"/>
                </a:solidFill>
                <a:effectLst/>
                <a:latin typeface="Helvetica" pitchFamily="2" charset="0"/>
              </a:rPr>
              <a:t> </a:t>
            </a:r>
            <a:endParaRPr lang="en-JO" sz="3600">
              <a:solidFill>
                <a:schemeClr val="tx1"/>
              </a:solidFill>
              <a:effectLst/>
              <a:latin typeface=".AppleSystemUIFont"/>
            </a:endParaRPr>
          </a:p>
          <a:p>
            <a:r>
              <a:rPr lang="en-JO" sz="3600" b="0" i="0">
                <a:solidFill>
                  <a:schemeClr val="tx1"/>
                </a:solidFill>
                <a:effectLst/>
                <a:latin typeface=".SFUI-Regular"/>
              </a:rPr>
              <a:t> D) It focuses exclusively on environmental and social sanitation policies</a:t>
            </a:r>
            <a:endParaRPr lang="en-JO" sz="3600">
              <a:solidFill>
                <a:schemeClr val="tx1"/>
              </a:solidFill>
              <a:effectLst/>
              <a:latin typeface=".AppleSystemUIFont"/>
            </a:endParaRPr>
          </a:p>
        </p:txBody>
      </p:sp>
      <p:sp>
        <p:nvSpPr>
          <p:cNvPr id="10" name="Title 9">
            <a:extLst>
              <a:ext uri="{FF2B5EF4-FFF2-40B4-BE49-F238E27FC236}">
                <a16:creationId xmlns:a16="http://schemas.microsoft.com/office/drawing/2014/main" id="{85AA203F-2923-5E38-C542-8753F5AFC273}"/>
              </a:ext>
            </a:extLst>
          </p:cNvPr>
          <p:cNvSpPr>
            <a:spLocks noGrp="1"/>
          </p:cNvSpPr>
          <p:nvPr>
            <p:ph type="title"/>
          </p:nvPr>
        </p:nvSpPr>
        <p:spPr/>
        <p:txBody>
          <a:bodyPr/>
          <a:lstStyle/>
          <a:p>
            <a:endParaRPr lang="en-JO" dirty="0"/>
          </a:p>
        </p:txBody>
      </p:sp>
      <p:sp>
        <p:nvSpPr>
          <p:cNvPr id="12" name="object 8">
            <a:extLst>
              <a:ext uri="{FF2B5EF4-FFF2-40B4-BE49-F238E27FC236}">
                <a16:creationId xmlns:a16="http://schemas.microsoft.com/office/drawing/2014/main" id="{0E5953FB-3E01-B3FD-67E5-C3C3B471CB86}"/>
              </a:ext>
            </a:extLst>
          </p:cNvPr>
          <p:cNvSpPr txBox="1"/>
          <p:nvPr/>
        </p:nvSpPr>
        <p:spPr>
          <a:xfrm>
            <a:off x="15847060" y="9256397"/>
            <a:ext cx="986155" cy="390107"/>
          </a:xfrm>
          <a:prstGeom prst="rect">
            <a:avLst/>
          </a:prstGeom>
        </p:spPr>
        <p:txBody>
          <a:bodyPr vert="horz" wrap="square" lIns="0" tIns="0" rIns="0" bIns="0" rtlCol="0">
            <a:spAutoFit/>
          </a:bodyPr>
          <a:lstStyle/>
          <a:p>
            <a:pPr marL="12700">
              <a:lnSpc>
                <a:spcPts val="2970"/>
              </a:lnSpc>
            </a:pPr>
            <a:r>
              <a:rPr sz="3000" dirty="0">
                <a:solidFill>
                  <a:srgbClr val="7C7C7C"/>
                </a:solidFill>
                <a:latin typeface="Calibri"/>
                <a:cs typeface="Calibri"/>
              </a:rPr>
              <a:t>Ans:</a:t>
            </a:r>
            <a:r>
              <a:rPr sz="3000" spc="-100" dirty="0">
                <a:solidFill>
                  <a:srgbClr val="7C7C7C"/>
                </a:solidFill>
                <a:latin typeface="Calibri"/>
                <a:cs typeface="Calibri"/>
              </a:rPr>
              <a:t> </a:t>
            </a:r>
            <a:r>
              <a:rPr lang="en-US" sz="3000" spc="-50" dirty="0">
                <a:solidFill>
                  <a:srgbClr val="7C7C7C"/>
                </a:solidFill>
                <a:latin typeface="Calibri"/>
                <a:cs typeface="Calibri"/>
              </a:rPr>
              <a:t>c</a:t>
            </a:r>
            <a:endParaRPr sz="3000" dirty="0">
              <a:latin typeface="Calibri"/>
              <a:cs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477136" y="482282"/>
            <a:ext cx="662940" cy="662305"/>
          </a:xfrm>
          <a:prstGeom prst="rect">
            <a:avLst/>
          </a:prstGeom>
        </p:spPr>
        <p:txBody>
          <a:bodyPr vert="horz" wrap="square" lIns="0" tIns="15875" rIns="0" bIns="0" rtlCol="0">
            <a:spAutoFit/>
          </a:bodyPr>
          <a:lstStyle/>
          <a:p>
            <a:pPr marL="12700">
              <a:lnSpc>
                <a:spcPct val="100000"/>
              </a:lnSpc>
              <a:spcBef>
                <a:spcPts val="125"/>
              </a:spcBef>
            </a:pPr>
            <a:r>
              <a:rPr sz="4150" b="1" spc="-25" dirty="0">
                <a:latin typeface="Calibri"/>
                <a:cs typeface="Calibri"/>
              </a:rPr>
              <a:t>Q5</a:t>
            </a:r>
            <a:endParaRPr sz="4150">
              <a:latin typeface="Calibri"/>
              <a:cs typeface="Calibri"/>
            </a:endParaRPr>
          </a:p>
        </p:txBody>
      </p:sp>
      <p:sp>
        <p:nvSpPr>
          <p:cNvPr id="3" name="object 3"/>
          <p:cNvSpPr txBox="1"/>
          <p:nvPr/>
        </p:nvSpPr>
        <p:spPr>
          <a:xfrm>
            <a:off x="15847060" y="9160306"/>
            <a:ext cx="986155" cy="487045"/>
          </a:xfrm>
          <a:prstGeom prst="rect">
            <a:avLst/>
          </a:prstGeom>
        </p:spPr>
        <p:txBody>
          <a:bodyPr vert="horz" wrap="square" lIns="0" tIns="15875" rIns="0" bIns="0" rtlCol="0">
            <a:spAutoFit/>
          </a:bodyPr>
          <a:lstStyle/>
          <a:p>
            <a:pPr marL="12700">
              <a:lnSpc>
                <a:spcPct val="100000"/>
              </a:lnSpc>
              <a:spcBef>
                <a:spcPts val="125"/>
              </a:spcBef>
            </a:pPr>
            <a:r>
              <a:rPr sz="3000" dirty="0">
                <a:solidFill>
                  <a:srgbClr val="7C7C7C"/>
                </a:solidFill>
                <a:latin typeface="Calibri"/>
                <a:cs typeface="Calibri"/>
              </a:rPr>
              <a:t>Ans:</a:t>
            </a:r>
            <a:r>
              <a:rPr sz="3000" spc="-100" dirty="0">
                <a:solidFill>
                  <a:srgbClr val="7C7C7C"/>
                </a:solidFill>
                <a:latin typeface="Calibri"/>
                <a:cs typeface="Calibri"/>
              </a:rPr>
              <a:t> </a:t>
            </a:r>
            <a:r>
              <a:rPr lang="en-US" sz="3000" spc="-50" dirty="0">
                <a:solidFill>
                  <a:srgbClr val="7C7C7C"/>
                </a:solidFill>
                <a:latin typeface="Calibri"/>
                <a:cs typeface="Calibri"/>
              </a:rPr>
              <a:t>d</a:t>
            </a:r>
            <a:endParaRPr sz="3000" dirty="0">
              <a:latin typeface="Calibri"/>
              <a:cs typeface="Calibri"/>
            </a:endParaRPr>
          </a:p>
        </p:txBody>
      </p:sp>
      <p:grpSp>
        <p:nvGrpSpPr>
          <p:cNvPr id="4" name="object 4"/>
          <p:cNvGrpSpPr/>
          <p:nvPr/>
        </p:nvGrpSpPr>
        <p:grpSpPr>
          <a:xfrm>
            <a:off x="284479" y="275336"/>
            <a:ext cx="967740" cy="9535160"/>
            <a:chOff x="284479" y="275336"/>
            <a:chExt cx="967740" cy="9535160"/>
          </a:xfrm>
        </p:grpSpPr>
        <p:sp>
          <p:nvSpPr>
            <p:cNvPr id="5" name="object 5"/>
            <p:cNvSpPr/>
            <p:nvPr/>
          </p:nvSpPr>
          <p:spPr>
            <a:xfrm>
              <a:off x="297180" y="288289"/>
              <a:ext cx="942340" cy="9509760"/>
            </a:xfrm>
            <a:custGeom>
              <a:avLst/>
              <a:gdLst/>
              <a:ahLst/>
              <a:cxnLst/>
              <a:rect l="l" t="t" r="r" b="b"/>
              <a:pathLst>
                <a:path w="942340" h="9509760">
                  <a:moveTo>
                    <a:pt x="941832" y="0"/>
                  </a:moveTo>
                  <a:lnTo>
                    <a:pt x="0" y="0"/>
                  </a:lnTo>
                  <a:lnTo>
                    <a:pt x="0" y="471170"/>
                  </a:lnTo>
                  <a:lnTo>
                    <a:pt x="0" y="9509760"/>
                  </a:lnTo>
                  <a:lnTo>
                    <a:pt x="470916" y="9509760"/>
                  </a:lnTo>
                  <a:lnTo>
                    <a:pt x="470916" y="471170"/>
                  </a:lnTo>
                  <a:lnTo>
                    <a:pt x="941832" y="471170"/>
                  </a:lnTo>
                  <a:lnTo>
                    <a:pt x="941832" y="0"/>
                  </a:lnTo>
                  <a:close/>
                </a:path>
              </a:pathLst>
            </a:custGeom>
            <a:solidFill>
              <a:srgbClr val="BEBEBE"/>
            </a:solidFill>
          </p:spPr>
          <p:txBody>
            <a:bodyPr wrap="square" lIns="0" tIns="0" rIns="0" bIns="0" rtlCol="0"/>
            <a:lstStyle/>
            <a:p>
              <a:endParaRPr/>
            </a:p>
          </p:txBody>
        </p:sp>
        <p:sp>
          <p:nvSpPr>
            <p:cNvPr id="6" name="object 6"/>
            <p:cNvSpPr/>
            <p:nvPr/>
          </p:nvSpPr>
          <p:spPr>
            <a:xfrm>
              <a:off x="297179" y="288036"/>
              <a:ext cx="942340" cy="9509760"/>
            </a:xfrm>
            <a:custGeom>
              <a:avLst/>
              <a:gdLst/>
              <a:ahLst/>
              <a:cxnLst/>
              <a:rect l="l" t="t" r="r" b="b"/>
              <a:pathLst>
                <a:path w="942340" h="9509760">
                  <a:moveTo>
                    <a:pt x="941832" y="0"/>
                  </a:moveTo>
                  <a:lnTo>
                    <a:pt x="941832" y="470916"/>
                  </a:lnTo>
                  <a:lnTo>
                    <a:pt x="470916" y="470916"/>
                  </a:lnTo>
                  <a:lnTo>
                    <a:pt x="470916" y="9509760"/>
                  </a:lnTo>
                  <a:lnTo>
                    <a:pt x="0" y="9509760"/>
                  </a:lnTo>
                  <a:lnTo>
                    <a:pt x="0" y="0"/>
                  </a:lnTo>
                  <a:lnTo>
                    <a:pt x="941832" y="0"/>
                  </a:lnTo>
                  <a:close/>
                </a:path>
              </a:pathLst>
            </a:custGeom>
            <a:ln w="25400">
              <a:solidFill>
                <a:srgbClr val="BEBEBE"/>
              </a:solidFill>
            </a:ln>
          </p:spPr>
          <p:txBody>
            <a:bodyPr wrap="square" lIns="0" tIns="0" rIns="0" bIns="0" rtlCol="0"/>
            <a:lstStyle/>
            <a:p>
              <a:endParaRPr/>
            </a:p>
          </p:txBody>
        </p:sp>
      </p:grpSp>
      <p:sp>
        <p:nvSpPr>
          <p:cNvPr id="8" name="object 8"/>
          <p:cNvSpPr txBox="1"/>
          <p:nvPr/>
        </p:nvSpPr>
        <p:spPr>
          <a:xfrm>
            <a:off x="1236243" y="3587558"/>
            <a:ext cx="14215424" cy="3525965"/>
          </a:xfrm>
          <a:prstGeom prst="rect">
            <a:avLst/>
          </a:prstGeom>
        </p:spPr>
        <p:txBody>
          <a:bodyPr vert="horz" wrap="square" lIns="0" tIns="17145" rIns="0" bIns="0" rtlCol="0">
            <a:spAutoFit/>
          </a:bodyPr>
          <a:lstStyle/>
          <a:p>
            <a:r>
              <a:rPr lang="en-JO" sz="3800" b="1" i="0">
                <a:solidFill>
                  <a:schemeClr val="tx1"/>
                </a:solidFill>
                <a:effectLst/>
                <a:latin typeface=".SFUI-Semibold"/>
              </a:rPr>
              <a:t>5. Which psychological theory emphasizes the role of subconscious and early childhood experiences?</a:t>
            </a:r>
            <a:r>
              <a:rPr lang="en-JO" sz="3800" b="0" i="0">
                <a:solidFill>
                  <a:schemeClr val="tx1"/>
                </a:solidFill>
                <a:effectLst/>
                <a:latin typeface=".SFUI-Regular"/>
              </a:rPr>
              <a:t> </a:t>
            </a:r>
            <a:r>
              <a:rPr lang="en-JO" sz="3800" b="0" i="0">
                <a:solidFill>
                  <a:schemeClr val="tx1"/>
                </a:solidFill>
                <a:effectLst/>
                <a:latin typeface="Helvetica" pitchFamily="2" charset="0"/>
              </a:rPr>
              <a:t> </a:t>
            </a:r>
            <a:endParaRPr lang="en-JO" sz="3800">
              <a:solidFill>
                <a:schemeClr val="tx1"/>
              </a:solidFill>
              <a:effectLst/>
              <a:latin typeface=".AppleSystemUIFont"/>
            </a:endParaRPr>
          </a:p>
          <a:p>
            <a:r>
              <a:rPr lang="en-JO" sz="3800" b="0" i="0">
                <a:solidFill>
                  <a:schemeClr val="tx1"/>
                </a:solidFill>
                <a:effectLst/>
                <a:latin typeface=".SFUI-Regular"/>
              </a:rPr>
              <a:t> A) Cognitive Theory </a:t>
            </a:r>
            <a:r>
              <a:rPr lang="en-JO" sz="3800" b="0" i="0">
                <a:solidFill>
                  <a:schemeClr val="tx1"/>
                </a:solidFill>
                <a:effectLst/>
                <a:latin typeface="Helvetica" pitchFamily="2" charset="0"/>
              </a:rPr>
              <a:t> </a:t>
            </a:r>
            <a:endParaRPr lang="en-JO" sz="3800">
              <a:solidFill>
                <a:schemeClr val="tx1"/>
              </a:solidFill>
              <a:effectLst/>
              <a:latin typeface=".AppleSystemUIFont"/>
            </a:endParaRPr>
          </a:p>
          <a:p>
            <a:r>
              <a:rPr lang="en-JO" sz="3800" b="0" i="0">
                <a:solidFill>
                  <a:schemeClr val="tx1"/>
                </a:solidFill>
                <a:effectLst/>
                <a:latin typeface=".SFUI-Regular"/>
              </a:rPr>
              <a:t> B) Behavioral Theory </a:t>
            </a:r>
            <a:r>
              <a:rPr lang="en-JO" sz="3800" b="0" i="0">
                <a:solidFill>
                  <a:schemeClr val="tx1"/>
                </a:solidFill>
                <a:effectLst/>
                <a:latin typeface="Helvetica" pitchFamily="2" charset="0"/>
              </a:rPr>
              <a:t> </a:t>
            </a:r>
            <a:endParaRPr lang="en-JO" sz="3800">
              <a:solidFill>
                <a:schemeClr val="tx1"/>
              </a:solidFill>
              <a:effectLst/>
              <a:latin typeface=".AppleSystemUIFont"/>
            </a:endParaRPr>
          </a:p>
          <a:p>
            <a:r>
              <a:rPr lang="en-JO" sz="3800" b="0" i="0">
                <a:solidFill>
                  <a:schemeClr val="tx1"/>
                </a:solidFill>
                <a:effectLst/>
                <a:latin typeface=".SFUI-Regular"/>
              </a:rPr>
              <a:t> C) Humanistic Theory </a:t>
            </a:r>
            <a:r>
              <a:rPr lang="en-JO" sz="3800" b="0" i="0">
                <a:solidFill>
                  <a:schemeClr val="tx1"/>
                </a:solidFill>
                <a:effectLst/>
                <a:latin typeface="Helvetica" pitchFamily="2" charset="0"/>
              </a:rPr>
              <a:t> </a:t>
            </a:r>
            <a:endParaRPr lang="en-JO" sz="3800">
              <a:solidFill>
                <a:schemeClr val="tx1"/>
              </a:solidFill>
              <a:effectLst/>
              <a:latin typeface=".AppleSystemUIFont"/>
            </a:endParaRPr>
          </a:p>
          <a:p>
            <a:r>
              <a:rPr lang="en-JO" sz="3800" b="0" i="0">
                <a:solidFill>
                  <a:schemeClr val="tx1"/>
                </a:solidFill>
                <a:effectLst/>
                <a:latin typeface=".SFUI-Regular"/>
              </a:rPr>
              <a:t> D) Psychoanalytic Theory</a:t>
            </a:r>
            <a:endParaRPr lang="en-JO" sz="3800">
              <a:solidFill>
                <a:schemeClr val="tx1"/>
              </a:solidFill>
              <a:effectLst/>
              <a:latin typeface=".AppleSystemUIFont"/>
            </a:endParaRPr>
          </a:p>
        </p:txBody>
      </p:sp>
      <p:sp>
        <p:nvSpPr>
          <p:cNvPr id="10" name="Title 9">
            <a:extLst>
              <a:ext uri="{FF2B5EF4-FFF2-40B4-BE49-F238E27FC236}">
                <a16:creationId xmlns:a16="http://schemas.microsoft.com/office/drawing/2014/main" id="{1E09CCFD-9FC5-5B1F-C41E-150DBF9F3B6F}"/>
              </a:ext>
            </a:extLst>
          </p:cNvPr>
          <p:cNvSpPr>
            <a:spLocks noGrp="1"/>
          </p:cNvSpPr>
          <p:nvPr>
            <p:ph type="title"/>
          </p:nvPr>
        </p:nvSpPr>
        <p:spPr/>
        <p:txBody>
          <a:bodyPr/>
          <a:lstStyle/>
          <a:p>
            <a:endParaRPr lang="en-JO"/>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477136" y="482282"/>
            <a:ext cx="662940" cy="662305"/>
          </a:xfrm>
          <a:prstGeom prst="rect">
            <a:avLst/>
          </a:prstGeom>
        </p:spPr>
        <p:txBody>
          <a:bodyPr vert="horz" wrap="square" lIns="0" tIns="15875" rIns="0" bIns="0" rtlCol="0">
            <a:spAutoFit/>
          </a:bodyPr>
          <a:lstStyle/>
          <a:p>
            <a:pPr marL="12700">
              <a:lnSpc>
                <a:spcPct val="100000"/>
              </a:lnSpc>
              <a:spcBef>
                <a:spcPts val="125"/>
              </a:spcBef>
            </a:pPr>
            <a:r>
              <a:rPr sz="4150" b="1" spc="-25" dirty="0">
                <a:latin typeface="Calibri"/>
                <a:cs typeface="Calibri"/>
              </a:rPr>
              <a:t>Q6</a:t>
            </a:r>
            <a:endParaRPr sz="4150">
              <a:latin typeface="Calibri"/>
              <a:cs typeface="Calibri"/>
            </a:endParaRPr>
          </a:p>
        </p:txBody>
      </p:sp>
      <p:sp>
        <p:nvSpPr>
          <p:cNvPr id="3" name="object 3"/>
          <p:cNvSpPr txBox="1"/>
          <p:nvPr/>
        </p:nvSpPr>
        <p:spPr>
          <a:xfrm>
            <a:off x="15847060" y="9160306"/>
            <a:ext cx="1013460" cy="487045"/>
          </a:xfrm>
          <a:prstGeom prst="rect">
            <a:avLst/>
          </a:prstGeom>
        </p:spPr>
        <p:txBody>
          <a:bodyPr vert="horz" wrap="square" lIns="0" tIns="15875" rIns="0" bIns="0" rtlCol="0">
            <a:spAutoFit/>
          </a:bodyPr>
          <a:lstStyle/>
          <a:p>
            <a:pPr marL="12700">
              <a:lnSpc>
                <a:spcPct val="100000"/>
              </a:lnSpc>
              <a:spcBef>
                <a:spcPts val="125"/>
              </a:spcBef>
            </a:pPr>
            <a:r>
              <a:rPr sz="3000" dirty="0">
                <a:solidFill>
                  <a:srgbClr val="7C7C7C"/>
                </a:solidFill>
                <a:latin typeface="Calibri"/>
                <a:cs typeface="Calibri"/>
              </a:rPr>
              <a:t>Ans:</a:t>
            </a:r>
            <a:r>
              <a:rPr sz="3000" spc="-100" dirty="0">
                <a:solidFill>
                  <a:srgbClr val="7C7C7C"/>
                </a:solidFill>
                <a:latin typeface="Calibri"/>
                <a:cs typeface="Calibri"/>
              </a:rPr>
              <a:t> </a:t>
            </a:r>
            <a:r>
              <a:rPr lang="en-US" sz="3000" spc="-50" dirty="0">
                <a:solidFill>
                  <a:srgbClr val="7C7C7C"/>
                </a:solidFill>
                <a:latin typeface="Calibri"/>
                <a:cs typeface="Calibri"/>
              </a:rPr>
              <a:t>a</a:t>
            </a:r>
            <a:endParaRPr sz="3000" dirty="0">
              <a:latin typeface="Calibri"/>
              <a:cs typeface="Calibri"/>
            </a:endParaRPr>
          </a:p>
        </p:txBody>
      </p:sp>
      <p:grpSp>
        <p:nvGrpSpPr>
          <p:cNvPr id="4" name="object 4"/>
          <p:cNvGrpSpPr/>
          <p:nvPr/>
        </p:nvGrpSpPr>
        <p:grpSpPr>
          <a:xfrm>
            <a:off x="284479" y="275336"/>
            <a:ext cx="967740" cy="9535160"/>
            <a:chOff x="284479" y="275336"/>
            <a:chExt cx="967740" cy="9535160"/>
          </a:xfrm>
        </p:grpSpPr>
        <p:sp>
          <p:nvSpPr>
            <p:cNvPr id="5" name="object 5"/>
            <p:cNvSpPr/>
            <p:nvPr/>
          </p:nvSpPr>
          <p:spPr>
            <a:xfrm>
              <a:off x="297180" y="288289"/>
              <a:ext cx="942340" cy="9509760"/>
            </a:xfrm>
            <a:custGeom>
              <a:avLst/>
              <a:gdLst/>
              <a:ahLst/>
              <a:cxnLst/>
              <a:rect l="l" t="t" r="r" b="b"/>
              <a:pathLst>
                <a:path w="942340" h="9509760">
                  <a:moveTo>
                    <a:pt x="941832" y="0"/>
                  </a:moveTo>
                  <a:lnTo>
                    <a:pt x="0" y="0"/>
                  </a:lnTo>
                  <a:lnTo>
                    <a:pt x="0" y="471170"/>
                  </a:lnTo>
                  <a:lnTo>
                    <a:pt x="0" y="9509760"/>
                  </a:lnTo>
                  <a:lnTo>
                    <a:pt x="470916" y="9509760"/>
                  </a:lnTo>
                  <a:lnTo>
                    <a:pt x="470916" y="471170"/>
                  </a:lnTo>
                  <a:lnTo>
                    <a:pt x="941832" y="471170"/>
                  </a:lnTo>
                  <a:lnTo>
                    <a:pt x="941832" y="0"/>
                  </a:lnTo>
                  <a:close/>
                </a:path>
              </a:pathLst>
            </a:custGeom>
            <a:solidFill>
              <a:srgbClr val="BEBEBE"/>
            </a:solidFill>
          </p:spPr>
          <p:txBody>
            <a:bodyPr wrap="square" lIns="0" tIns="0" rIns="0" bIns="0" rtlCol="0"/>
            <a:lstStyle/>
            <a:p>
              <a:endParaRPr/>
            </a:p>
          </p:txBody>
        </p:sp>
        <p:sp>
          <p:nvSpPr>
            <p:cNvPr id="6" name="object 6"/>
            <p:cNvSpPr/>
            <p:nvPr/>
          </p:nvSpPr>
          <p:spPr>
            <a:xfrm>
              <a:off x="297179" y="288036"/>
              <a:ext cx="942340" cy="9509760"/>
            </a:xfrm>
            <a:custGeom>
              <a:avLst/>
              <a:gdLst/>
              <a:ahLst/>
              <a:cxnLst/>
              <a:rect l="l" t="t" r="r" b="b"/>
              <a:pathLst>
                <a:path w="942340" h="9509760">
                  <a:moveTo>
                    <a:pt x="941832" y="0"/>
                  </a:moveTo>
                  <a:lnTo>
                    <a:pt x="941832" y="470916"/>
                  </a:lnTo>
                  <a:lnTo>
                    <a:pt x="470916" y="470916"/>
                  </a:lnTo>
                  <a:lnTo>
                    <a:pt x="470916" y="9509760"/>
                  </a:lnTo>
                  <a:lnTo>
                    <a:pt x="0" y="9509760"/>
                  </a:lnTo>
                  <a:lnTo>
                    <a:pt x="0" y="0"/>
                  </a:lnTo>
                  <a:lnTo>
                    <a:pt x="941832" y="0"/>
                  </a:lnTo>
                  <a:close/>
                </a:path>
              </a:pathLst>
            </a:custGeom>
            <a:ln w="25400">
              <a:solidFill>
                <a:srgbClr val="BEBEBE"/>
              </a:solidFill>
            </a:ln>
          </p:spPr>
          <p:txBody>
            <a:bodyPr wrap="square" lIns="0" tIns="0" rIns="0" bIns="0" rtlCol="0"/>
            <a:lstStyle/>
            <a:p>
              <a:endParaRPr/>
            </a:p>
          </p:txBody>
        </p:sp>
      </p:grpSp>
      <p:sp>
        <p:nvSpPr>
          <p:cNvPr id="8" name="object 8"/>
          <p:cNvSpPr txBox="1"/>
          <p:nvPr/>
        </p:nvSpPr>
        <p:spPr>
          <a:xfrm>
            <a:off x="1477136" y="2895345"/>
            <a:ext cx="15725027" cy="4079963"/>
          </a:xfrm>
          <a:prstGeom prst="rect">
            <a:avLst/>
          </a:prstGeom>
        </p:spPr>
        <p:txBody>
          <a:bodyPr vert="horz" wrap="square" lIns="0" tIns="17145" rIns="0" bIns="0" rtlCol="0">
            <a:spAutoFit/>
          </a:bodyPr>
          <a:lstStyle/>
          <a:p>
            <a:r>
              <a:rPr lang="en-JO" sz="4400" b="1" i="0" dirty="0">
                <a:solidFill>
                  <a:schemeClr val="tx1"/>
                </a:solidFill>
                <a:effectLst/>
                <a:latin typeface=".SFUI-Semibold"/>
              </a:rPr>
              <a:t>6. What is the main focus of Behavioral Theory?</a:t>
            </a:r>
            <a:r>
              <a:rPr lang="en-JO" sz="4400" b="0" i="0" dirty="0">
                <a:solidFill>
                  <a:schemeClr val="tx1"/>
                </a:solidFill>
                <a:effectLst/>
                <a:latin typeface=".SFUI-Regular"/>
              </a:rPr>
              <a:t> </a:t>
            </a:r>
            <a:endParaRPr lang="en-US" sz="4400" b="0" i="0" dirty="0">
              <a:solidFill>
                <a:schemeClr val="tx1"/>
              </a:solidFill>
              <a:effectLst/>
              <a:latin typeface=".SFUI-Regular"/>
            </a:endParaRPr>
          </a:p>
          <a:p>
            <a:r>
              <a:rPr lang="en-JO" sz="4400" b="0" i="0" dirty="0">
                <a:solidFill>
                  <a:schemeClr val="tx1"/>
                </a:solidFill>
                <a:effectLst/>
                <a:latin typeface="Helvetica" pitchFamily="2" charset="0"/>
              </a:rPr>
              <a:t> </a:t>
            </a:r>
            <a:endParaRPr lang="en-JO" sz="4400" dirty="0">
              <a:solidFill>
                <a:schemeClr val="tx1"/>
              </a:solidFill>
              <a:effectLst/>
              <a:latin typeface=".AppleSystemUIFont"/>
            </a:endParaRPr>
          </a:p>
          <a:p>
            <a:r>
              <a:rPr lang="en-JO" sz="4400" b="0" i="0" dirty="0">
                <a:solidFill>
                  <a:schemeClr val="tx1"/>
                </a:solidFill>
                <a:effectLst/>
                <a:latin typeface=".SFUI-Regular"/>
              </a:rPr>
              <a:t> A) Parental nurturing styles and reinforcements </a:t>
            </a:r>
            <a:r>
              <a:rPr lang="en-JO" sz="4400" b="0" i="0" dirty="0">
                <a:solidFill>
                  <a:schemeClr val="tx1"/>
                </a:solidFill>
                <a:effectLst/>
                <a:latin typeface="Helvetica" pitchFamily="2" charset="0"/>
              </a:rPr>
              <a:t> </a:t>
            </a:r>
            <a:endParaRPr lang="en-JO" sz="4400" dirty="0">
              <a:solidFill>
                <a:schemeClr val="tx1"/>
              </a:solidFill>
              <a:effectLst/>
              <a:latin typeface=".AppleSystemUIFont"/>
            </a:endParaRPr>
          </a:p>
          <a:p>
            <a:r>
              <a:rPr lang="en-JO" sz="4400" b="0" i="0" dirty="0">
                <a:solidFill>
                  <a:schemeClr val="tx1"/>
                </a:solidFill>
                <a:effectLst/>
                <a:latin typeface=".SFUI-Regular"/>
              </a:rPr>
              <a:t> B) Unconscious internal drives and sexual complexes </a:t>
            </a:r>
            <a:r>
              <a:rPr lang="en-JO" sz="4400" b="0" i="0" dirty="0">
                <a:solidFill>
                  <a:schemeClr val="tx1"/>
                </a:solidFill>
                <a:effectLst/>
                <a:latin typeface="Helvetica" pitchFamily="2" charset="0"/>
              </a:rPr>
              <a:t> </a:t>
            </a:r>
            <a:endParaRPr lang="en-JO" sz="4400" dirty="0">
              <a:solidFill>
                <a:schemeClr val="tx1"/>
              </a:solidFill>
              <a:effectLst/>
              <a:latin typeface=".AppleSystemUIFont"/>
            </a:endParaRPr>
          </a:p>
          <a:p>
            <a:r>
              <a:rPr lang="en-JO" sz="4400" b="0" i="0" dirty="0">
                <a:solidFill>
                  <a:schemeClr val="tx1"/>
                </a:solidFill>
                <a:effectLst/>
                <a:latin typeface=".SFUI-Regular"/>
              </a:rPr>
              <a:t> C) Individual free will and self-actualization </a:t>
            </a:r>
            <a:r>
              <a:rPr lang="en-JO" sz="4400" b="0" i="0" dirty="0">
                <a:solidFill>
                  <a:schemeClr val="tx1"/>
                </a:solidFill>
                <a:effectLst/>
                <a:latin typeface="Helvetica" pitchFamily="2" charset="0"/>
              </a:rPr>
              <a:t> </a:t>
            </a:r>
            <a:endParaRPr lang="en-JO" sz="4400" dirty="0">
              <a:solidFill>
                <a:schemeClr val="tx1"/>
              </a:solidFill>
              <a:effectLst/>
              <a:latin typeface=".AppleSystemUIFont"/>
            </a:endParaRPr>
          </a:p>
          <a:p>
            <a:r>
              <a:rPr lang="en-JO" sz="4400" b="0" i="0" dirty="0">
                <a:solidFill>
                  <a:schemeClr val="tx1"/>
                </a:solidFill>
                <a:effectLst/>
                <a:latin typeface=".SFUI-Regular"/>
              </a:rPr>
              <a:t> D) Abstract information-processing architectures</a:t>
            </a:r>
            <a:endParaRPr lang="en-JO" sz="4400" dirty="0">
              <a:solidFill>
                <a:schemeClr val="tx1"/>
              </a:solidFill>
              <a:effectLst/>
              <a:latin typeface=".AppleSystemUIFon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477136" y="482282"/>
            <a:ext cx="662940" cy="662305"/>
          </a:xfrm>
          <a:prstGeom prst="rect">
            <a:avLst/>
          </a:prstGeom>
        </p:spPr>
        <p:txBody>
          <a:bodyPr vert="horz" wrap="square" lIns="0" tIns="15875" rIns="0" bIns="0" rtlCol="0">
            <a:spAutoFit/>
          </a:bodyPr>
          <a:lstStyle/>
          <a:p>
            <a:pPr marL="12700">
              <a:lnSpc>
                <a:spcPct val="100000"/>
              </a:lnSpc>
              <a:spcBef>
                <a:spcPts val="125"/>
              </a:spcBef>
            </a:pPr>
            <a:r>
              <a:rPr sz="4150" b="1" spc="-25" dirty="0">
                <a:latin typeface="Calibri"/>
                <a:cs typeface="Calibri"/>
              </a:rPr>
              <a:t>Q7</a:t>
            </a:r>
            <a:endParaRPr sz="4150">
              <a:latin typeface="Calibri"/>
              <a:cs typeface="Calibri"/>
            </a:endParaRPr>
          </a:p>
        </p:txBody>
      </p:sp>
      <p:sp>
        <p:nvSpPr>
          <p:cNvPr id="3" name="object 3"/>
          <p:cNvSpPr txBox="1"/>
          <p:nvPr/>
        </p:nvSpPr>
        <p:spPr>
          <a:xfrm>
            <a:off x="15847060" y="9160306"/>
            <a:ext cx="986155" cy="487045"/>
          </a:xfrm>
          <a:prstGeom prst="rect">
            <a:avLst/>
          </a:prstGeom>
        </p:spPr>
        <p:txBody>
          <a:bodyPr vert="horz" wrap="square" lIns="0" tIns="15875" rIns="0" bIns="0" rtlCol="0">
            <a:spAutoFit/>
          </a:bodyPr>
          <a:lstStyle/>
          <a:p>
            <a:pPr marL="12700">
              <a:lnSpc>
                <a:spcPct val="100000"/>
              </a:lnSpc>
              <a:spcBef>
                <a:spcPts val="125"/>
              </a:spcBef>
            </a:pPr>
            <a:r>
              <a:rPr sz="3000" dirty="0">
                <a:solidFill>
                  <a:srgbClr val="7C7C7C"/>
                </a:solidFill>
                <a:latin typeface="Calibri"/>
                <a:cs typeface="Calibri"/>
              </a:rPr>
              <a:t>Ans:</a:t>
            </a:r>
            <a:r>
              <a:rPr sz="3000" spc="-100" dirty="0">
                <a:solidFill>
                  <a:srgbClr val="7C7C7C"/>
                </a:solidFill>
                <a:latin typeface="Calibri"/>
                <a:cs typeface="Calibri"/>
              </a:rPr>
              <a:t> </a:t>
            </a:r>
            <a:r>
              <a:rPr sz="3000" spc="-50" dirty="0">
                <a:solidFill>
                  <a:srgbClr val="7C7C7C"/>
                </a:solidFill>
                <a:latin typeface="Calibri"/>
                <a:cs typeface="Calibri"/>
              </a:rPr>
              <a:t>B</a:t>
            </a:r>
            <a:endParaRPr sz="3000">
              <a:latin typeface="Calibri"/>
              <a:cs typeface="Calibri"/>
            </a:endParaRPr>
          </a:p>
        </p:txBody>
      </p:sp>
      <p:grpSp>
        <p:nvGrpSpPr>
          <p:cNvPr id="4" name="object 4"/>
          <p:cNvGrpSpPr/>
          <p:nvPr/>
        </p:nvGrpSpPr>
        <p:grpSpPr>
          <a:xfrm>
            <a:off x="284479" y="275336"/>
            <a:ext cx="967740" cy="9535160"/>
            <a:chOff x="284479" y="275336"/>
            <a:chExt cx="967740" cy="9535160"/>
          </a:xfrm>
        </p:grpSpPr>
        <p:sp>
          <p:nvSpPr>
            <p:cNvPr id="5" name="object 5"/>
            <p:cNvSpPr/>
            <p:nvPr/>
          </p:nvSpPr>
          <p:spPr>
            <a:xfrm>
              <a:off x="297180" y="288289"/>
              <a:ext cx="942340" cy="9509760"/>
            </a:xfrm>
            <a:custGeom>
              <a:avLst/>
              <a:gdLst/>
              <a:ahLst/>
              <a:cxnLst/>
              <a:rect l="l" t="t" r="r" b="b"/>
              <a:pathLst>
                <a:path w="942340" h="9509760">
                  <a:moveTo>
                    <a:pt x="941832" y="0"/>
                  </a:moveTo>
                  <a:lnTo>
                    <a:pt x="0" y="0"/>
                  </a:lnTo>
                  <a:lnTo>
                    <a:pt x="0" y="471170"/>
                  </a:lnTo>
                  <a:lnTo>
                    <a:pt x="0" y="9509760"/>
                  </a:lnTo>
                  <a:lnTo>
                    <a:pt x="470916" y="9509760"/>
                  </a:lnTo>
                  <a:lnTo>
                    <a:pt x="470916" y="471170"/>
                  </a:lnTo>
                  <a:lnTo>
                    <a:pt x="941832" y="471170"/>
                  </a:lnTo>
                  <a:lnTo>
                    <a:pt x="941832" y="0"/>
                  </a:lnTo>
                  <a:close/>
                </a:path>
              </a:pathLst>
            </a:custGeom>
            <a:solidFill>
              <a:srgbClr val="BEBEBE"/>
            </a:solidFill>
          </p:spPr>
          <p:txBody>
            <a:bodyPr wrap="square" lIns="0" tIns="0" rIns="0" bIns="0" rtlCol="0"/>
            <a:lstStyle/>
            <a:p>
              <a:endParaRPr/>
            </a:p>
          </p:txBody>
        </p:sp>
        <p:sp>
          <p:nvSpPr>
            <p:cNvPr id="6" name="object 6"/>
            <p:cNvSpPr/>
            <p:nvPr/>
          </p:nvSpPr>
          <p:spPr>
            <a:xfrm>
              <a:off x="297179" y="288036"/>
              <a:ext cx="942340" cy="9509760"/>
            </a:xfrm>
            <a:custGeom>
              <a:avLst/>
              <a:gdLst/>
              <a:ahLst/>
              <a:cxnLst/>
              <a:rect l="l" t="t" r="r" b="b"/>
              <a:pathLst>
                <a:path w="942340" h="9509760">
                  <a:moveTo>
                    <a:pt x="941832" y="0"/>
                  </a:moveTo>
                  <a:lnTo>
                    <a:pt x="941832" y="470916"/>
                  </a:lnTo>
                  <a:lnTo>
                    <a:pt x="470916" y="470916"/>
                  </a:lnTo>
                  <a:lnTo>
                    <a:pt x="470916" y="9509760"/>
                  </a:lnTo>
                  <a:lnTo>
                    <a:pt x="0" y="9509760"/>
                  </a:lnTo>
                  <a:lnTo>
                    <a:pt x="0" y="0"/>
                  </a:lnTo>
                  <a:lnTo>
                    <a:pt x="941832" y="0"/>
                  </a:lnTo>
                  <a:close/>
                </a:path>
              </a:pathLst>
            </a:custGeom>
            <a:ln w="25400">
              <a:solidFill>
                <a:srgbClr val="BEBEBE"/>
              </a:solidFill>
            </a:ln>
          </p:spPr>
          <p:txBody>
            <a:bodyPr wrap="square" lIns="0" tIns="0" rIns="0" bIns="0" rtlCol="0"/>
            <a:lstStyle/>
            <a:p>
              <a:endParaRPr/>
            </a:p>
          </p:txBody>
        </p:sp>
      </p:grpSp>
      <p:sp>
        <p:nvSpPr>
          <p:cNvPr id="8" name="object 8"/>
          <p:cNvSpPr txBox="1"/>
          <p:nvPr/>
        </p:nvSpPr>
        <p:spPr>
          <a:xfrm>
            <a:off x="1236243" y="2953131"/>
            <a:ext cx="17051757" cy="3710631"/>
          </a:xfrm>
          <a:prstGeom prst="rect">
            <a:avLst/>
          </a:prstGeom>
        </p:spPr>
        <p:txBody>
          <a:bodyPr vert="horz" wrap="square" lIns="0" tIns="17145" rIns="0" bIns="0" rtlCol="0">
            <a:spAutoFit/>
          </a:bodyPr>
          <a:lstStyle/>
          <a:p>
            <a:r>
              <a:rPr lang="en-JO" sz="4800" b="1" i="0">
                <a:solidFill>
                  <a:schemeClr val="bg1">
                    <a:lumMod val="10000"/>
                  </a:schemeClr>
                </a:solidFill>
                <a:effectLst/>
                <a:latin typeface=".SFUI-Semibold"/>
              </a:rPr>
              <a:t>7. Which psychologist is associated with the Humanistic Theory?</a:t>
            </a:r>
            <a:r>
              <a:rPr lang="en-JO" sz="4800" b="0" i="0">
                <a:solidFill>
                  <a:schemeClr val="bg1">
                    <a:lumMod val="10000"/>
                  </a:schemeClr>
                </a:solidFill>
                <a:effectLst/>
                <a:latin typeface=".SFUI-Regular"/>
              </a:rPr>
              <a:t> </a:t>
            </a:r>
            <a:r>
              <a:rPr lang="en-JO" sz="4800" b="0" i="0">
                <a:solidFill>
                  <a:schemeClr val="bg1">
                    <a:lumMod val="10000"/>
                  </a:schemeClr>
                </a:solidFill>
                <a:effectLst/>
                <a:latin typeface="Helvetica" pitchFamily="2" charset="0"/>
              </a:rPr>
              <a:t> </a:t>
            </a:r>
            <a:endParaRPr lang="en-JO" sz="4800">
              <a:solidFill>
                <a:schemeClr val="bg1">
                  <a:lumMod val="10000"/>
                </a:schemeClr>
              </a:solidFill>
              <a:effectLst/>
              <a:latin typeface=".AppleSystemUIFont"/>
            </a:endParaRPr>
          </a:p>
          <a:p>
            <a:r>
              <a:rPr lang="en-JO" sz="4800" b="0" i="0">
                <a:solidFill>
                  <a:schemeClr val="bg1">
                    <a:lumMod val="10000"/>
                  </a:schemeClr>
                </a:solidFill>
                <a:effectLst/>
                <a:latin typeface=".SFUI-Regular"/>
              </a:rPr>
              <a:t> A) B.F. Skinner </a:t>
            </a:r>
            <a:r>
              <a:rPr lang="en-JO" sz="4800" b="0" i="0">
                <a:solidFill>
                  <a:schemeClr val="bg1">
                    <a:lumMod val="10000"/>
                  </a:schemeClr>
                </a:solidFill>
                <a:effectLst/>
                <a:latin typeface="Helvetica" pitchFamily="2" charset="0"/>
              </a:rPr>
              <a:t> </a:t>
            </a:r>
            <a:endParaRPr lang="en-JO" sz="4800">
              <a:solidFill>
                <a:schemeClr val="bg1">
                  <a:lumMod val="10000"/>
                </a:schemeClr>
              </a:solidFill>
              <a:effectLst/>
              <a:latin typeface=".AppleSystemUIFont"/>
            </a:endParaRPr>
          </a:p>
          <a:p>
            <a:r>
              <a:rPr lang="en-JO" sz="4800" b="0" i="0">
                <a:solidFill>
                  <a:schemeClr val="bg1">
                    <a:lumMod val="10000"/>
                  </a:schemeClr>
                </a:solidFill>
                <a:effectLst/>
                <a:latin typeface=".SFUI-Regular"/>
              </a:rPr>
              <a:t> B) Carl Rogers </a:t>
            </a:r>
            <a:r>
              <a:rPr lang="en-JO" sz="4800" b="0" i="0">
                <a:solidFill>
                  <a:schemeClr val="bg1">
                    <a:lumMod val="10000"/>
                  </a:schemeClr>
                </a:solidFill>
                <a:effectLst/>
                <a:latin typeface="Helvetica" pitchFamily="2" charset="0"/>
              </a:rPr>
              <a:t> </a:t>
            </a:r>
            <a:endParaRPr lang="en-JO" sz="4800">
              <a:solidFill>
                <a:schemeClr val="bg1">
                  <a:lumMod val="10000"/>
                </a:schemeClr>
              </a:solidFill>
              <a:effectLst/>
              <a:latin typeface=".AppleSystemUIFont"/>
            </a:endParaRPr>
          </a:p>
          <a:p>
            <a:r>
              <a:rPr lang="en-JO" sz="4800" b="0" i="0">
                <a:solidFill>
                  <a:schemeClr val="bg1">
                    <a:lumMod val="10000"/>
                  </a:schemeClr>
                </a:solidFill>
                <a:effectLst/>
                <a:latin typeface=".SFUI-Regular"/>
              </a:rPr>
              <a:t> C) Sigmund Freud </a:t>
            </a:r>
            <a:r>
              <a:rPr lang="en-JO" sz="4800" b="0" i="0">
                <a:solidFill>
                  <a:schemeClr val="bg1">
                    <a:lumMod val="10000"/>
                  </a:schemeClr>
                </a:solidFill>
                <a:effectLst/>
                <a:latin typeface="Helvetica" pitchFamily="2" charset="0"/>
              </a:rPr>
              <a:t> </a:t>
            </a:r>
            <a:endParaRPr lang="en-JO" sz="4800">
              <a:solidFill>
                <a:schemeClr val="bg1">
                  <a:lumMod val="10000"/>
                </a:schemeClr>
              </a:solidFill>
              <a:effectLst/>
              <a:latin typeface=".AppleSystemUIFont"/>
            </a:endParaRPr>
          </a:p>
          <a:p>
            <a:r>
              <a:rPr lang="en-JO" sz="4800" b="0" i="0">
                <a:solidFill>
                  <a:schemeClr val="bg1">
                    <a:lumMod val="10000"/>
                  </a:schemeClr>
                </a:solidFill>
                <a:effectLst/>
                <a:latin typeface=".SFUI-Regular"/>
              </a:rPr>
              <a:t> D) Lev Vygotsky</a:t>
            </a:r>
            <a:endParaRPr lang="en-JO" sz="4800">
              <a:solidFill>
                <a:schemeClr val="bg1">
                  <a:lumMod val="10000"/>
                </a:schemeClr>
              </a:solidFill>
              <a:effectLst/>
              <a:latin typeface=".AppleSystemUIFont"/>
            </a:endParaRPr>
          </a:p>
        </p:txBody>
      </p:sp>
      <p:sp>
        <p:nvSpPr>
          <p:cNvPr id="10" name="Title 9">
            <a:extLst>
              <a:ext uri="{FF2B5EF4-FFF2-40B4-BE49-F238E27FC236}">
                <a16:creationId xmlns:a16="http://schemas.microsoft.com/office/drawing/2014/main" id="{B1EC6523-5B40-B7E0-F2FC-626161097B2D}"/>
              </a:ext>
            </a:extLst>
          </p:cNvPr>
          <p:cNvSpPr>
            <a:spLocks noGrp="1"/>
          </p:cNvSpPr>
          <p:nvPr>
            <p:ph type="title"/>
          </p:nvPr>
        </p:nvSpPr>
        <p:spPr/>
        <p:txBody>
          <a:bodyPr/>
          <a:lstStyle/>
          <a:p>
            <a:endParaRPr lang="en-JO"/>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477136" y="482282"/>
            <a:ext cx="662940" cy="662305"/>
          </a:xfrm>
          <a:prstGeom prst="rect">
            <a:avLst/>
          </a:prstGeom>
        </p:spPr>
        <p:txBody>
          <a:bodyPr vert="horz" wrap="square" lIns="0" tIns="15875" rIns="0" bIns="0" rtlCol="0">
            <a:spAutoFit/>
          </a:bodyPr>
          <a:lstStyle/>
          <a:p>
            <a:pPr marL="12700">
              <a:lnSpc>
                <a:spcPct val="100000"/>
              </a:lnSpc>
              <a:spcBef>
                <a:spcPts val="125"/>
              </a:spcBef>
            </a:pPr>
            <a:r>
              <a:rPr sz="4150" b="1" spc="-25" dirty="0">
                <a:latin typeface="Calibri"/>
                <a:cs typeface="Calibri"/>
              </a:rPr>
              <a:t>Q8</a:t>
            </a:r>
            <a:endParaRPr sz="4150">
              <a:latin typeface="Calibri"/>
              <a:cs typeface="Calibri"/>
            </a:endParaRPr>
          </a:p>
        </p:txBody>
      </p:sp>
      <p:grpSp>
        <p:nvGrpSpPr>
          <p:cNvPr id="3" name="object 3"/>
          <p:cNvGrpSpPr/>
          <p:nvPr/>
        </p:nvGrpSpPr>
        <p:grpSpPr>
          <a:xfrm>
            <a:off x="284479" y="275336"/>
            <a:ext cx="967740" cy="9535160"/>
            <a:chOff x="284479" y="275336"/>
            <a:chExt cx="967740" cy="9535160"/>
          </a:xfrm>
        </p:grpSpPr>
        <p:sp>
          <p:nvSpPr>
            <p:cNvPr id="4" name="object 4"/>
            <p:cNvSpPr/>
            <p:nvPr/>
          </p:nvSpPr>
          <p:spPr>
            <a:xfrm>
              <a:off x="297180" y="288289"/>
              <a:ext cx="942340" cy="9509760"/>
            </a:xfrm>
            <a:custGeom>
              <a:avLst/>
              <a:gdLst/>
              <a:ahLst/>
              <a:cxnLst/>
              <a:rect l="l" t="t" r="r" b="b"/>
              <a:pathLst>
                <a:path w="942340" h="9509760">
                  <a:moveTo>
                    <a:pt x="941832" y="0"/>
                  </a:moveTo>
                  <a:lnTo>
                    <a:pt x="0" y="0"/>
                  </a:lnTo>
                  <a:lnTo>
                    <a:pt x="0" y="471170"/>
                  </a:lnTo>
                  <a:lnTo>
                    <a:pt x="0" y="9509760"/>
                  </a:lnTo>
                  <a:lnTo>
                    <a:pt x="470916" y="9509760"/>
                  </a:lnTo>
                  <a:lnTo>
                    <a:pt x="470916" y="471170"/>
                  </a:lnTo>
                  <a:lnTo>
                    <a:pt x="941832" y="471170"/>
                  </a:lnTo>
                  <a:lnTo>
                    <a:pt x="941832" y="0"/>
                  </a:lnTo>
                  <a:close/>
                </a:path>
              </a:pathLst>
            </a:custGeom>
            <a:solidFill>
              <a:srgbClr val="BEBEBE"/>
            </a:solidFill>
          </p:spPr>
          <p:txBody>
            <a:bodyPr wrap="square" lIns="0" tIns="0" rIns="0" bIns="0" rtlCol="0"/>
            <a:lstStyle/>
            <a:p>
              <a:endParaRPr/>
            </a:p>
          </p:txBody>
        </p:sp>
        <p:sp>
          <p:nvSpPr>
            <p:cNvPr id="5" name="object 5"/>
            <p:cNvSpPr/>
            <p:nvPr/>
          </p:nvSpPr>
          <p:spPr>
            <a:xfrm>
              <a:off x="297179" y="288036"/>
              <a:ext cx="942340" cy="9509760"/>
            </a:xfrm>
            <a:custGeom>
              <a:avLst/>
              <a:gdLst/>
              <a:ahLst/>
              <a:cxnLst/>
              <a:rect l="l" t="t" r="r" b="b"/>
              <a:pathLst>
                <a:path w="942340" h="9509760">
                  <a:moveTo>
                    <a:pt x="941832" y="0"/>
                  </a:moveTo>
                  <a:lnTo>
                    <a:pt x="941832" y="470916"/>
                  </a:lnTo>
                  <a:lnTo>
                    <a:pt x="470916" y="470916"/>
                  </a:lnTo>
                  <a:lnTo>
                    <a:pt x="470916" y="9509760"/>
                  </a:lnTo>
                  <a:lnTo>
                    <a:pt x="0" y="9509760"/>
                  </a:lnTo>
                  <a:lnTo>
                    <a:pt x="0" y="0"/>
                  </a:lnTo>
                  <a:lnTo>
                    <a:pt x="941832" y="0"/>
                  </a:lnTo>
                  <a:close/>
                </a:path>
              </a:pathLst>
            </a:custGeom>
            <a:ln w="25400">
              <a:solidFill>
                <a:srgbClr val="BEBEBE"/>
              </a:solidFill>
            </a:ln>
          </p:spPr>
          <p:txBody>
            <a:bodyPr wrap="square" lIns="0" tIns="0" rIns="0" bIns="0" rtlCol="0"/>
            <a:lstStyle/>
            <a:p>
              <a:endParaRPr/>
            </a:p>
          </p:txBody>
        </p:sp>
      </p:grpSp>
      <p:sp>
        <p:nvSpPr>
          <p:cNvPr id="6" name="object 6" descr="$PPTXTitle"/>
          <p:cNvSpPr txBox="1">
            <a:spLocks noGrp="1"/>
          </p:cNvSpPr>
          <p:nvPr>
            <p:ph type="title"/>
          </p:nvPr>
        </p:nvSpPr>
        <p:spPr>
          <a:xfrm>
            <a:off x="1085837" y="1783969"/>
            <a:ext cx="16863695" cy="4332660"/>
          </a:xfrm>
          <a:prstGeom prst="rect">
            <a:avLst/>
          </a:prstGeom>
        </p:spPr>
        <p:txBody>
          <a:bodyPr vert="horz" wrap="square" lIns="0" tIns="267398" rIns="0" bIns="0" rtlCol="0">
            <a:spAutoFit/>
          </a:bodyPr>
          <a:lstStyle/>
          <a:p>
            <a:r>
              <a:rPr lang="en-JO" sz="4400" b="1" i="0" dirty="0">
                <a:effectLst/>
                <a:latin typeface=".SFUI-Semibold"/>
              </a:rPr>
              <a:t>8. What is Cognitive Behavioral Therapy (CBT)?</a:t>
            </a:r>
            <a:r>
              <a:rPr lang="en-JO" sz="4400" b="0" i="0" dirty="0">
                <a:effectLst/>
                <a:latin typeface=".SFUI-Regular"/>
              </a:rPr>
              <a:t> </a:t>
            </a:r>
            <a:r>
              <a:rPr lang="en-JO" sz="4400" b="0" i="0" dirty="0">
                <a:effectLst/>
                <a:latin typeface="Helvetica" pitchFamily="2" charset="0"/>
              </a:rPr>
              <a:t> </a:t>
            </a:r>
            <a:br>
              <a:rPr lang="en-US" sz="4400" b="0" i="0" dirty="0">
                <a:effectLst/>
                <a:latin typeface="Helvetica" pitchFamily="2" charset="0"/>
              </a:rPr>
            </a:br>
            <a:br>
              <a:rPr lang="en-JO" sz="4400" dirty="0">
                <a:effectLst/>
                <a:latin typeface=".AppleSystemUIFont"/>
              </a:rPr>
            </a:br>
            <a:r>
              <a:rPr lang="en-JO" sz="4400" b="0" i="0" dirty="0">
                <a:effectLst/>
                <a:latin typeface=".SFUI-Regular"/>
              </a:rPr>
              <a:t> A) A purely surgical procedure for brain lesions </a:t>
            </a:r>
            <a:r>
              <a:rPr lang="en-JO" sz="4400" b="0" i="0" dirty="0">
                <a:effectLst/>
                <a:latin typeface="Helvetica" pitchFamily="2" charset="0"/>
              </a:rPr>
              <a:t> </a:t>
            </a:r>
            <a:br>
              <a:rPr lang="en-JO" sz="4400" dirty="0">
                <a:effectLst/>
                <a:latin typeface=".AppleSystemUIFont"/>
              </a:rPr>
            </a:br>
            <a:r>
              <a:rPr lang="en-JO" sz="4400" b="0" i="0" dirty="0">
                <a:effectLst/>
                <a:latin typeface=".SFUI-Regular"/>
              </a:rPr>
              <a:t> B) A therapy combining cognitive and behavioral ideas </a:t>
            </a:r>
            <a:r>
              <a:rPr lang="en-JO" sz="4400" b="0" i="0" dirty="0">
                <a:effectLst/>
                <a:latin typeface="Helvetica" pitchFamily="2" charset="0"/>
              </a:rPr>
              <a:t> </a:t>
            </a:r>
            <a:br>
              <a:rPr lang="en-JO" sz="4400" dirty="0">
                <a:effectLst/>
                <a:latin typeface=".AppleSystemUIFont"/>
              </a:rPr>
            </a:br>
            <a:r>
              <a:rPr lang="en-JO" sz="4400" b="0" i="0" dirty="0">
                <a:effectLst/>
                <a:latin typeface=".SFUI-Regular"/>
              </a:rPr>
              <a:t> C) An approach focusing exclusively on unconscious dreams </a:t>
            </a:r>
            <a:r>
              <a:rPr lang="en-JO" sz="4400" b="0" i="0" dirty="0">
                <a:effectLst/>
                <a:latin typeface="Helvetica" pitchFamily="2" charset="0"/>
              </a:rPr>
              <a:t> </a:t>
            </a:r>
            <a:br>
              <a:rPr lang="en-JO" sz="4400" dirty="0">
                <a:effectLst/>
                <a:latin typeface=".AppleSystemUIFont"/>
              </a:rPr>
            </a:br>
            <a:r>
              <a:rPr lang="en-JO" sz="4400" b="0" i="0" dirty="0">
                <a:effectLst/>
                <a:latin typeface=".SFUI-Regular"/>
              </a:rPr>
              <a:t> D) A medicinal therapy that avoids talking or active behavioral change</a:t>
            </a:r>
            <a:endParaRPr lang="en-JO" sz="4400" dirty="0">
              <a:effectLst/>
              <a:latin typeface=".AppleSystemUIFont"/>
            </a:endParaRPr>
          </a:p>
        </p:txBody>
      </p:sp>
      <p:sp>
        <p:nvSpPr>
          <p:cNvPr id="8" name="object 8"/>
          <p:cNvSpPr txBox="1"/>
          <p:nvPr/>
        </p:nvSpPr>
        <p:spPr>
          <a:xfrm>
            <a:off x="15847060" y="9256397"/>
            <a:ext cx="999490" cy="390107"/>
          </a:xfrm>
          <a:prstGeom prst="rect">
            <a:avLst/>
          </a:prstGeom>
        </p:spPr>
        <p:txBody>
          <a:bodyPr vert="horz" wrap="square" lIns="0" tIns="0" rIns="0" bIns="0" rtlCol="0">
            <a:spAutoFit/>
          </a:bodyPr>
          <a:lstStyle/>
          <a:p>
            <a:pPr marL="12700">
              <a:lnSpc>
                <a:spcPts val="2970"/>
              </a:lnSpc>
            </a:pPr>
            <a:r>
              <a:rPr sz="3000" dirty="0">
                <a:solidFill>
                  <a:srgbClr val="7C7C7C"/>
                </a:solidFill>
                <a:latin typeface="Calibri"/>
                <a:cs typeface="Calibri"/>
              </a:rPr>
              <a:t>Ans:</a:t>
            </a:r>
            <a:r>
              <a:rPr sz="3000" spc="-100" dirty="0">
                <a:solidFill>
                  <a:srgbClr val="7C7C7C"/>
                </a:solidFill>
                <a:latin typeface="Calibri"/>
                <a:cs typeface="Calibri"/>
              </a:rPr>
              <a:t> </a:t>
            </a:r>
            <a:r>
              <a:rPr lang="en-US" sz="3000" spc="-50" dirty="0">
                <a:solidFill>
                  <a:srgbClr val="7C7C7C"/>
                </a:solidFill>
                <a:latin typeface="Calibri"/>
                <a:cs typeface="Calibri"/>
              </a:rPr>
              <a:t>B</a:t>
            </a:r>
            <a:endParaRPr sz="3000" dirty="0">
              <a:latin typeface="Calibri"/>
              <a:cs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477136" y="482282"/>
            <a:ext cx="662940" cy="662305"/>
          </a:xfrm>
          <a:prstGeom prst="rect">
            <a:avLst/>
          </a:prstGeom>
        </p:spPr>
        <p:txBody>
          <a:bodyPr vert="horz" wrap="square" lIns="0" tIns="15875" rIns="0" bIns="0" rtlCol="0">
            <a:spAutoFit/>
          </a:bodyPr>
          <a:lstStyle/>
          <a:p>
            <a:pPr marL="12700">
              <a:lnSpc>
                <a:spcPct val="100000"/>
              </a:lnSpc>
              <a:spcBef>
                <a:spcPts val="125"/>
              </a:spcBef>
            </a:pPr>
            <a:r>
              <a:rPr sz="4150" b="1" spc="-25" dirty="0">
                <a:latin typeface="Calibri"/>
                <a:cs typeface="Calibri"/>
              </a:rPr>
              <a:t>Q9</a:t>
            </a:r>
            <a:endParaRPr sz="4150">
              <a:latin typeface="Calibri"/>
              <a:cs typeface="Calibri"/>
            </a:endParaRPr>
          </a:p>
        </p:txBody>
      </p:sp>
      <p:grpSp>
        <p:nvGrpSpPr>
          <p:cNvPr id="3" name="object 3"/>
          <p:cNvGrpSpPr/>
          <p:nvPr/>
        </p:nvGrpSpPr>
        <p:grpSpPr>
          <a:xfrm>
            <a:off x="284479" y="275336"/>
            <a:ext cx="967740" cy="9535160"/>
            <a:chOff x="284479" y="275336"/>
            <a:chExt cx="967740" cy="9535160"/>
          </a:xfrm>
        </p:grpSpPr>
        <p:sp>
          <p:nvSpPr>
            <p:cNvPr id="4" name="object 4"/>
            <p:cNvSpPr/>
            <p:nvPr/>
          </p:nvSpPr>
          <p:spPr>
            <a:xfrm>
              <a:off x="297180" y="288289"/>
              <a:ext cx="942340" cy="9509760"/>
            </a:xfrm>
            <a:custGeom>
              <a:avLst/>
              <a:gdLst/>
              <a:ahLst/>
              <a:cxnLst/>
              <a:rect l="l" t="t" r="r" b="b"/>
              <a:pathLst>
                <a:path w="942340" h="9509760">
                  <a:moveTo>
                    <a:pt x="941832" y="0"/>
                  </a:moveTo>
                  <a:lnTo>
                    <a:pt x="0" y="0"/>
                  </a:lnTo>
                  <a:lnTo>
                    <a:pt x="0" y="471170"/>
                  </a:lnTo>
                  <a:lnTo>
                    <a:pt x="0" y="9509760"/>
                  </a:lnTo>
                  <a:lnTo>
                    <a:pt x="470916" y="9509760"/>
                  </a:lnTo>
                  <a:lnTo>
                    <a:pt x="470916" y="471170"/>
                  </a:lnTo>
                  <a:lnTo>
                    <a:pt x="941832" y="471170"/>
                  </a:lnTo>
                  <a:lnTo>
                    <a:pt x="941832" y="0"/>
                  </a:lnTo>
                  <a:close/>
                </a:path>
              </a:pathLst>
            </a:custGeom>
            <a:solidFill>
              <a:srgbClr val="BEBEBE"/>
            </a:solidFill>
          </p:spPr>
          <p:txBody>
            <a:bodyPr wrap="square" lIns="0" tIns="0" rIns="0" bIns="0" rtlCol="0"/>
            <a:lstStyle/>
            <a:p>
              <a:endParaRPr/>
            </a:p>
          </p:txBody>
        </p:sp>
        <p:sp>
          <p:nvSpPr>
            <p:cNvPr id="5" name="object 5"/>
            <p:cNvSpPr/>
            <p:nvPr/>
          </p:nvSpPr>
          <p:spPr>
            <a:xfrm>
              <a:off x="297179" y="288036"/>
              <a:ext cx="942340" cy="9509760"/>
            </a:xfrm>
            <a:custGeom>
              <a:avLst/>
              <a:gdLst/>
              <a:ahLst/>
              <a:cxnLst/>
              <a:rect l="l" t="t" r="r" b="b"/>
              <a:pathLst>
                <a:path w="942340" h="9509760">
                  <a:moveTo>
                    <a:pt x="941832" y="0"/>
                  </a:moveTo>
                  <a:lnTo>
                    <a:pt x="941832" y="470916"/>
                  </a:lnTo>
                  <a:lnTo>
                    <a:pt x="470916" y="470916"/>
                  </a:lnTo>
                  <a:lnTo>
                    <a:pt x="470916" y="9509760"/>
                  </a:lnTo>
                  <a:lnTo>
                    <a:pt x="0" y="9509760"/>
                  </a:lnTo>
                  <a:lnTo>
                    <a:pt x="0" y="0"/>
                  </a:lnTo>
                  <a:lnTo>
                    <a:pt x="941832" y="0"/>
                  </a:lnTo>
                  <a:close/>
                </a:path>
              </a:pathLst>
            </a:custGeom>
            <a:ln w="25400">
              <a:solidFill>
                <a:srgbClr val="BEBEBE"/>
              </a:solidFill>
            </a:ln>
          </p:spPr>
          <p:txBody>
            <a:bodyPr wrap="square" lIns="0" tIns="0" rIns="0" bIns="0" rtlCol="0"/>
            <a:lstStyle/>
            <a:p>
              <a:endParaRPr/>
            </a:p>
          </p:txBody>
        </p:sp>
      </p:grpSp>
      <p:sp>
        <p:nvSpPr>
          <p:cNvPr id="8" name="object 8"/>
          <p:cNvSpPr txBox="1"/>
          <p:nvPr/>
        </p:nvSpPr>
        <p:spPr>
          <a:xfrm>
            <a:off x="15847060" y="9256397"/>
            <a:ext cx="999490" cy="410209"/>
          </a:xfrm>
          <a:prstGeom prst="rect">
            <a:avLst/>
          </a:prstGeom>
        </p:spPr>
        <p:txBody>
          <a:bodyPr vert="horz" wrap="square" lIns="0" tIns="0" rIns="0" bIns="0" rtlCol="0">
            <a:spAutoFit/>
          </a:bodyPr>
          <a:lstStyle/>
          <a:p>
            <a:pPr marL="12700">
              <a:lnSpc>
                <a:spcPts val="2970"/>
              </a:lnSpc>
            </a:pPr>
            <a:r>
              <a:rPr sz="3000" dirty="0">
                <a:solidFill>
                  <a:srgbClr val="7C7C7C"/>
                </a:solidFill>
                <a:latin typeface="Calibri"/>
                <a:cs typeface="Calibri"/>
              </a:rPr>
              <a:t>Ans:</a:t>
            </a:r>
            <a:r>
              <a:rPr sz="3000" spc="-100" dirty="0">
                <a:solidFill>
                  <a:srgbClr val="7C7C7C"/>
                </a:solidFill>
                <a:latin typeface="Calibri"/>
                <a:cs typeface="Calibri"/>
              </a:rPr>
              <a:t> </a:t>
            </a:r>
            <a:r>
              <a:rPr sz="3000" spc="-50" dirty="0">
                <a:solidFill>
                  <a:srgbClr val="7C7C7C"/>
                </a:solidFill>
                <a:latin typeface="Calibri"/>
                <a:cs typeface="Calibri"/>
              </a:rPr>
              <a:t>A</a:t>
            </a:r>
            <a:endParaRPr sz="3000">
              <a:latin typeface="Calibri"/>
              <a:cs typeface="Calibri"/>
            </a:endParaRPr>
          </a:p>
        </p:txBody>
      </p:sp>
      <p:sp>
        <p:nvSpPr>
          <p:cNvPr id="7" name="object 7"/>
          <p:cNvSpPr txBox="1"/>
          <p:nvPr/>
        </p:nvSpPr>
        <p:spPr>
          <a:xfrm>
            <a:off x="1356105" y="3003867"/>
            <a:ext cx="14490955" cy="4079963"/>
          </a:xfrm>
          <a:prstGeom prst="rect">
            <a:avLst/>
          </a:prstGeom>
        </p:spPr>
        <p:txBody>
          <a:bodyPr vert="horz" wrap="square" lIns="0" tIns="17145" rIns="0" bIns="0" rtlCol="0">
            <a:spAutoFit/>
          </a:bodyPr>
          <a:lstStyle/>
          <a:p>
            <a:r>
              <a:rPr lang="en-JO" sz="4400" b="1" i="0">
                <a:solidFill>
                  <a:schemeClr val="tx1"/>
                </a:solidFill>
                <a:effectLst/>
                <a:latin typeface=".SFUI-Semibold"/>
              </a:rPr>
              <a:t>9. Which parenting style is characterized by high love and acceptance but low behavioral discipline?</a:t>
            </a:r>
            <a:r>
              <a:rPr lang="en-JO" sz="4400" b="0" i="0">
                <a:solidFill>
                  <a:schemeClr val="tx1"/>
                </a:solidFill>
                <a:effectLst/>
                <a:latin typeface=".SFUI-Regular"/>
              </a:rPr>
              <a:t> </a:t>
            </a:r>
            <a:r>
              <a:rPr lang="en-JO" sz="4400" b="0" i="0">
                <a:solidFill>
                  <a:schemeClr val="tx1"/>
                </a:solidFill>
                <a:effectLst/>
                <a:latin typeface="Helvetica" pitchFamily="2" charset="0"/>
              </a:rPr>
              <a:t> </a:t>
            </a:r>
            <a:endParaRPr lang="en-JO" sz="4400">
              <a:solidFill>
                <a:schemeClr val="tx1"/>
              </a:solidFill>
              <a:effectLst/>
              <a:latin typeface=".AppleSystemUIFont"/>
            </a:endParaRPr>
          </a:p>
          <a:p>
            <a:r>
              <a:rPr lang="en-JO" sz="4400" b="0" i="0">
                <a:solidFill>
                  <a:schemeClr val="tx1"/>
                </a:solidFill>
                <a:effectLst/>
                <a:latin typeface=".SFUI-Regular"/>
              </a:rPr>
              <a:t> A) Permissive style </a:t>
            </a:r>
            <a:r>
              <a:rPr lang="en-JO" sz="4400" b="0" i="0">
                <a:solidFill>
                  <a:schemeClr val="tx1"/>
                </a:solidFill>
                <a:effectLst/>
                <a:latin typeface="Helvetica" pitchFamily="2" charset="0"/>
              </a:rPr>
              <a:t> </a:t>
            </a:r>
            <a:endParaRPr lang="en-JO" sz="4400">
              <a:solidFill>
                <a:schemeClr val="tx1"/>
              </a:solidFill>
              <a:effectLst/>
              <a:latin typeface=".AppleSystemUIFont"/>
            </a:endParaRPr>
          </a:p>
          <a:p>
            <a:r>
              <a:rPr lang="en-JO" sz="4400" b="0" i="0">
                <a:solidFill>
                  <a:schemeClr val="tx1"/>
                </a:solidFill>
                <a:effectLst/>
                <a:latin typeface=".SFUI-Regular"/>
              </a:rPr>
              <a:t> B) Dictatorship style </a:t>
            </a:r>
            <a:r>
              <a:rPr lang="en-JO" sz="4400" b="0" i="0">
                <a:solidFill>
                  <a:schemeClr val="tx1"/>
                </a:solidFill>
                <a:effectLst/>
                <a:latin typeface="Helvetica" pitchFamily="2" charset="0"/>
              </a:rPr>
              <a:t> </a:t>
            </a:r>
            <a:endParaRPr lang="en-JO" sz="4400">
              <a:solidFill>
                <a:schemeClr val="tx1"/>
              </a:solidFill>
              <a:effectLst/>
              <a:latin typeface=".AppleSystemUIFont"/>
            </a:endParaRPr>
          </a:p>
          <a:p>
            <a:r>
              <a:rPr lang="en-JO" sz="4400" b="0" i="0">
                <a:solidFill>
                  <a:schemeClr val="tx1"/>
                </a:solidFill>
                <a:effectLst/>
                <a:latin typeface=".SFUI-Regular"/>
              </a:rPr>
              <a:t> C) Democratic style </a:t>
            </a:r>
            <a:r>
              <a:rPr lang="en-JO" sz="4400" b="0" i="0">
                <a:solidFill>
                  <a:schemeClr val="tx1"/>
                </a:solidFill>
                <a:effectLst/>
                <a:latin typeface="Helvetica" pitchFamily="2" charset="0"/>
              </a:rPr>
              <a:t> </a:t>
            </a:r>
            <a:endParaRPr lang="en-JO" sz="4400">
              <a:solidFill>
                <a:schemeClr val="tx1"/>
              </a:solidFill>
              <a:effectLst/>
              <a:latin typeface=".AppleSystemUIFont"/>
            </a:endParaRPr>
          </a:p>
          <a:p>
            <a:r>
              <a:rPr lang="en-JO" sz="4400" b="0" i="0">
                <a:solidFill>
                  <a:schemeClr val="tx1"/>
                </a:solidFill>
                <a:effectLst/>
                <a:latin typeface=".SFUI-Regular"/>
              </a:rPr>
              <a:t> D) Neglectful style</a:t>
            </a:r>
            <a:endParaRPr lang="en-JO" sz="4400">
              <a:solidFill>
                <a:schemeClr val="tx1"/>
              </a:solidFill>
              <a:effectLst/>
              <a:latin typeface=".AppleSystemUIFon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44422" y="474408"/>
            <a:ext cx="925194" cy="662305"/>
          </a:xfrm>
          <a:prstGeom prst="rect">
            <a:avLst/>
          </a:prstGeom>
        </p:spPr>
        <p:txBody>
          <a:bodyPr vert="horz" wrap="square" lIns="0" tIns="15875" rIns="0" bIns="0" rtlCol="0">
            <a:spAutoFit/>
          </a:bodyPr>
          <a:lstStyle/>
          <a:p>
            <a:pPr marL="12700">
              <a:lnSpc>
                <a:spcPct val="100000"/>
              </a:lnSpc>
              <a:spcBef>
                <a:spcPts val="125"/>
              </a:spcBef>
            </a:pPr>
            <a:r>
              <a:rPr sz="4150" b="1" spc="-25" dirty="0">
                <a:latin typeface="Calibri"/>
                <a:cs typeface="Calibri"/>
              </a:rPr>
              <a:t>Q10</a:t>
            </a:r>
            <a:endParaRPr sz="4150">
              <a:latin typeface="Calibri"/>
              <a:cs typeface="Calibri"/>
            </a:endParaRPr>
          </a:p>
        </p:txBody>
      </p:sp>
      <p:grpSp>
        <p:nvGrpSpPr>
          <p:cNvPr id="3" name="object 3"/>
          <p:cNvGrpSpPr/>
          <p:nvPr/>
        </p:nvGrpSpPr>
        <p:grpSpPr>
          <a:xfrm>
            <a:off x="284479" y="275336"/>
            <a:ext cx="967740" cy="9535160"/>
            <a:chOff x="284479" y="275336"/>
            <a:chExt cx="967740" cy="9535160"/>
          </a:xfrm>
        </p:grpSpPr>
        <p:sp>
          <p:nvSpPr>
            <p:cNvPr id="4" name="object 4"/>
            <p:cNvSpPr/>
            <p:nvPr/>
          </p:nvSpPr>
          <p:spPr>
            <a:xfrm>
              <a:off x="297180" y="288289"/>
              <a:ext cx="942340" cy="9509760"/>
            </a:xfrm>
            <a:custGeom>
              <a:avLst/>
              <a:gdLst/>
              <a:ahLst/>
              <a:cxnLst/>
              <a:rect l="l" t="t" r="r" b="b"/>
              <a:pathLst>
                <a:path w="942340" h="9509760">
                  <a:moveTo>
                    <a:pt x="941832" y="0"/>
                  </a:moveTo>
                  <a:lnTo>
                    <a:pt x="0" y="0"/>
                  </a:lnTo>
                  <a:lnTo>
                    <a:pt x="0" y="471170"/>
                  </a:lnTo>
                  <a:lnTo>
                    <a:pt x="0" y="9509760"/>
                  </a:lnTo>
                  <a:lnTo>
                    <a:pt x="470916" y="9509760"/>
                  </a:lnTo>
                  <a:lnTo>
                    <a:pt x="470916" y="471170"/>
                  </a:lnTo>
                  <a:lnTo>
                    <a:pt x="941832" y="471170"/>
                  </a:lnTo>
                  <a:lnTo>
                    <a:pt x="941832" y="0"/>
                  </a:lnTo>
                  <a:close/>
                </a:path>
              </a:pathLst>
            </a:custGeom>
            <a:solidFill>
              <a:srgbClr val="BEBEBE"/>
            </a:solidFill>
          </p:spPr>
          <p:txBody>
            <a:bodyPr wrap="square" lIns="0" tIns="0" rIns="0" bIns="0" rtlCol="0"/>
            <a:lstStyle/>
            <a:p>
              <a:endParaRPr/>
            </a:p>
          </p:txBody>
        </p:sp>
        <p:sp>
          <p:nvSpPr>
            <p:cNvPr id="5" name="object 5"/>
            <p:cNvSpPr/>
            <p:nvPr/>
          </p:nvSpPr>
          <p:spPr>
            <a:xfrm>
              <a:off x="297179" y="288036"/>
              <a:ext cx="942340" cy="9509760"/>
            </a:xfrm>
            <a:custGeom>
              <a:avLst/>
              <a:gdLst/>
              <a:ahLst/>
              <a:cxnLst/>
              <a:rect l="l" t="t" r="r" b="b"/>
              <a:pathLst>
                <a:path w="942340" h="9509760">
                  <a:moveTo>
                    <a:pt x="941832" y="0"/>
                  </a:moveTo>
                  <a:lnTo>
                    <a:pt x="941832" y="470916"/>
                  </a:lnTo>
                  <a:lnTo>
                    <a:pt x="470916" y="470916"/>
                  </a:lnTo>
                  <a:lnTo>
                    <a:pt x="470916" y="9509760"/>
                  </a:lnTo>
                  <a:lnTo>
                    <a:pt x="0" y="9509760"/>
                  </a:lnTo>
                  <a:lnTo>
                    <a:pt x="0" y="0"/>
                  </a:lnTo>
                  <a:lnTo>
                    <a:pt x="941832" y="0"/>
                  </a:lnTo>
                  <a:close/>
                </a:path>
              </a:pathLst>
            </a:custGeom>
            <a:ln w="25400">
              <a:solidFill>
                <a:srgbClr val="BEBEBE"/>
              </a:solidFill>
            </a:ln>
          </p:spPr>
          <p:txBody>
            <a:bodyPr wrap="square" lIns="0" tIns="0" rIns="0" bIns="0" rtlCol="0"/>
            <a:lstStyle/>
            <a:p>
              <a:endParaRPr/>
            </a:p>
          </p:txBody>
        </p:sp>
      </p:grpSp>
      <p:sp>
        <p:nvSpPr>
          <p:cNvPr id="6" name="object 6" descr="$PPTXTitle"/>
          <p:cNvSpPr txBox="1">
            <a:spLocks noGrp="1"/>
          </p:cNvSpPr>
          <p:nvPr>
            <p:ph type="title"/>
          </p:nvPr>
        </p:nvSpPr>
        <p:spPr>
          <a:xfrm>
            <a:off x="1807019" y="2729843"/>
            <a:ext cx="15923053" cy="3390672"/>
          </a:xfrm>
          <a:prstGeom prst="rect">
            <a:avLst/>
          </a:prstGeom>
        </p:spPr>
        <p:txBody>
          <a:bodyPr vert="horz" wrap="square" lIns="0" tIns="5080" rIns="0" bIns="0" rtlCol="0">
            <a:spAutoFit/>
          </a:bodyPr>
          <a:lstStyle/>
          <a:p>
            <a:r>
              <a:rPr lang="en-JO" sz="4400" b="1" i="0">
                <a:effectLst/>
                <a:latin typeface=".SFUI-Semibold"/>
              </a:rPr>
              <a:t>10. What is the primary role of psychology in pain management?</a:t>
            </a:r>
            <a:r>
              <a:rPr lang="en-JO" sz="4400" b="0" i="0">
                <a:effectLst/>
                <a:latin typeface=".SFUI-Regular"/>
              </a:rPr>
              <a:t> </a:t>
            </a:r>
            <a:r>
              <a:rPr lang="en-JO" sz="4400" b="0" i="0">
                <a:effectLst/>
                <a:latin typeface="Helvetica" pitchFamily="2" charset="0"/>
              </a:rPr>
              <a:t> </a:t>
            </a:r>
            <a:br>
              <a:rPr lang="en-JO" sz="4400">
                <a:effectLst/>
                <a:latin typeface=".AppleSystemUIFont"/>
              </a:rPr>
            </a:br>
            <a:r>
              <a:rPr lang="en-JO" sz="4400" b="0" i="0">
                <a:effectLst/>
                <a:latin typeface=".SFUI-Regular"/>
              </a:rPr>
              <a:t> A) Eliminating physical sensation using permanent nerve ablation </a:t>
            </a:r>
            <a:r>
              <a:rPr lang="en-JO" sz="4400" b="0" i="0">
                <a:effectLst/>
                <a:latin typeface="Helvetica" pitchFamily="2" charset="0"/>
              </a:rPr>
              <a:t> </a:t>
            </a:r>
            <a:br>
              <a:rPr lang="en-JO" sz="4400">
                <a:effectLst/>
                <a:latin typeface=".AppleSystemUIFont"/>
              </a:rPr>
            </a:br>
            <a:r>
              <a:rPr lang="en-JO" sz="4400" b="0" i="0">
                <a:effectLst/>
                <a:latin typeface=".SFUI-Regular"/>
              </a:rPr>
              <a:t> B) Relying solely on increasing opioid analgesic doses </a:t>
            </a:r>
            <a:r>
              <a:rPr lang="en-JO" sz="4400" b="0" i="0">
                <a:effectLst/>
                <a:latin typeface="Helvetica" pitchFamily="2" charset="0"/>
              </a:rPr>
              <a:t> </a:t>
            </a:r>
            <a:br>
              <a:rPr lang="en-JO" sz="4400">
                <a:effectLst/>
                <a:latin typeface=".AppleSystemUIFont"/>
              </a:rPr>
            </a:br>
            <a:r>
              <a:rPr lang="en-JO" sz="4400" b="0" i="0">
                <a:effectLst/>
                <a:latin typeface=".SFUI-Regular"/>
              </a:rPr>
              <a:t> C) Using cognitive distraction and guided imagery </a:t>
            </a:r>
            <a:r>
              <a:rPr lang="en-JO" sz="4400" b="0" i="0">
                <a:effectLst/>
                <a:latin typeface="Helvetica" pitchFamily="2" charset="0"/>
              </a:rPr>
              <a:t> </a:t>
            </a:r>
            <a:br>
              <a:rPr lang="en-JO" sz="4400">
                <a:effectLst/>
                <a:latin typeface=".AppleSystemUIFont"/>
              </a:rPr>
            </a:br>
            <a:r>
              <a:rPr lang="en-JO" sz="4400" b="0" i="0">
                <a:effectLst/>
                <a:latin typeface=".SFUI-Regular"/>
              </a:rPr>
              <a:t> D) Telling patients to suppress all emotional expression</a:t>
            </a:r>
            <a:endParaRPr lang="en-JO" sz="4400">
              <a:effectLst/>
              <a:latin typeface=".AppleSystemUIFont"/>
            </a:endParaRPr>
          </a:p>
        </p:txBody>
      </p:sp>
      <p:sp>
        <p:nvSpPr>
          <p:cNvPr id="9" name="object 8">
            <a:extLst>
              <a:ext uri="{FF2B5EF4-FFF2-40B4-BE49-F238E27FC236}">
                <a16:creationId xmlns:a16="http://schemas.microsoft.com/office/drawing/2014/main" id="{CC9B3E2F-7E22-4677-3F3C-B4E5DE5493AC}"/>
              </a:ext>
            </a:extLst>
          </p:cNvPr>
          <p:cNvSpPr txBox="1"/>
          <p:nvPr/>
        </p:nvSpPr>
        <p:spPr>
          <a:xfrm>
            <a:off x="15847060" y="9256397"/>
            <a:ext cx="999490" cy="390107"/>
          </a:xfrm>
          <a:prstGeom prst="rect">
            <a:avLst/>
          </a:prstGeom>
        </p:spPr>
        <p:txBody>
          <a:bodyPr vert="horz" wrap="square" lIns="0" tIns="0" rIns="0" bIns="0" rtlCol="0">
            <a:spAutoFit/>
          </a:bodyPr>
          <a:lstStyle/>
          <a:p>
            <a:pPr marL="12700">
              <a:lnSpc>
                <a:spcPts val="2970"/>
              </a:lnSpc>
            </a:pPr>
            <a:r>
              <a:rPr sz="3000" dirty="0">
                <a:solidFill>
                  <a:srgbClr val="7C7C7C"/>
                </a:solidFill>
                <a:latin typeface="Calibri"/>
                <a:cs typeface="Calibri"/>
              </a:rPr>
              <a:t>Ans:</a:t>
            </a:r>
            <a:r>
              <a:rPr sz="3000" spc="-100" dirty="0">
                <a:solidFill>
                  <a:srgbClr val="7C7C7C"/>
                </a:solidFill>
                <a:latin typeface="Calibri"/>
                <a:cs typeface="Calibri"/>
              </a:rPr>
              <a:t> </a:t>
            </a:r>
            <a:r>
              <a:rPr lang="en-US" sz="3000" spc="-50" dirty="0">
                <a:solidFill>
                  <a:srgbClr val="7C7C7C"/>
                </a:solidFill>
                <a:latin typeface="Calibri"/>
                <a:cs typeface="Calibri"/>
              </a:rPr>
              <a:t>c</a:t>
            </a:r>
            <a:endParaRPr sz="3000" dirty="0">
              <a:latin typeface="Calibri"/>
              <a:cs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44422" y="462216"/>
            <a:ext cx="925194" cy="662305"/>
          </a:xfrm>
          <a:prstGeom prst="rect">
            <a:avLst/>
          </a:prstGeom>
        </p:spPr>
        <p:txBody>
          <a:bodyPr vert="horz" wrap="square" lIns="0" tIns="15875" rIns="0" bIns="0" rtlCol="0">
            <a:spAutoFit/>
          </a:bodyPr>
          <a:lstStyle/>
          <a:p>
            <a:pPr marL="12700">
              <a:lnSpc>
                <a:spcPct val="100000"/>
              </a:lnSpc>
              <a:spcBef>
                <a:spcPts val="125"/>
              </a:spcBef>
            </a:pPr>
            <a:r>
              <a:rPr sz="4150" b="1" spc="-25" dirty="0">
                <a:latin typeface="Calibri"/>
                <a:cs typeface="Calibri"/>
              </a:rPr>
              <a:t>Q11</a:t>
            </a:r>
            <a:endParaRPr sz="4150">
              <a:latin typeface="Calibri"/>
              <a:cs typeface="Calibri"/>
            </a:endParaRPr>
          </a:p>
        </p:txBody>
      </p:sp>
      <p:grpSp>
        <p:nvGrpSpPr>
          <p:cNvPr id="3" name="object 3"/>
          <p:cNvGrpSpPr/>
          <p:nvPr/>
        </p:nvGrpSpPr>
        <p:grpSpPr>
          <a:xfrm>
            <a:off x="284479" y="275336"/>
            <a:ext cx="967740" cy="9535160"/>
            <a:chOff x="284479" y="275336"/>
            <a:chExt cx="967740" cy="9535160"/>
          </a:xfrm>
        </p:grpSpPr>
        <p:sp>
          <p:nvSpPr>
            <p:cNvPr id="4" name="object 4"/>
            <p:cNvSpPr/>
            <p:nvPr/>
          </p:nvSpPr>
          <p:spPr>
            <a:xfrm>
              <a:off x="297180" y="288289"/>
              <a:ext cx="942340" cy="9509760"/>
            </a:xfrm>
            <a:custGeom>
              <a:avLst/>
              <a:gdLst/>
              <a:ahLst/>
              <a:cxnLst/>
              <a:rect l="l" t="t" r="r" b="b"/>
              <a:pathLst>
                <a:path w="942340" h="9509760">
                  <a:moveTo>
                    <a:pt x="941832" y="0"/>
                  </a:moveTo>
                  <a:lnTo>
                    <a:pt x="0" y="0"/>
                  </a:lnTo>
                  <a:lnTo>
                    <a:pt x="0" y="471170"/>
                  </a:lnTo>
                  <a:lnTo>
                    <a:pt x="0" y="9509760"/>
                  </a:lnTo>
                  <a:lnTo>
                    <a:pt x="470916" y="9509760"/>
                  </a:lnTo>
                  <a:lnTo>
                    <a:pt x="470916" y="471170"/>
                  </a:lnTo>
                  <a:lnTo>
                    <a:pt x="941832" y="471170"/>
                  </a:lnTo>
                  <a:lnTo>
                    <a:pt x="941832" y="0"/>
                  </a:lnTo>
                  <a:close/>
                </a:path>
              </a:pathLst>
            </a:custGeom>
            <a:solidFill>
              <a:srgbClr val="BEBEBE"/>
            </a:solidFill>
          </p:spPr>
          <p:txBody>
            <a:bodyPr wrap="square" lIns="0" tIns="0" rIns="0" bIns="0" rtlCol="0"/>
            <a:lstStyle/>
            <a:p>
              <a:endParaRPr/>
            </a:p>
          </p:txBody>
        </p:sp>
        <p:sp>
          <p:nvSpPr>
            <p:cNvPr id="5" name="object 5"/>
            <p:cNvSpPr/>
            <p:nvPr/>
          </p:nvSpPr>
          <p:spPr>
            <a:xfrm>
              <a:off x="297179" y="288036"/>
              <a:ext cx="942340" cy="9509760"/>
            </a:xfrm>
            <a:custGeom>
              <a:avLst/>
              <a:gdLst/>
              <a:ahLst/>
              <a:cxnLst/>
              <a:rect l="l" t="t" r="r" b="b"/>
              <a:pathLst>
                <a:path w="942340" h="9509760">
                  <a:moveTo>
                    <a:pt x="941832" y="0"/>
                  </a:moveTo>
                  <a:lnTo>
                    <a:pt x="941832" y="470916"/>
                  </a:lnTo>
                  <a:lnTo>
                    <a:pt x="470916" y="470916"/>
                  </a:lnTo>
                  <a:lnTo>
                    <a:pt x="470916" y="9509760"/>
                  </a:lnTo>
                  <a:lnTo>
                    <a:pt x="0" y="9509760"/>
                  </a:lnTo>
                  <a:lnTo>
                    <a:pt x="0" y="0"/>
                  </a:lnTo>
                  <a:lnTo>
                    <a:pt x="941832" y="0"/>
                  </a:lnTo>
                  <a:close/>
                </a:path>
              </a:pathLst>
            </a:custGeom>
            <a:ln w="25400">
              <a:solidFill>
                <a:srgbClr val="BEBEBE"/>
              </a:solidFill>
            </a:ln>
          </p:spPr>
          <p:txBody>
            <a:bodyPr wrap="square" lIns="0" tIns="0" rIns="0" bIns="0" rtlCol="0"/>
            <a:lstStyle/>
            <a:p>
              <a:endParaRPr/>
            </a:p>
          </p:txBody>
        </p:sp>
      </p:grpSp>
      <p:sp>
        <p:nvSpPr>
          <p:cNvPr id="7" name="object 7"/>
          <p:cNvSpPr txBox="1"/>
          <p:nvPr/>
        </p:nvSpPr>
        <p:spPr>
          <a:xfrm>
            <a:off x="1137869" y="2953384"/>
            <a:ext cx="15695294" cy="4757071"/>
          </a:xfrm>
          <a:prstGeom prst="rect">
            <a:avLst/>
          </a:prstGeom>
        </p:spPr>
        <p:txBody>
          <a:bodyPr vert="horz" wrap="square" lIns="0" tIns="17145" rIns="0" bIns="0" rtlCol="0">
            <a:spAutoFit/>
          </a:bodyPr>
          <a:lstStyle/>
          <a:p>
            <a:r>
              <a:rPr lang="en-JO" sz="4400" b="1" i="0">
                <a:solidFill>
                  <a:schemeClr val="tx1"/>
                </a:solidFill>
                <a:effectLst/>
                <a:latin typeface=".SFUI-Semibold"/>
              </a:rPr>
              <a:t>11. How can psychology help medical students improve interpersonal skills?</a:t>
            </a:r>
            <a:r>
              <a:rPr lang="en-JO" sz="4400" b="0" i="0">
                <a:solidFill>
                  <a:schemeClr val="tx1"/>
                </a:solidFill>
                <a:effectLst/>
                <a:latin typeface=".SFUI-Regular"/>
              </a:rPr>
              <a:t> </a:t>
            </a:r>
            <a:r>
              <a:rPr lang="en-JO" sz="4400" b="0" i="0">
                <a:solidFill>
                  <a:schemeClr val="tx1"/>
                </a:solidFill>
                <a:effectLst/>
                <a:latin typeface="Helvetica" pitchFamily="2" charset="0"/>
              </a:rPr>
              <a:t> </a:t>
            </a:r>
            <a:endParaRPr lang="en-JO" sz="4400">
              <a:solidFill>
                <a:schemeClr val="tx1"/>
              </a:solidFill>
              <a:effectLst/>
              <a:latin typeface=".AppleSystemUIFont"/>
            </a:endParaRPr>
          </a:p>
          <a:p>
            <a:r>
              <a:rPr lang="en-JO" sz="4400" b="0" i="0">
                <a:solidFill>
                  <a:schemeClr val="tx1"/>
                </a:solidFill>
                <a:effectLst/>
                <a:latin typeface=".SFUI-Regular"/>
              </a:rPr>
              <a:t> A) By teaching them to work in total isolation from colleagues </a:t>
            </a:r>
            <a:r>
              <a:rPr lang="en-JO" sz="4400" b="0" i="0">
                <a:solidFill>
                  <a:schemeClr val="tx1"/>
                </a:solidFill>
                <a:effectLst/>
                <a:latin typeface="Helvetica" pitchFamily="2" charset="0"/>
              </a:rPr>
              <a:t> </a:t>
            </a:r>
            <a:endParaRPr lang="en-JO" sz="4400">
              <a:solidFill>
                <a:schemeClr val="tx1"/>
              </a:solidFill>
              <a:effectLst/>
              <a:latin typeface=".AppleSystemUIFont"/>
            </a:endParaRPr>
          </a:p>
          <a:p>
            <a:r>
              <a:rPr lang="en-JO" sz="4400" b="0" i="0">
                <a:solidFill>
                  <a:schemeClr val="tx1"/>
                </a:solidFill>
                <a:effectLst/>
                <a:latin typeface=".SFUI-Regular"/>
              </a:rPr>
              <a:t> B) By eliminating conversations during routine clinical rounds </a:t>
            </a:r>
            <a:r>
              <a:rPr lang="en-JO" sz="4400" b="0" i="0">
                <a:solidFill>
                  <a:schemeClr val="tx1"/>
                </a:solidFill>
                <a:effectLst/>
                <a:latin typeface="Helvetica" pitchFamily="2" charset="0"/>
              </a:rPr>
              <a:t> </a:t>
            </a:r>
            <a:endParaRPr lang="en-JO" sz="4400">
              <a:solidFill>
                <a:schemeClr val="tx1"/>
              </a:solidFill>
              <a:effectLst/>
              <a:latin typeface=".AppleSystemUIFont"/>
            </a:endParaRPr>
          </a:p>
          <a:p>
            <a:r>
              <a:rPr lang="en-JO" sz="4400" b="0" i="0">
                <a:solidFill>
                  <a:schemeClr val="tx1"/>
                </a:solidFill>
                <a:effectLst/>
                <a:latin typeface=".SFUI-Regular"/>
              </a:rPr>
              <a:t> C) By training them in empathy, active listening, and effective communication </a:t>
            </a:r>
            <a:r>
              <a:rPr lang="en-JO" sz="4400" b="0" i="0">
                <a:solidFill>
                  <a:schemeClr val="tx1"/>
                </a:solidFill>
                <a:effectLst/>
                <a:latin typeface="Helvetica" pitchFamily="2" charset="0"/>
              </a:rPr>
              <a:t> </a:t>
            </a:r>
            <a:endParaRPr lang="en-JO" sz="4400">
              <a:solidFill>
                <a:schemeClr val="tx1"/>
              </a:solidFill>
              <a:effectLst/>
              <a:latin typeface=".AppleSystemUIFont"/>
            </a:endParaRPr>
          </a:p>
          <a:p>
            <a:r>
              <a:rPr lang="en-JO" sz="4400" b="0" i="0">
                <a:solidFill>
                  <a:schemeClr val="tx1"/>
                </a:solidFill>
                <a:effectLst/>
                <a:latin typeface=".SFUI-Regular"/>
              </a:rPr>
              <a:t> D) By instructing them to use complex terminology with patients</a:t>
            </a:r>
            <a:endParaRPr lang="en-JO" sz="4400">
              <a:solidFill>
                <a:schemeClr val="tx1"/>
              </a:solidFill>
              <a:effectLst/>
              <a:latin typeface=".AppleSystemUIFont"/>
            </a:endParaRPr>
          </a:p>
        </p:txBody>
      </p:sp>
      <p:sp>
        <p:nvSpPr>
          <p:cNvPr id="9" name="Title 8">
            <a:extLst>
              <a:ext uri="{FF2B5EF4-FFF2-40B4-BE49-F238E27FC236}">
                <a16:creationId xmlns:a16="http://schemas.microsoft.com/office/drawing/2014/main" id="{20C82DD5-3A9E-1351-E78E-1EAF83E34BE6}"/>
              </a:ext>
            </a:extLst>
          </p:cNvPr>
          <p:cNvSpPr>
            <a:spLocks noGrp="1"/>
          </p:cNvSpPr>
          <p:nvPr>
            <p:ph type="title"/>
          </p:nvPr>
        </p:nvSpPr>
        <p:spPr/>
        <p:txBody>
          <a:bodyPr/>
          <a:lstStyle/>
          <a:p>
            <a:endParaRPr lang="en-JO"/>
          </a:p>
        </p:txBody>
      </p:sp>
      <p:sp>
        <p:nvSpPr>
          <p:cNvPr id="11" name="object 8">
            <a:extLst>
              <a:ext uri="{FF2B5EF4-FFF2-40B4-BE49-F238E27FC236}">
                <a16:creationId xmlns:a16="http://schemas.microsoft.com/office/drawing/2014/main" id="{884C8564-1166-CBE8-10AB-8EA5E1F82CB9}"/>
              </a:ext>
            </a:extLst>
          </p:cNvPr>
          <p:cNvSpPr txBox="1"/>
          <p:nvPr/>
        </p:nvSpPr>
        <p:spPr>
          <a:xfrm>
            <a:off x="15847060" y="9256397"/>
            <a:ext cx="999490" cy="390107"/>
          </a:xfrm>
          <a:prstGeom prst="rect">
            <a:avLst/>
          </a:prstGeom>
        </p:spPr>
        <p:txBody>
          <a:bodyPr vert="horz" wrap="square" lIns="0" tIns="0" rIns="0" bIns="0" rtlCol="0">
            <a:spAutoFit/>
          </a:bodyPr>
          <a:lstStyle/>
          <a:p>
            <a:pPr marL="12700">
              <a:lnSpc>
                <a:spcPts val="2970"/>
              </a:lnSpc>
            </a:pPr>
            <a:r>
              <a:rPr sz="3000" dirty="0">
                <a:solidFill>
                  <a:srgbClr val="7C7C7C"/>
                </a:solidFill>
                <a:latin typeface="Calibri"/>
                <a:cs typeface="Calibri"/>
              </a:rPr>
              <a:t>Ans:</a:t>
            </a:r>
            <a:r>
              <a:rPr sz="3000" spc="-100" dirty="0">
                <a:solidFill>
                  <a:srgbClr val="7C7C7C"/>
                </a:solidFill>
                <a:latin typeface="Calibri"/>
                <a:cs typeface="Calibri"/>
              </a:rPr>
              <a:t> </a:t>
            </a:r>
            <a:r>
              <a:rPr lang="en-US" sz="3000" spc="-50" dirty="0">
                <a:solidFill>
                  <a:srgbClr val="7C7C7C"/>
                </a:solidFill>
                <a:latin typeface="Calibri"/>
                <a:cs typeface="Calibri"/>
              </a:rPr>
              <a:t>c</a:t>
            </a:r>
            <a:endParaRPr sz="3000" dirty="0">
              <a:latin typeface="Calibri"/>
              <a:cs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44422" y="463740"/>
            <a:ext cx="925194" cy="662305"/>
          </a:xfrm>
          <a:prstGeom prst="rect">
            <a:avLst/>
          </a:prstGeom>
        </p:spPr>
        <p:txBody>
          <a:bodyPr vert="horz" wrap="square" lIns="0" tIns="15875" rIns="0" bIns="0" rtlCol="0">
            <a:spAutoFit/>
          </a:bodyPr>
          <a:lstStyle/>
          <a:p>
            <a:pPr marL="12700">
              <a:lnSpc>
                <a:spcPct val="100000"/>
              </a:lnSpc>
              <a:spcBef>
                <a:spcPts val="125"/>
              </a:spcBef>
            </a:pPr>
            <a:r>
              <a:rPr sz="4150" b="1" spc="-25" dirty="0">
                <a:latin typeface="Calibri"/>
                <a:cs typeface="Calibri"/>
              </a:rPr>
              <a:t>Q12</a:t>
            </a:r>
            <a:endParaRPr sz="4150">
              <a:latin typeface="Calibri"/>
              <a:cs typeface="Calibri"/>
            </a:endParaRPr>
          </a:p>
        </p:txBody>
      </p:sp>
      <p:sp>
        <p:nvSpPr>
          <p:cNvPr id="3" name="object 3"/>
          <p:cNvSpPr txBox="1"/>
          <p:nvPr/>
        </p:nvSpPr>
        <p:spPr>
          <a:xfrm>
            <a:off x="15847060" y="9160306"/>
            <a:ext cx="999490" cy="487045"/>
          </a:xfrm>
          <a:prstGeom prst="rect">
            <a:avLst/>
          </a:prstGeom>
        </p:spPr>
        <p:txBody>
          <a:bodyPr vert="horz" wrap="square" lIns="0" tIns="15875" rIns="0" bIns="0" rtlCol="0">
            <a:spAutoFit/>
          </a:bodyPr>
          <a:lstStyle/>
          <a:p>
            <a:pPr marL="12700">
              <a:lnSpc>
                <a:spcPct val="100000"/>
              </a:lnSpc>
              <a:spcBef>
                <a:spcPts val="125"/>
              </a:spcBef>
            </a:pPr>
            <a:r>
              <a:rPr sz="3000" dirty="0">
                <a:solidFill>
                  <a:srgbClr val="7C7C7C"/>
                </a:solidFill>
                <a:latin typeface="Calibri"/>
                <a:cs typeface="Calibri"/>
              </a:rPr>
              <a:t>Ans:</a:t>
            </a:r>
            <a:r>
              <a:rPr sz="3000" spc="-100" dirty="0">
                <a:solidFill>
                  <a:srgbClr val="7C7C7C"/>
                </a:solidFill>
                <a:latin typeface="Calibri"/>
                <a:cs typeface="Calibri"/>
              </a:rPr>
              <a:t> </a:t>
            </a:r>
            <a:r>
              <a:rPr sz="3000" spc="-50" dirty="0">
                <a:solidFill>
                  <a:srgbClr val="7C7C7C"/>
                </a:solidFill>
                <a:latin typeface="Calibri"/>
                <a:cs typeface="Calibri"/>
              </a:rPr>
              <a:t>A</a:t>
            </a:r>
            <a:endParaRPr sz="3000">
              <a:latin typeface="Calibri"/>
              <a:cs typeface="Calibri"/>
            </a:endParaRPr>
          </a:p>
        </p:txBody>
      </p:sp>
      <p:grpSp>
        <p:nvGrpSpPr>
          <p:cNvPr id="4" name="object 4"/>
          <p:cNvGrpSpPr/>
          <p:nvPr/>
        </p:nvGrpSpPr>
        <p:grpSpPr>
          <a:xfrm>
            <a:off x="284479" y="275336"/>
            <a:ext cx="967740" cy="9535160"/>
            <a:chOff x="284479" y="275336"/>
            <a:chExt cx="967740" cy="9535160"/>
          </a:xfrm>
        </p:grpSpPr>
        <p:sp>
          <p:nvSpPr>
            <p:cNvPr id="5" name="object 5"/>
            <p:cNvSpPr/>
            <p:nvPr/>
          </p:nvSpPr>
          <p:spPr>
            <a:xfrm>
              <a:off x="297180" y="288289"/>
              <a:ext cx="942340" cy="9509760"/>
            </a:xfrm>
            <a:custGeom>
              <a:avLst/>
              <a:gdLst/>
              <a:ahLst/>
              <a:cxnLst/>
              <a:rect l="l" t="t" r="r" b="b"/>
              <a:pathLst>
                <a:path w="942340" h="9509760">
                  <a:moveTo>
                    <a:pt x="941832" y="0"/>
                  </a:moveTo>
                  <a:lnTo>
                    <a:pt x="0" y="0"/>
                  </a:lnTo>
                  <a:lnTo>
                    <a:pt x="0" y="471170"/>
                  </a:lnTo>
                  <a:lnTo>
                    <a:pt x="0" y="9509760"/>
                  </a:lnTo>
                  <a:lnTo>
                    <a:pt x="470916" y="9509760"/>
                  </a:lnTo>
                  <a:lnTo>
                    <a:pt x="470916" y="471170"/>
                  </a:lnTo>
                  <a:lnTo>
                    <a:pt x="941832" y="471170"/>
                  </a:lnTo>
                  <a:lnTo>
                    <a:pt x="941832" y="0"/>
                  </a:lnTo>
                  <a:close/>
                </a:path>
              </a:pathLst>
            </a:custGeom>
            <a:solidFill>
              <a:srgbClr val="BEBEBE"/>
            </a:solidFill>
          </p:spPr>
          <p:txBody>
            <a:bodyPr wrap="square" lIns="0" tIns="0" rIns="0" bIns="0" rtlCol="0"/>
            <a:lstStyle/>
            <a:p>
              <a:endParaRPr/>
            </a:p>
          </p:txBody>
        </p:sp>
        <p:sp>
          <p:nvSpPr>
            <p:cNvPr id="6" name="object 6"/>
            <p:cNvSpPr/>
            <p:nvPr/>
          </p:nvSpPr>
          <p:spPr>
            <a:xfrm>
              <a:off x="297179" y="288036"/>
              <a:ext cx="942340" cy="9509760"/>
            </a:xfrm>
            <a:custGeom>
              <a:avLst/>
              <a:gdLst/>
              <a:ahLst/>
              <a:cxnLst/>
              <a:rect l="l" t="t" r="r" b="b"/>
              <a:pathLst>
                <a:path w="942340" h="9509760">
                  <a:moveTo>
                    <a:pt x="941832" y="0"/>
                  </a:moveTo>
                  <a:lnTo>
                    <a:pt x="941832" y="470916"/>
                  </a:lnTo>
                  <a:lnTo>
                    <a:pt x="470916" y="470916"/>
                  </a:lnTo>
                  <a:lnTo>
                    <a:pt x="470916" y="9509760"/>
                  </a:lnTo>
                  <a:lnTo>
                    <a:pt x="0" y="9509760"/>
                  </a:lnTo>
                  <a:lnTo>
                    <a:pt x="0" y="0"/>
                  </a:lnTo>
                  <a:lnTo>
                    <a:pt x="941832" y="0"/>
                  </a:lnTo>
                  <a:close/>
                </a:path>
              </a:pathLst>
            </a:custGeom>
            <a:ln w="25400">
              <a:solidFill>
                <a:srgbClr val="BEBEBE"/>
              </a:solidFill>
            </a:ln>
          </p:spPr>
          <p:txBody>
            <a:bodyPr wrap="square" lIns="0" tIns="0" rIns="0" bIns="0" rtlCol="0"/>
            <a:lstStyle/>
            <a:p>
              <a:endParaRPr/>
            </a:p>
          </p:txBody>
        </p:sp>
      </p:grpSp>
      <p:sp>
        <p:nvSpPr>
          <p:cNvPr id="7" name="object 7" descr="$PPTXTitle"/>
          <p:cNvSpPr txBox="1">
            <a:spLocks noGrp="1"/>
          </p:cNvSpPr>
          <p:nvPr>
            <p:ph type="title"/>
          </p:nvPr>
        </p:nvSpPr>
        <p:spPr>
          <a:xfrm>
            <a:off x="1344422" y="2555291"/>
            <a:ext cx="16249015" cy="5176417"/>
          </a:xfrm>
          <a:prstGeom prst="rect">
            <a:avLst/>
          </a:prstGeom>
        </p:spPr>
        <p:txBody>
          <a:bodyPr vert="horz" wrap="square" lIns="0" tIns="5715" rIns="0" bIns="0" rtlCol="0">
            <a:spAutoFit/>
          </a:bodyPr>
          <a:lstStyle/>
          <a:p>
            <a:r>
              <a:rPr lang="en-JO" sz="4800" b="1" i="0">
                <a:effectLst/>
                <a:latin typeface=".SFUI-Semibold"/>
              </a:rPr>
              <a:t>12. What is one way psychology can help medical students manage stress and burnout?</a:t>
            </a:r>
            <a:r>
              <a:rPr lang="en-JO" sz="4800" b="0" i="0">
                <a:effectLst/>
                <a:latin typeface=".SFUI-Regular"/>
              </a:rPr>
              <a:t> </a:t>
            </a:r>
            <a:r>
              <a:rPr lang="en-JO" sz="4800" b="0" i="0">
                <a:effectLst/>
                <a:latin typeface="Helvetica" pitchFamily="2" charset="0"/>
              </a:rPr>
              <a:t> </a:t>
            </a:r>
            <a:br>
              <a:rPr lang="en-JO" sz="4800">
                <a:effectLst/>
                <a:latin typeface=".AppleSystemUIFont"/>
              </a:rPr>
            </a:br>
            <a:r>
              <a:rPr lang="en-JO" sz="4800" b="0" i="0">
                <a:effectLst/>
                <a:latin typeface=".SFUI-Regular"/>
              </a:rPr>
              <a:t> A) By promoting resilience training and self-care programs </a:t>
            </a:r>
            <a:r>
              <a:rPr lang="en-JO" sz="4800" b="0" i="0">
                <a:effectLst/>
                <a:latin typeface="Helvetica" pitchFamily="2" charset="0"/>
              </a:rPr>
              <a:t> </a:t>
            </a:r>
            <a:br>
              <a:rPr lang="en-JO" sz="4800">
                <a:effectLst/>
                <a:latin typeface=".AppleSystemUIFont"/>
              </a:rPr>
            </a:br>
            <a:r>
              <a:rPr lang="en-JO" sz="4800" b="0" i="0">
                <a:effectLst/>
                <a:latin typeface=".SFUI-Regular"/>
              </a:rPr>
              <a:t> B) By encouraging continuous 120-hour work shifts without breaks </a:t>
            </a:r>
            <a:r>
              <a:rPr lang="en-JO" sz="4800" b="0" i="0">
                <a:effectLst/>
                <a:latin typeface="Helvetica" pitchFamily="2" charset="0"/>
              </a:rPr>
              <a:t> </a:t>
            </a:r>
            <a:br>
              <a:rPr lang="en-JO" sz="4800">
                <a:effectLst/>
                <a:latin typeface=".AppleSystemUIFont"/>
              </a:rPr>
            </a:br>
            <a:r>
              <a:rPr lang="en-JO" sz="4800" b="0" i="0">
                <a:effectLst/>
                <a:latin typeface=".SFUI-Regular"/>
              </a:rPr>
              <a:t> C) By suppressing feelings of fatigue and emotional distress </a:t>
            </a:r>
            <a:r>
              <a:rPr lang="en-JO" sz="4800" b="0" i="0">
                <a:effectLst/>
                <a:latin typeface="Helvetica" pitchFamily="2" charset="0"/>
              </a:rPr>
              <a:t> </a:t>
            </a:r>
            <a:br>
              <a:rPr lang="en-JO" sz="4800">
                <a:effectLst/>
                <a:latin typeface=".AppleSystemUIFont"/>
              </a:rPr>
            </a:br>
            <a:r>
              <a:rPr lang="en-JO" sz="4800" b="0" i="0">
                <a:effectLst/>
                <a:latin typeface=".SFUI-Regular"/>
              </a:rPr>
              <a:t> D) By advising against taking scheduled vacations</a:t>
            </a:r>
            <a:endParaRPr lang="en-JO" sz="4800">
              <a:effectLst/>
              <a:latin typeface=".AppleSystemUIFon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44422" y="398780"/>
            <a:ext cx="920115" cy="662940"/>
          </a:xfrm>
          <a:prstGeom prst="rect">
            <a:avLst/>
          </a:prstGeom>
        </p:spPr>
        <p:txBody>
          <a:bodyPr vert="horz" wrap="square" lIns="0" tIns="16510" rIns="0" bIns="0" rtlCol="0">
            <a:spAutoFit/>
          </a:bodyPr>
          <a:lstStyle/>
          <a:p>
            <a:pPr marL="12700">
              <a:lnSpc>
                <a:spcPct val="100000"/>
              </a:lnSpc>
              <a:spcBef>
                <a:spcPts val="130"/>
              </a:spcBef>
            </a:pPr>
            <a:r>
              <a:rPr sz="4150" b="1" spc="-25" dirty="0">
                <a:latin typeface="Calibri"/>
                <a:cs typeface="Calibri"/>
              </a:rPr>
              <a:t>Q13</a:t>
            </a:r>
            <a:endParaRPr sz="4150">
              <a:latin typeface="Calibri"/>
              <a:cs typeface="Calibri"/>
            </a:endParaRPr>
          </a:p>
        </p:txBody>
      </p:sp>
      <p:sp>
        <p:nvSpPr>
          <p:cNvPr id="3" name="object 3"/>
          <p:cNvSpPr txBox="1"/>
          <p:nvPr/>
        </p:nvSpPr>
        <p:spPr>
          <a:xfrm>
            <a:off x="15847060" y="9160306"/>
            <a:ext cx="986155" cy="487045"/>
          </a:xfrm>
          <a:prstGeom prst="rect">
            <a:avLst/>
          </a:prstGeom>
        </p:spPr>
        <p:txBody>
          <a:bodyPr vert="horz" wrap="square" lIns="0" tIns="15875" rIns="0" bIns="0" rtlCol="0">
            <a:spAutoFit/>
          </a:bodyPr>
          <a:lstStyle/>
          <a:p>
            <a:pPr marL="12700">
              <a:lnSpc>
                <a:spcPct val="100000"/>
              </a:lnSpc>
              <a:spcBef>
                <a:spcPts val="125"/>
              </a:spcBef>
            </a:pPr>
            <a:r>
              <a:rPr sz="3000" dirty="0">
                <a:solidFill>
                  <a:srgbClr val="7C7C7C"/>
                </a:solidFill>
                <a:latin typeface="Calibri"/>
                <a:cs typeface="Calibri"/>
              </a:rPr>
              <a:t>Ans:</a:t>
            </a:r>
            <a:r>
              <a:rPr sz="3000" spc="-100" dirty="0">
                <a:solidFill>
                  <a:srgbClr val="7C7C7C"/>
                </a:solidFill>
                <a:latin typeface="Calibri"/>
                <a:cs typeface="Calibri"/>
              </a:rPr>
              <a:t> </a:t>
            </a:r>
            <a:r>
              <a:rPr lang="en-US" sz="3000" spc="-50" dirty="0">
                <a:solidFill>
                  <a:srgbClr val="7C7C7C"/>
                </a:solidFill>
                <a:latin typeface="Calibri"/>
                <a:cs typeface="Calibri"/>
              </a:rPr>
              <a:t>c</a:t>
            </a:r>
            <a:endParaRPr sz="3000" dirty="0">
              <a:latin typeface="Calibri"/>
              <a:cs typeface="Calibri"/>
            </a:endParaRPr>
          </a:p>
        </p:txBody>
      </p:sp>
      <p:grpSp>
        <p:nvGrpSpPr>
          <p:cNvPr id="4" name="object 4"/>
          <p:cNvGrpSpPr/>
          <p:nvPr/>
        </p:nvGrpSpPr>
        <p:grpSpPr>
          <a:xfrm>
            <a:off x="284479" y="275336"/>
            <a:ext cx="967740" cy="9535160"/>
            <a:chOff x="284479" y="275336"/>
            <a:chExt cx="967740" cy="9535160"/>
          </a:xfrm>
        </p:grpSpPr>
        <p:sp>
          <p:nvSpPr>
            <p:cNvPr id="5" name="object 5"/>
            <p:cNvSpPr/>
            <p:nvPr/>
          </p:nvSpPr>
          <p:spPr>
            <a:xfrm>
              <a:off x="297180" y="288289"/>
              <a:ext cx="942340" cy="9509760"/>
            </a:xfrm>
            <a:custGeom>
              <a:avLst/>
              <a:gdLst/>
              <a:ahLst/>
              <a:cxnLst/>
              <a:rect l="l" t="t" r="r" b="b"/>
              <a:pathLst>
                <a:path w="942340" h="9509760">
                  <a:moveTo>
                    <a:pt x="941832" y="0"/>
                  </a:moveTo>
                  <a:lnTo>
                    <a:pt x="0" y="0"/>
                  </a:lnTo>
                  <a:lnTo>
                    <a:pt x="0" y="471170"/>
                  </a:lnTo>
                  <a:lnTo>
                    <a:pt x="0" y="9509760"/>
                  </a:lnTo>
                  <a:lnTo>
                    <a:pt x="470916" y="9509760"/>
                  </a:lnTo>
                  <a:lnTo>
                    <a:pt x="470916" y="471170"/>
                  </a:lnTo>
                  <a:lnTo>
                    <a:pt x="941832" y="471170"/>
                  </a:lnTo>
                  <a:lnTo>
                    <a:pt x="941832" y="0"/>
                  </a:lnTo>
                  <a:close/>
                </a:path>
              </a:pathLst>
            </a:custGeom>
            <a:solidFill>
              <a:srgbClr val="BEBEBE"/>
            </a:solidFill>
          </p:spPr>
          <p:txBody>
            <a:bodyPr wrap="square" lIns="0" tIns="0" rIns="0" bIns="0" rtlCol="0"/>
            <a:lstStyle/>
            <a:p>
              <a:endParaRPr/>
            </a:p>
          </p:txBody>
        </p:sp>
        <p:sp>
          <p:nvSpPr>
            <p:cNvPr id="6" name="object 6"/>
            <p:cNvSpPr/>
            <p:nvPr/>
          </p:nvSpPr>
          <p:spPr>
            <a:xfrm>
              <a:off x="297179" y="288036"/>
              <a:ext cx="942340" cy="9509760"/>
            </a:xfrm>
            <a:custGeom>
              <a:avLst/>
              <a:gdLst/>
              <a:ahLst/>
              <a:cxnLst/>
              <a:rect l="l" t="t" r="r" b="b"/>
              <a:pathLst>
                <a:path w="942340" h="9509760">
                  <a:moveTo>
                    <a:pt x="941832" y="0"/>
                  </a:moveTo>
                  <a:lnTo>
                    <a:pt x="941832" y="470916"/>
                  </a:lnTo>
                  <a:lnTo>
                    <a:pt x="470916" y="470916"/>
                  </a:lnTo>
                  <a:lnTo>
                    <a:pt x="470916" y="9509760"/>
                  </a:lnTo>
                  <a:lnTo>
                    <a:pt x="0" y="9509760"/>
                  </a:lnTo>
                  <a:lnTo>
                    <a:pt x="0" y="0"/>
                  </a:lnTo>
                  <a:lnTo>
                    <a:pt x="941832" y="0"/>
                  </a:lnTo>
                  <a:close/>
                </a:path>
              </a:pathLst>
            </a:custGeom>
            <a:ln w="25400">
              <a:solidFill>
                <a:srgbClr val="BEBEBE"/>
              </a:solidFill>
            </a:ln>
          </p:spPr>
          <p:txBody>
            <a:bodyPr wrap="square" lIns="0" tIns="0" rIns="0" bIns="0" rtlCol="0"/>
            <a:lstStyle/>
            <a:p>
              <a:endParaRPr/>
            </a:p>
          </p:txBody>
        </p:sp>
      </p:grpSp>
      <p:sp>
        <p:nvSpPr>
          <p:cNvPr id="7" name="object 7" descr="$PPTXTitle"/>
          <p:cNvSpPr txBox="1">
            <a:spLocks noGrp="1"/>
          </p:cNvSpPr>
          <p:nvPr>
            <p:ph type="title"/>
          </p:nvPr>
        </p:nvSpPr>
        <p:spPr>
          <a:xfrm>
            <a:off x="1424305" y="2824039"/>
            <a:ext cx="16863695" cy="4437753"/>
          </a:xfrm>
          <a:prstGeom prst="rect">
            <a:avLst/>
          </a:prstGeom>
        </p:spPr>
        <p:txBody>
          <a:bodyPr vert="horz" wrap="square" lIns="0" tIns="5715" rIns="0" bIns="0" rtlCol="0">
            <a:spAutoFit/>
          </a:bodyPr>
          <a:lstStyle/>
          <a:p>
            <a:r>
              <a:rPr lang="en-JO" sz="4800" b="1" i="0">
                <a:effectLst/>
                <a:latin typeface=".SFUI-Semibold"/>
              </a:rPr>
              <a:t>13. Why should medical students learn how to handle ethical dilemmas?</a:t>
            </a:r>
            <a:r>
              <a:rPr lang="en-JO" sz="4800" b="0" i="0">
                <a:effectLst/>
                <a:latin typeface=".SFUI-Regular"/>
              </a:rPr>
              <a:t> </a:t>
            </a:r>
            <a:r>
              <a:rPr lang="en-JO" sz="4800" b="0" i="0">
                <a:effectLst/>
                <a:latin typeface="Helvetica" pitchFamily="2" charset="0"/>
              </a:rPr>
              <a:t> </a:t>
            </a:r>
            <a:br>
              <a:rPr lang="en-JO" sz="4800">
                <a:effectLst/>
                <a:latin typeface=".AppleSystemUIFont"/>
              </a:rPr>
            </a:br>
            <a:r>
              <a:rPr lang="en-JO" sz="4800" b="0" i="0">
                <a:effectLst/>
                <a:latin typeface=".SFUI-Regular"/>
              </a:rPr>
              <a:t> A) To avoid making clinical decisions entirely </a:t>
            </a:r>
            <a:r>
              <a:rPr lang="en-JO" sz="4800" b="0" i="0">
                <a:effectLst/>
                <a:latin typeface="Helvetica" pitchFamily="2" charset="0"/>
              </a:rPr>
              <a:t> </a:t>
            </a:r>
            <a:br>
              <a:rPr lang="en-JO" sz="4800">
                <a:effectLst/>
                <a:latin typeface=".AppleSystemUIFont"/>
              </a:rPr>
            </a:br>
            <a:r>
              <a:rPr lang="en-JO" sz="4800" b="0" i="0">
                <a:effectLst/>
                <a:latin typeface=".SFUI-Regular"/>
              </a:rPr>
              <a:t> B) To ensure institutional financial profit is prioritized </a:t>
            </a:r>
            <a:r>
              <a:rPr lang="en-JO" sz="4800" b="0" i="0">
                <a:effectLst/>
                <a:latin typeface="Helvetica" pitchFamily="2" charset="0"/>
              </a:rPr>
              <a:t> </a:t>
            </a:r>
            <a:br>
              <a:rPr lang="en-JO" sz="4800">
                <a:effectLst/>
                <a:latin typeface=".AppleSystemUIFont"/>
              </a:rPr>
            </a:br>
            <a:r>
              <a:rPr lang="en-JO" sz="4800" b="0" i="0">
                <a:effectLst/>
                <a:latin typeface=".SFUI-Regular"/>
              </a:rPr>
              <a:t> C) To respond appropriately to moral harm and ethical distress </a:t>
            </a:r>
            <a:r>
              <a:rPr lang="en-JO" sz="4800" b="0" i="0">
                <a:effectLst/>
                <a:latin typeface="Helvetica" pitchFamily="2" charset="0"/>
              </a:rPr>
              <a:t> </a:t>
            </a:r>
            <a:br>
              <a:rPr lang="en-JO" sz="4800">
                <a:effectLst/>
                <a:latin typeface=".AppleSystemUIFont"/>
              </a:rPr>
            </a:br>
            <a:r>
              <a:rPr lang="en-JO" sz="4800" b="0" i="0">
                <a:effectLst/>
                <a:latin typeface=".SFUI-Regular"/>
              </a:rPr>
              <a:t> D) To transfer all moral responsibilities to hospital legal teams</a:t>
            </a:r>
            <a:endParaRPr lang="en-JO" sz="4800">
              <a:effectLst/>
              <a:latin typeface=".AppleSystemUIFon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38707" y="424624"/>
            <a:ext cx="925830" cy="662305"/>
          </a:xfrm>
          <a:prstGeom prst="rect">
            <a:avLst/>
          </a:prstGeom>
        </p:spPr>
        <p:txBody>
          <a:bodyPr vert="horz" wrap="square" lIns="0" tIns="15875" rIns="0" bIns="0" rtlCol="0">
            <a:spAutoFit/>
          </a:bodyPr>
          <a:lstStyle/>
          <a:p>
            <a:pPr marL="12700">
              <a:lnSpc>
                <a:spcPct val="100000"/>
              </a:lnSpc>
              <a:spcBef>
                <a:spcPts val="125"/>
              </a:spcBef>
            </a:pPr>
            <a:r>
              <a:rPr sz="4150" b="1" spc="-25" dirty="0">
                <a:latin typeface="Calibri"/>
                <a:cs typeface="Calibri"/>
              </a:rPr>
              <a:t>Q14</a:t>
            </a:r>
            <a:endParaRPr sz="4150">
              <a:latin typeface="Calibri"/>
              <a:cs typeface="Calibri"/>
            </a:endParaRPr>
          </a:p>
        </p:txBody>
      </p:sp>
      <p:grpSp>
        <p:nvGrpSpPr>
          <p:cNvPr id="3" name="object 3"/>
          <p:cNvGrpSpPr/>
          <p:nvPr/>
        </p:nvGrpSpPr>
        <p:grpSpPr>
          <a:xfrm>
            <a:off x="284479" y="275336"/>
            <a:ext cx="967740" cy="9535160"/>
            <a:chOff x="284479" y="275336"/>
            <a:chExt cx="967740" cy="9535160"/>
          </a:xfrm>
        </p:grpSpPr>
        <p:sp>
          <p:nvSpPr>
            <p:cNvPr id="4" name="object 4"/>
            <p:cNvSpPr/>
            <p:nvPr/>
          </p:nvSpPr>
          <p:spPr>
            <a:xfrm>
              <a:off x="297180" y="288289"/>
              <a:ext cx="942340" cy="9509760"/>
            </a:xfrm>
            <a:custGeom>
              <a:avLst/>
              <a:gdLst/>
              <a:ahLst/>
              <a:cxnLst/>
              <a:rect l="l" t="t" r="r" b="b"/>
              <a:pathLst>
                <a:path w="942340" h="9509760">
                  <a:moveTo>
                    <a:pt x="941832" y="0"/>
                  </a:moveTo>
                  <a:lnTo>
                    <a:pt x="0" y="0"/>
                  </a:lnTo>
                  <a:lnTo>
                    <a:pt x="0" y="471170"/>
                  </a:lnTo>
                  <a:lnTo>
                    <a:pt x="0" y="9509760"/>
                  </a:lnTo>
                  <a:lnTo>
                    <a:pt x="470916" y="9509760"/>
                  </a:lnTo>
                  <a:lnTo>
                    <a:pt x="470916" y="471170"/>
                  </a:lnTo>
                  <a:lnTo>
                    <a:pt x="941832" y="471170"/>
                  </a:lnTo>
                  <a:lnTo>
                    <a:pt x="941832" y="0"/>
                  </a:lnTo>
                  <a:close/>
                </a:path>
              </a:pathLst>
            </a:custGeom>
            <a:solidFill>
              <a:srgbClr val="BEBEBE"/>
            </a:solidFill>
          </p:spPr>
          <p:txBody>
            <a:bodyPr wrap="square" lIns="0" tIns="0" rIns="0" bIns="0" rtlCol="0"/>
            <a:lstStyle/>
            <a:p>
              <a:endParaRPr/>
            </a:p>
          </p:txBody>
        </p:sp>
        <p:sp>
          <p:nvSpPr>
            <p:cNvPr id="5" name="object 5"/>
            <p:cNvSpPr/>
            <p:nvPr/>
          </p:nvSpPr>
          <p:spPr>
            <a:xfrm>
              <a:off x="297179" y="288036"/>
              <a:ext cx="942340" cy="9509760"/>
            </a:xfrm>
            <a:custGeom>
              <a:avLst/>
              <a:gdLst/>
              <a:ahLst/>
              <a:cxnLst/>
              <a:rect l="l" t="t" r="r" b="b"/>
              <a:pathLst>
                <a:path w="942340" h="9509760">
                  <a:moveTo>
                    <a:pt x="941832" y="0"/>
                  </a:moveTo>
                  <a:lnTo>
                    <a:pt x="941832" y="470916"/>
                  </a:lnTo>
                  <a:lnTo>
                    <a:pt x="470916" y="470916"/>
                  </a:lnTo>
                  <a:lnTo>
                    <a:pt x="470916" y="9509760"/>
                  </a:lnTo>
                  <a:lnTo>
                    <a:pt x="0" y="9509760"/>
                  </a:lnTo>
                  <a:lnTo>
                    <a:pt x="0" y="0"/>
                  </a:lnTo>
                  <a:lnTo>
                    <a:pt x="941832" y="0"/>
                  </a:lnTo>
                  <a:close/>
                </a:path>
              </a:pathLst>
            </a:custGeom>
            <a:ln w="25400">
              <a:solidFill>
                <a:srgbClr val="BEBEBE"/>
              </a:solidFill>
            </a:ln>
          </p:spPr>
          <p:txBody>
            <a:bodyPr wrap="square" lIns="0" tIns="0" rIns="0" bIns="0" rtlCol="0"/>
            <a:lstStyle/>
            <a:p>
              <a:endParaRPr/>
            </a:p>
          </p:txBody>
        </p:sp>
      </p:grpSp>
      <p:sp>
        <p:nvSpPr>
          <p:cNvPr id="6" name="object 6" descr="$PPTXTitle"/>
          <p:cNvSpPr txBox="1">
            <a:spLocks noGrp="1"/>
          </p:cNvSpPr>
          <p:nvPr>
            <p:ph type="title"/>
          </p:nvPr>
        </p:nvSpPr>
        <p:spPr>
          <a:xfrm>
            <a:off x="1338707" y="2824360"/>
            <a:ext cx="14745335" cy="4437112"/>
          </a:xfrm>
          <a:prstGeom prst="rect">
            <a:avLst/>
          </a:prstGeom>
        </p:spPr>
        <p:txBody>
          <a:bodyPr vert="horz" wrap="square" lIns="0" tIns="5080" rIns="0" bIns="0" rtlCol="0">
            <a:spAutoFit/>
          </a:bodyPr>
          <a:lstStyle/>
          <a:p>
            <a:r>
              <a:rPr lang="en-JO" sz="4800" b="1" i="0">
                <a:effectLst/>
                <a:latin typeface=".SFUI-Semibold"/>
              </a:rPr>
              <a:t>14. Broca's aphasia: most effective communication strategy?</a:t>
            </a:r>
            <a:r>
              <a:rPr lang="en-JO" sz="4800" b="0" i="0">
                <a:effectLst/>
                <a:latin typeface=".SFUI-Regular"/>
              </a:rPr>
              <a:t> </a:t>
            </a:r>
            <a:r>
              <a:rPr lang="en-JO" sz="4800" b="0" i="0">
                <a:effectLst/>
                <a:latin typeface="Helvetica" pitchFamily="2" charset="0"/>
              </a:rPr>
              <a:t> </a:t>
            </a:r>
            <a:br>
              <a:rPr lang="en-JO" sz="4800">
                <a:effectLst/>
                <a:latin typeface=".AppleSystemUIFont"/>
              </a:rPr>
            </a:br>
            <a:r>
              <a:rPr lang="en-JO" sz="4800" b="0" i="0">
                <a:effectLst/>
                <a:latin typeface=".SFUI-Regular"/>
              </a:rPr>
              <a:t> A) Ask open-ended essay-style questions </a:t>
            </a:r>
            <a:r>
              <a:rPr lang="en-JO" sz="4800" b="0" i="0">
                <a:effectLst/>
                <a:latin typeface="Helvetica" pitchFamily="2" charset="0"/>
              </a:rPr>
              <a:t> </a:t>
            </a:r>
            <a:br>
              <a:rPr lang="en-JO" sz="4800">
                <a:effectLst/>
                <a:latin typeface=".AppleSystemUIFont"/>
              </a:rPr>
            </a:br>
            <a:r>
              <a:rPr lang="en-JO" sz="4800" b="0" i="0">
                <a:effectLst/>
                <a:latin typeface=".SFUI-Regular"/>
              </a:rPr>
              <a:t> B) Speak rapidly using advanced medical terminology </a:t>
            </a:r>
            <a:r>
              <a:rPr lang="en-JO" sz="4800" b="0" i="0">
                <a:effectLst/>
                <a:latin typeface="Helvetica" pitchFamily="2" charset="0"/>
              </a:rPr>
              <a:t> </a:t>
            </a:r>
            <a:br>
              <a:rPr lang="en-JO" sz="4800">
                <a:effectLst/>
                <a:latin typeface=".AppleSystemUIFont"/>
              </a:rPr>
            </a:br>
            <a:r>
              <a:rPr lang="en-JO" sz="4800" b="0" i="0">
                <a:effectLst/>
                <a:latin typeface=".SFUI-Regular"/>
              </a:rPr>
              <a:t> C) Ask yes/no questions and use pictures </a:t>
            </a:r>
            <a:r>
              <a:rPr lang="en-JO" sz="4800" b="0" i="0">
                <a:effectLst/>
                <a:latin typeface="Helvetica" pitchFamily="2" charset="0"/>
              </a:rPr>
              <a:t> </a:t>
            </a:r>
            <a:br>
              <a:rPr lang="en-JO" sz="4800">
                <a:effectLst/>
                <a:latin typeface=".AppleSystemUIFont"/>
              </a:rPr>
            </a:br>
            <a:r>
              <a:rPr lang="en-JO" sz="4800" b="0" i="0">
                <a:effectLst/>
                <a:latin typeface=".SFUI-Regular"/>
              </a:rPr>
              <a:t> D) Avoid all visual aids and rely only on phone calls</a:t>
            </a:r>
            <a:endParaRPr lang="en-JO" sz="4800">
              <a:effectLst/>
              <a:latin typeface=".AppleSystemUIFont"/>
            </a:endParaRPr>
          </a:p>
        </p:txBody>
      </p:sp>
      <p:sp>
        <p:nvSpPr>
          <p:cNvPr id="8" name="object 8"/>
          <p:cNvSpPr txBox="1"/>
          <p:nvPr/>
        </p:nvSpPr>
        <p:spPr>
          <a:xfrm>
            <a:off x="15847060" y="9256397"/>
            <a:ext cx="999490" cy="390107"/>
          </a:xfrm>
          <a:prstGeom prst="rect">
            <a:avLst/>
          </a:prstGeom>
        </p:spPr>
        <p:txBody>
          <a:bodyPr vert="horz" wrap="square" lIns="0" tIns="0" rIns="0" bIns="0" rtlCol="0">
            <a:spAutoFit/>
          </a:bodyPr>
          <a:lstStyle/>
          <a:p>
            <a:pPr marL="12700">
              <a:lnSpc>
                <a:spcPts val="2970"/>
              </a:lnSpc>
            </a:pPr>
            <a:r>
              <a:rPr sz="3000" dirty="0">
                <a:solidFill>
                  <a:srgbClr val="7C7C7C"/>
                </a:solidFill>
                <a:latin typeface="Calibri"/>
                <a:cs typeface="Calibri"/>
              </a:rPr>
              <a:t>Ans:</a:t>
            </a:r>
            <a:r>
              <a:rPr sz="3000" spc="-100" dirty="0">
                <a:solidFill>
                  <a:srgbClr val="7C7C7C"/>
                </a:solidFill>
                <a:latin typeface="Calibri"/>
                <a:cs typeface="Calibri"/>
              </a:rPr>
              <a:t> </a:t>
            </a:r>
            <a:r>
              <a:rPr lang="en-US" sz="3000" spc="-50" dirty="0">
                <a:solidFill>
                  <a:srgbClr val="7C7C7C"/>
                </a:solidFill>
                <a:latin typeface="Calibri"/>
                <a:cs typeface="Calibri"/>
              </a:rPr>
              <a:t>c</a:t>
            </a:r>
            <a:endParaRPr sz="3000" dirty="0">
              <a:latin typeface="Calibri"/>
              <a:cs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44422" y="397256"/>
            <a:ext cx="925830" cy="662940"/>
          </a:xfrm>
          <a:prstGeom prst="rect">
            <a:avLst/>
          </a:prstGeom>
        </p:spPr>
        <p:txBody>
          <a:bodyPr vert="horz" wrap="square" lIns="0" tIns="16510" rIns="0" bIns="0" rtlCol="0">
            <a:spAutoFit/>
          </a:bodyPr>
          <a:lstStyle/>
          <a:p>
            <a:pPr marL="12700">
              <a:lnSpc>
                <a:spcPct val="100000"/>
              </a:lnSpc>
              <a:spcBef>
                <a:spcPts val="130"/>
              </a:spcBef>
            </a:pPr>
            <a:r>
              <a:rPr sz="4150" b="1" spc="-25" dirty="0">
                <a:latin typeface="Calibri"/>
                <a:cs typeface="Calibri"/>
              </a:rPr>
              <a:t>Q15</a:t>
            </a:r>
            <a:endParaRPr sz="4150">
              <a:latin typeface="Calibri"/>
              <a:cs typeface="Calibri"/>
            </a:endParaRPr>
          </a:p>
        </p:txBody>
      </p:sp>
      <p:grpSp>
        <p:nvGrpSpPr>
          <p:cNvPr id="3" name="object 3"/>
          <p:cNvGrpSpPr/>
          <p:nvPr/>
        </p:nvGrpSpPr>
        <p:grpSpPr>
          <a:xfrm>
            <a:off x="284479" y="275336"/>
            <a:ext cx="967740" cy="9535160"/>
            <a:chOff x="284479" y="275336"/>
            <a:chExt cx="967740" cy="9535160"/>
          </a:xfrm>
        </p:grpSpPr>
        <p:sp>
          <p:nvSpPr>
            <p:cNvPr id="4" name="object 4"/>
            <p:cNvSpPr/>
            <p:nvPr/>
          </p:nvSpPr>
          <p:spPr>
            <a:xfrm>
              <a:off x="297180" y="288289"/>
              <a:ext cx="942340" cy="9509760"/>
            </a:xfrm>
            <a:custGeom>
              <a:avLst/>
              <a:gdLst/>
              <a:ahLst/>
              <a:cxnLst/>
              <a:rect l="l" t="t" r="r" b="b"/>
              <a:pathLst>
                <a:path w="942340" h="9509760">
                  <a:moveTo>
                    <a:pt x="941832" y="0"/>
                  </a:moveTo>
                  <a:lnTo>
                    <a:pt x="0" y="0"/>
                  </a:lnTo>
                  <a:lnTo>
                    <a:pt x="0" y="471170"/>
                  </a:lnTo>
                  <a:lnTo>
                    <a:pt x="0" y="9509760"/>
                  </a:lnTo>
                  <a:lnTo>
                    <a:pt x="470916" y="9509760"/>
                  </a:lnTo>
                  <a:lnTo>
                    <a:pt x="470916" y="471170"/>
                  </a:lnTo>
                  <a:lnTo>
                    <a:pt x="941832" y="471170"/>
                  </a:lnTo>
                  <a:lnTo>
                    <a:pt x="941832" y="0"/>
                  </a:lnTo>
                  <a:close/>
                </a:path>
              </a:pathLst>
            </a:custGeom>
            <a:solidFill>
              <a:srgbClr val="BEBEBE"/>
            </a:solidFill>
          </p:spPr>
          <p:txBody>
            <a:bodyPr wrap="square" lIns="0" tIns="0" rIns="0" bIns="0" rtlCol="0"/>
            <a:lstStyle/>
            <a:p>
              <a:endParaRPr/>
            </a:p>
          </p:txBody>
        </p:sp>
        <p:sp>
          <p:nvSpPr>
            <p:cNvPr id="5" name="object 5"/>
            <p:cNvSpPr/>
            <p:nvPr/>
          </p:nvSpPr>
          <p:spPr>
            <a:xfrm>
              <a:off x="297179" y="288036"/>
              <a:ext cx="942340" cy="9509760"/>
            </a:xfrm>
            <a:custGeom>
              <a:avLst/>
              <a:gdLst/>
              <a:ahLst/>
              <a:cxnLst/>
              <a:rect l="l" t="t" r="r" b="b"/>
              <a:pathLst>
                <a:path w="942340" h="9509760">
                  <a:moveTo>
                    <a:pt x="941832" y="0"/>
                  </a:moveTo>
                  <a:lnTo>
                    <a:pt x="941832" y="470916"/>
                  </a:lnTo>
                  <a:lnTo>
                    <a:pt x="470916" y="470916"/>
                  </a:lnTo>
                  <a:lnTo>
                    <a:pt x="470916" y="9509760"/>
                  </a:lnTo>
                  <a:lnTo>
                    <a:pt x="0" y="9509760"/>
                  </a:lnTo>
                  <a:lnTo>
                    <a:pt x="0" y="0"/>
                  </a:lnTo>
                  <a:lnTo>
                    <a:pt x="941832" y="0"/>
                  </a:lnTo>
                  <a:close/>
                </a:path>
              </a:pathLst>
            </a:custGeom>
            <a:ln w="25400">
              <a:solidFill>
                <a:srgbClr val="BEBEBE"/>
              </a:solidFill>
            </a:ln>
          </p:spPr>
          <p:txBody>
            <a:bodyPr wrap="square" lIns="0" tIns="0" rIns="0" bIns="0" rtlCol="0"/>
            <a:lstStyle/>
            <a:p>
              <a:endParaRPr/>
            </a:p>
          </p:txBody>
        </p:sp>
      </p:grpSp>
      <p:sp>
        <p:nvSpPr>
          <p:cNvPr id="8" name="object 8"/>
          <p:cNvSpPr txBox="1"/>
          <p:nvPr/>
        </p:nvSpPr>
        <p:spPr>
          <a:xfrm>
            <a:off x="15847060" y="9256397"/>
            <a:ext cx="999490" cy="410209"/>
          </a:xfrm>
          <a:prstGeom prst="rect">
            <a:avLst/>
          </a:prstGeom>
        </p:spPr>
        <p:txBody>
          <a:bodyPr vert="horz" wrap="square" lIns="0" tIns="0" rIns="0" bIns="0" rtlCol="0">
            <a:spAutoFit/>
          </a:bodyPr>
          <a:lstStyle/>
          <a:p>
            <a:pPr marL="12700">
              <a:lnSpc>
                <a:spcPts val="2970"/>
              </a:lnSpc>
            </a:pPr>
            <a:r>
              <a:rPr sz="3000" dirty="0">
                <a:solidFill>
                  <a:srgbClr val="7C7C7C"/>
                </a:solidFill>
                <a:latin typeface="Calibri"/>
                <a:cs typeface="Calibri"/>
              </a:rPr>
              <a:t>Ans:</a:t>
            </a:r>
            <a:r>
              <a:rPr sz="3000" spc="-100" dirty="0">
                <a:solidFill>
                  <a:srgbClr val="7C7C7C"/>
                </a:solidFill>
                <a:latin typeface="Calibri"/>
                <a:cs typeface="Calibri"/>
              </a:rPr>
              <a:t> </a:t>
            </a:r>
            <a:r>
              <a:rPr sz="3000" spc="-50" dirty="0">
                <a:solidFill>
                  <a:srgbClr val="7C7C7C"/>
                </a:solidFill>
                <a:latin typeface="Calibri"/>
                <a:cs typeface="Calibri"/>
              </a:rPr>
              <a:t>A</a:t>
            </a:r>
            <a:endParaRPr sz="3000">
              <a:latin typeface="Calibri"/>
              <a:cs typeface="Calibri"/>
            </a:endParaRPr>
          </a:p>
        </p:txBody>
      </p:sp>
      <p:sp>
        <p:nvSpPr>
          <p:cNvPr id="7" name="object 7"/>
          <p:cNvSpPr txBox="1"/>
          <p:nvPr/>
        </p:nvSpPr>
        <p:spPr>
          <a:xfrm>
            <a:off x="1236243" y="3004248"/>
            <a:ext cx="13315840" cy="4079963"/>
          </a:xfrm>
          <a:prstGeom prst="rect">
            <a:avLst/>
          </a:prstGeom>
        </p:spPr>
        <p:txBody>
          <a:bodyPr vert="horz" wrap="square" lIns="0" tIns="17145" rIns="0" bIns="0" rtlCol="0">
            <a:spAutoFit/>
          </a:bodyPr>
          <a:lstStyle/>
          <a:p>
            <a:r>
              <a:rPr lang="en-JO" sz="4400" b="1" i="0">
                <a:solidFill>
                  <a:schemeClr val="tx1"/>
                </a:solidFill>
                <a:effectLst/>
                <a:latin typeface=".SFUI-Semibold"/>
              </a:rPr>
              <a:t>15. Repeatedly forgets wound hygiene routine despite education. Impairment in?</a:t>
            </a:r>
            <a:r>
              <a:rPr lang="en-JO" sz="4400" b="0" i="0">
                <a:solidFill>
                  <a:schemeClr val="tx1"/>
                </a:solidFill>
                <a:effectLst/>
                <a:latin typeface=".SFUI-Regular"/>
              </a:rPr>
              <a:t> </a:t>
            </a:r>
            <a:r>
              <a:rPr lang="en-JO" sz="4400" b="0" i="0">
                <a:solidFill>
                  <a:schemeClr val="tx1"/>
                </a:solidFill>
                <a:effectLst/>
                <a:latin typeface="Helvetica" pitchFamily="2" charset="0"/>
              </a:rPr>
              <a:t> </a:t>
            </a:r>
            <a:endParaRPr lang="en-JO" sz="4400">
              <a:solidFill>
                <a:schemeClr val="tx1"/>
              </a:solidFill>
              <a:effectLst/>
              <a:latin typeface=".AppleSystemUIFont"/>
            </a:endParaRPr>
          </a:p>
          <a:p>
            <a:r>
              <a:rPr lang="en-JO" sz="4400" b="0" i="0">
                <a:solidFill>
                  <a:schemeClr val="tx1"/>
                </a:solidFill>
                <a:effectLst/>
                <a:latin typeface=".SFUI-Regular"/>
              </a:rPr>
              <a:t> A) Procedural memory </a:t>
            </a:r>
            <a:r>
              <a:rPr lang="en-JO" sz="4400" b="0" i="0">
                <a:solidFill>
                  <a:schemeClr val="tx1"/>
                </a:solidFill>
                <a:effectLst/>
                <a:latin typeface="Helvetica" pitchFamily="2" charset="0"/>
              </a:rPr>
              <a:t> </a:t>
            </a:r>
            <a:endParaRPr lang="en-JO" sz="4400">
              <a:solidFill>
                <a:schemeClr val="tx1"/>
              </a:solidFill>
              <a:effectLst/>
              <a:latin typeface=".AppleSystemUIFont"/>
            </a:endParaRPr>
          </a:p>
          <a:p>
            <a:r>
              <a:rPr lang="en-JO" sz="4400" b="0" i="0">
                <a:solidFill>
                  <a:schemeClr val="tx1"/>
                </a:solidFill>
                <a:effectLst/>
                <a:latin typeface=".SFUI-Regular"/>
              </a:rPr>
              <a:t> B) Sensory memory </a:t>
            </a:r>
            <a:r>
              <a:rPr lang="en-JO" sz="4400" b="0" i="0">
                <a:solidFill>
                  <a:schemeClr val="tx1"/>
                </a:solidFill>
                <a:effectLst/>
                <a:latin typeface="Helvetica" pitchFamily="2" charset="0"/>
              </a:rPr>
              <a:t> </a:t>
            </a:r>
            <a:endParaRPr lang="en-JO" sz="4400">
              <a:solidFill>
                <a:schemeClr val="tx1"/>
              </a:solidFill>
              <a:effectLst/>
              <a:latin typeface=".AppleSystemUIFont"/>
            </a:endParaRPr>
          </a:p>
          <a:p>
            <a:r>
              <a:rPr lang="en-JO" sz="4400" b="0" i="0">
                <a:solidFill>
                  <a:schemeClr val="tx1"/>
                </a:solidFill>
                <a:effectLst/>
                <a:latin typeface=".SFUI-Regular"/>
              </a:rPr>
              <a:t> C) Flashbulb memory </a:t>
            </a:r>
            <a:r>
              <a:rPr lang="en-JO" sz="4400" b="0" i="0">
                <a:solidFill>
                  <a:schemeClr val="tx1"/>
                </a:solidFill>
                <a:effectLst/>
                <a:latin typeface="Helvetica" pitchFamily="2" charset="0"/>
              </a:rPr>
              <a:t> </a:t>
            </a:r>
            <a:endParaRPr lang="en-JO" sz="4400">
              <a:solidFill>
                <a:schemeClr val="tx1"/>
              </a:solidFill>
              <a:effectLst/>
              <a:latin typeface=".AppleSystemUIFont"/>
            </a:endParaRPr>
          </a:p>
          <a:p>
            <a:r>
              <a:rPr lang="en-JO" sz="4400" b="0" i="0">
                <a:solidFill>
                  <a:schemeClr val="tx1"/>
                </a:solidFill>
                <a:effectLst/>
                <a:latin typeface=".SFUI-Regular"/>
              </a:rPr>
              <a:t> D) Semantic memory</a:t>
            </a:r>
            <a:endParaRPr lang="en-JO" sz="4400">
              <a:solidFill>
                <a:schemeClr val="tx1"/>
              </a:solidFill>
              <a:effectLst/>
              <a:latin typeface=".AppleSystemUIFont"/>
            </a:endParaRPr>
          </a:p>
        </p:txBody>
      </p:sp>
      <p:sp>
        <p:nvSpPr>
          <p:cNvPr id="10" name="Title 9">
            <a:extLst>
              <a:ext uri="{FF2B5EF4-FFF2-40B4-BE49-F238E27FC236}">
                <a16:creationId xmlns:a16="http://schemas.microsoft.com/office/drawing/2014/main" id="{5CD763C8-152A-F1BD-9E3C-B8F123E6B52A}"/>
              </a:ext>
            </a:extLst>
          </p:cNvPr>
          <p:cNvSpPr>
            <a:spLocks noGrp="1"/>
          </p:cNvSpPr>
          <p:nvPr>
            <p:ph type="title"/>
          </p:nvPr>
        </p:nvSpPr>
        <p:spPr/>
        <p:txBody>
          <a:bodyPr/>
          <a:lstStyle/>
          <a:p>
            <a:endParaRPr lang="en-JO"/>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477136" y="482282"/>
            <a:ext cx="925830" cy="662305"/>
          </a:xfrm>
          <a:prstGeom prst="rect">
            <a:avLst/>
          </a:prstGeom>
        </p:spPr>
        <p:txBody>
          <a:bodyPr vert="horz" wrap="square" lIns="0" tIns="15875" rIns="0" bIns="0" rtlCol="0">
            <a:spAutoFit/>
          </a:bodyPr>
          <a:lstStyle/>
          <a:p>
            <a:pPr marL="12700">
              <a:lnSpc>
                <a:spcPct val="100000"/>
              </a:lnSpc>
              <a:spcBef>
                <a:spcPts val="125"/>
              </a:spcBef>
            </a:pPr>
            <a:r>
              <a:rPr sz="4150" b="1" spc="-25" dirty="0">
                <a:latin typeface="Calibri"/>
                <a:cs typeface="Calibri"/>
              </a:rPr>
              <a:t>Q16</a:t>
            </a:r>
            <a:endParaRPr sz="4150">
              <a:latin typeface="Calibri"/>
              <a:cs typeface="Calibri"/>
            </a:endParaRPr>
          </a:p>
        </p:txBody>
      </p:sp>
      <p:grpSp>
        <p:nvGrpSpPr>
          <p:cNvPr id="3" name="object 3"/>
          <p:cNvGrpSpPr/>
          <p:nvPr/>
        </p:nvGrpSpPr>
        <p:grpSpPr>
          <a:xfrm>
            <a:off x="284479" y="275336"/>
            <a:ext cx="967740" cy="9535160"/>
            <a:chOff x="284479" y="275336"/>
            <a:chExt cx="967740" cy="9535160"/>
          </a:xfrm>
        </p:grpSpPr>
        <p:sp>
          <p:nvSpPr>
            <p:cNvPr id="4" name="object 4"/>
            <p:cNvSpPr/>
            <p:nvPr/>
          </p:nvSpPr>
          <p:spPr>
            <a:xfrm>
              <a:off x="297180" y="288289"/>
              <a:ext cx="942340" cy="9509760"/>
            </a:xfrm>
            <a:custGeom>
              <a:avLst/>
              <a:gdLst/>
              <a:ahLst/>
              <a:cxnLst/>
              <a:rect l="l" t="t" r="r" b="b"/>
              <a:pathLst>
                <a:path w="942340" h="9509760">
                  <a:moveTo>
                    <a:pt x="941832" y="0"/>
                  </a:moveTo>
                  <a:lnTo>
                    <a:pt x="0" y="0"/>
                  </a:lnTo>
                  <a:lnTo>
                    <a:pt x="0" y="471170"/>
                  </a:lnTo>
                  <a:lnTo>
                    <a:pt x="0" y="9509760"/>
                  </a:lnTo>
                  <a:lnTo>
                    <a:pt x="470916" y="9509760"/>
                  </a:lnTo>
                  <a:lnTo>
                    <a:pt x="470916" y="471170"/>
                  </a:lnTo>
                  <a:lnTo>
                    <a:pt x="941832" y="471170"/>
                  </a:lnTo>
                  <a:lnTo>
                    <a:pt x="941832" y="0"/>
                  </a:lnTo>
                  <a:close/>
                </a:path>
              </a:pathLst>
            </a:custGeom>
            <a:solidFill>
              <a:srgbClr val="BEBEBE"/>
            </a:solidFill>
          </p:spPr>
          <p:txBody>
            <a:bodyPr wrap="square" lIns="0" tIns="0" rIns="0" bIns="0" rtlCol="0"/>
            <a:lstStyle/>
            <a:p>
              <a:endParaRPr/>
            </a:p>
          </p:txBody>
        </p:sp>
        <p:sp>
          <p:nvSpPr>
            <p:cNvPr id="5" name="object 5"/>
            <p:cNvSpPr/>
            <p:nvPr/>
          </p:nvSpPr>
          <p:spPr>
            <a:xfrm>
              <a:off x="297179" y="288036"/>
              <a:ext cx="942340" cy="9509760"/>
            </a:xfrm>
            <a:custGeom>
              <a:avLst/>
              <a:gdLst/>
              <a:ahLst/>
              <a:cxnLst/>
              <a:rect l="l" t="t" r="r" b="b"/>
              <a:pathLst>
                <a:path w="942340" h="9509760">
                  <a:moveTo>
                    <a:pt x="941832" y="0"/>
                  </a:moveTo>
                  <a:lnTo>
                    <a:pt x="941832" y="470916"/>
                  </a:lnTo>
                  <a:lnTo>
                    <a:pt x="470916" y="470916"/>
                  </a:lnTo>
                  <a:lnTo>
                    <a:pt x="470916" y="9509760"/>
                  </a:lnTo>
                  <a:lnTo>
                    <a:pt x="0" y="9509760"/>
                  </a:lnTo>
                  <a:lnTo>
                    <a:pt x="0" y="0"/>
                  </a:lnTo>
                  <a:lnTo>
                    <a:pt x="941832" y="0"/>
                  </a:lnTo>
                  <a:close/>
                </a:path>
              </a:pathLst>
            </a:custGeom>
            <a:ln w="25400">
              <a:solidFill>
                <a:srgbClr val="BEBEBE"/>
              </a:solidFill>
            </a:ln>
          </p:spPr>
          <p:txBody>
            <a:bodyPr wrap="square" lIns="0" tIns="0" rIns="0" bIns="0" rtlCol="0"/>
            <a:lstStyle/>
            <a:p>
              <a:endParaRPr/>
            </a:p>
          </p:txBody>
        </p:sp>
      </p:grpSp>
      <p:sp>
        <p:nvSpPr>
          <p:cNvPr id="7" name="object 7"/>
          <p:cNvSpPr txBox="1"/>
          <p:nvPr/>
        </p:nvSpPr>
        <p:spPr>
          <a:xfrm>
            <a:off x="1702819" y="2820833"/>
            <a:ext cx="15471140" cy="4444165"/>
          </a:xfrm>
          <a:prstGeom prst="rect">
            <a:avLst/>
          </a:prstGeom>
        </p:spPr>
        <p:txBody>
          <a:bodyPr vert="horz" wrap="square" lIns="0" tIns="12065" rIns="0" bIns="0" rtlCol="0">
            <a:spAutoFit/>
          </a:bodyPr>
          <a:lstStyle/>
          <a:p>
            <a:r>
              <a:rPr lang="en-JO" sz="4800" b="1" i="0">
                <a:solidFill>
                  <a:schemeClr val="bg1">
                    <a:lumMod val="10000"/>
                  </a:schemeClr>
                </a:solidFill>
                <a:effectLst/>
                <a:latin typeface=".SFUI-Semibold"/>
              </a:rPr>
              <a:t>16. Loud crash distracts a physician during procedure. What attention was compromised?</a:t>
            </a:r>
            <a:r>
              <a:rPr lang="en-JO" sz="4800" b="0" i="0">
                <a:solidFill>
                  <a:schemeClr val="bg1">
                    <a:lumMod val="10000"/>
                  </a:schemeClr>
                </a:solidFill>
                <a:effectLst/>
                <a:latin typeface=".SFUI-Regular"/>
              </a:rPr>
              <a:t> </a:t>
            </a:r>
            <a:r>
              <a:rPr lang="en-JO" sz="4800" b="0" i="0">
                <a:solidFill>
                  <a:schemeClr val="bg1">
                    <a:lumMod val="10000"/>
                  </a:schemeClr>
                </a:solidFill>
                <a:effectLst/>
                <a:latin typeface="Helvetica" pitchFamily="2" charset="0"/>
              </a:rPr>
              <a:t> </a:t>
            </a:r>
            <a:endParaRPr lang="en-JO" sz="4800">
              <a:solidFill>
                <a:schemeClr val="bg1">
                  <a:lumMod val="10000"/>
                </a:schemeClr>
              </a:solidFill>
              <a:effectLst/>
              <a:latin typeface=".AppleSystemUIFont"/>
            </a:endParaRPr>
          </a:p>
          <a:p>
            <a:r>
              <a:rPr lang="en-JO" sz="4800" b="0" i="0">
                <a:solidFill>
                  <a:schemeClr val="bg1">
                    <a:lumMod val="10000"/>
                  </a:schemeClr>
                </a:solidFill>
                <a:effectLst/>
                <a:latin typeface=".SFUI-Regular"/>
              </a:rPr>
              <a:t> A) Covert attention </a:t>
            </a:r>
            <a:r>
              <a:rPr lang="en-JO" sz="4800" b="0" i="0">
                <a:solidFill>
                  <a:schemeClr val="bg1">
                    <a:lumMod val="10000"/>
                  </a:schemeClr>
                </a:solidFill>
                <a:effectLst/>
                <a:latin typeface="Helvetica" pitchFamily="2" charset="0"/>
              </a:rPr>
              <a:t> </a:t>
            </a:r>
            <a:endParaRPr lang="en-JO" sz="4800">
              <a:solidFill>
                <a:schemeClr val="bg1">
                  <a:lumMod val="10000"/>
                </a:schemeClr>
              </a:solidFill>
              <a:effectLst/>
              <a:latin typeface=".AppleSystemUIFont"/>
            </a:endParaRPr>
          </a:p>
          <a:p>
            <a:r>
              <a:rPr lang="en-JO" sz="4800" b="0" i="0">
                <a:solidFill>
                  <a:schemeClr val="bg1">
                    <a:lumMod val="10000"/>
                  </a:schemeClr>
                </a:solidFill>
                <a:effectLst/>
                <a:latin typeface=".SFUI-Regular"/>
              </a:rPr>
              <a:t> B) Divided attention </a:t>
            </a:r>
            <a:r>
              <a:rPr lang="en-JO" sz="4800" b="0" i="0">
                <a:solidFill>
                  <a:schemeClr val="bg1">
                    <a:lumMod val="10000"/>
                  </a:schemeClr>
                </a:solidFill>
                <a:effectLst/>
                <a:latin typeface="Helvetica" pitchFamily="2" charset="0"/>
              </a:rPr>
              <a:t> </a:t>
            </a:r>
            <a:endParaRPr lang="en-JO" sz="4800">
              <a:solidFill>
                <a:schemeClr val="bg1">
                  <a:lumMod val="10000"/>
                </a:schemeClr>
              </a:solidFill>
              <a:effectLst/>
              <a:latin typeface=".AppleSystemUIFont"/>
            </a:endParaRPr>
          </a:p>
          <a:p>
            <a:r>
              <a:rPr lang="en-JO" sz="4800" b="0" i="0">
                <a:solidFill>
                  <a:schemeClr val="bg1">
                    <a:lumMod val="10000"/>
                  </a:schemeClr>
                </a:solidFill>
                <a:effectLst/>
                <a:latin typeface=".SFUI-Regular"/>
              </a:rPr>
              <a:t> C) Sustained attention </a:t>
            </a:r>
            <a:r>
              <a:rPr lang="en-JO" sz="4800" b="0" i="0">
                <a:solidFill>
                  <a:schemeClr val="bg1">
                    <a:lumMod val="10000"/>
                  </a:schemeClr>
                </a:solidFill>
                <a:effectLst/>
                <a:latin typeface="Helvetica" pitchFamily="2" charset="0"/>
              </a:rPr>
              <a:t> </a:t>
            </a:r>
            <a:endParaRPr lang="en-JO" sz="4800">
              <a:solidFill>
                <a:schemeClr val="bg1">
                  <a:lumMod val="10000"/>
                </a:schemeClr>
              </a:solidFill>
              <a:effectLst/>
              <a:latin typeface=".AppleSystemUIFont"/>
            </a:endParaRPr>
          </a:p>
          <a:p>
            <a:r>
              <a:rPr lang="en-JO" sz="4800" b="0" i="0">
                <a:solidFill>
                  <a:schemeClr val="bg1">
                    <a:lumMod val="10000"/>
                  </a:schemeClr>
                </a:solidFill>
                <a:effectLst/>
                <a:latin typeface=".SFUI-Regular"/>
              </a:rPr>
              <a:t> D) Top-down attention</a:t>
            </a:r>
            <a:endParaRPr lang="en-JO" sz="4800">
              <a:solidFill>
                <a:schemeClr val="bg1">
                  <a:lumMod val="10000"/>
                </a:schemeClr>
              </a:solidFill>
              <a:effectLst/>
              <a:latin typeface=".AppleSystemUIFont"/>
            </a:endParaRPr>
          </a:p>
        </p:txBody>
      </p:sp>
      <p:sp>
        <p:nvSpPr>
          <p:cNvPr id="11" name="object 8">
            <a:extLst>
              <a:ext uri="{FF2B5EF4-FFF2-40B4-BE49-F238E27FC236}">
                <a16:creationId xmlns:a16="http://schemas.microsoft.com/office/drawing/2014/main" id="{E030E497-D879-C2A9-D018-8130858F394D}"/>
              </a:ext>
            </a:extLst>
          </p:cNvPr>
          <p:cNvSpPr txBox="1"/>
          <p:nvPr/>
        </p:nvSpPr>
        <p:spPr>
          <a:xfrm>
            <a:off x="15847060" y="9256397"/>
            <a:ext cx="999490" cy="390107"/>
          </a:xfrm>
          <a:prstGeom prst="rect">
            <a:avLst/>
          </a:prstGeom>
        </p:spPr>
        <p:txBody>
          <a:bodyPr vert="horz" wrap="square" lIns="0" tIns="0" rIns="0" bIns="0" rtlCol="0">
            <a:spAutoFit/>
          </a:bodyPr>
          <a:lstStyle/>
          <a:p>
            <a:pPr marL="12700">
              <a:lnSpc>
                <a:spcPts val="2970"/>
              </a:lnSpc>
            </a:pPr>
            <a:r>
              <a:rPr sz="3000" dirty="0">
                <a:solidFill>
                  <a:srgbClr val="7C7C7C"/>
                </a:solidFill>
                <a:latin typeface="Calibri"/>
                <a:cs typeface="Calibri"/>
              </a:rPr>
              <a:t>Ans:</a:t>
            </a:r>
            <a:r>
              <a:rPr sz="3000" spc="-100" dirty="0">
                <a:solidFill>
                  <a:srgbClr val="7C7C7C"/>
                </a:solidFill>
                <a:latin typeface="Calibri"/>
                <a:cs typeface="Calibri"/>
              </a:rPr>
              <a:t> </a:t>
            </a:r>
            <a:r>
              <a:rPr lang="en-US" sz="3000" spc="-50" dirty="0">
                <a:solidFill>
                  <a:srgbClr val="7C7C7C"/>
                </a:solidFill>
                <a:latin typeface="Calibri"/>
                <a:cs typeface="Calibri"/>
              </a:rPr>
              <a:t>c</a:t>
            </a:r>
            <a:endParaRPr sz="3000" dirty="0">
              <a:latin typeface="Calibri"/>
              <a:cs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44422" y="502539"/>
            <a:ext cx="925830" cy="662940"/>
          </a:xfrm>
          <a:prstGeom prst="rect">
            <a:avLst/>
          </a:prstGeom>
        </p:spPr>
        <p:txBody>
          <a:bodyPr vert="horz" wrap="square" lIns="0" tIns="16510" rIns="0" bIns="0" rtlCol="0">
            <a:spAutoFit/>
          </a:bodyPr>
          <a:lstStyle/>
          <a:p>
            <a:pPr marL="12700">
              <a:lnSpc>
                <a:spcPct val="100000"/>
              </a:lnSpc>
              <a:spcBef>
                <a:spcPts val="130"/>
              </a:spcBef>
            </a:pPr>
            <a:r>
              <a:rPr sz="4150" b="1" spc="-25" dirty="0">
                <a:latin typeface="Calibri"/>
                <a:cs typeface="Calibri"/>
              </a:rPr>
              <a:t>Q17</a:t>
            </a:r>
            <a:endParaRPr sz="4150">
              <a:latin typeface="Calibri"/>
              <a:cs typeface="Calibri"/>
            </a:endParaRPr>
          </a:p>
        </p:txBody>
      </p:sp>
      <p:grpSp>
        <p:nvGrpSpPr>
          <p:cNvPr id="3" name="object 3"/>
          <p:cNvGrpSpPr/>
          <p:nvPr/>
        </p:nvGrpSpPr>
        <p:grpSpPr>
          <a:xfrm>
            <a:off x="284479" y="275336"/>
            <a:ext cx="967740" cy="9535160"/>
            <a:chOff x="284479" y="275336"/>
            <a:chExt cx="967740" cy="9535160"/>
          </a:xfrm>
        </p:grpSpPr>
        <p:sp>
          <p:nvSpPr>
            <p:cNvPr id="4" name="object 4"/>
            <p:cNvSpPr/>
            <p:nvPr/>
          </p:nvSpPr>
          <p:spPr>
            <a:xfrm>
              <a:off x="297180" y="288289"/>
              <a:ext cx="942340" cy="9509760"/>
            </a:xfrm>
            <a:custGeom>
              <a:avLst/>
              <a:gdLst/>
              <a:ahLst/>
              <a:cxnLst/>
              <a:rect l="l" t="t" r="r" b="b"/>
              <a:pathLst>
                <a:path w="942340" h="9509760">
                  <a:moveTo>
                    <a:pt x="941832" y="0"/>
                  </a:moveTo>
                  <a:lnTo>
                    <a:pt x="0" y="0"/>
                  </a:lnTo>
                  <a:lnTo>
                    <a:pt x="0" y="471170"/>
                  </a:lnTo>
                  <a:lnTo>
                    <a:pt x="0" y="9509760"/>
                  </a:lnTo>
                  <a:lnTo>
                    <a:pt x="470916" y="9509760"/>
                  </a:lnTo>
                  <a:lnTo>
                    <a:pt x="470916" y="471170"/>
                  </a:lnTo>
                  <a:lnTo>
                    <a:pt x="941832" y="471170"/>
                  </a:lnTo>
                  <a:lnTo>
                    <a:pt x="941832" y="0"/>
                  </a:lnTo>
                  <a:close/>
                </a:path>
              </a:pathLst>
            </a:custGeom>
            <a:solidFill>
              <a:srgbClr val="BEBEBE"/>
            </a:solidFill>
          </p:spPr>
          <p:txBody>
            <a:bodyPr wrap="square" lIns="0" tIns="0" rIns="0" bIns="0" rtlCol="0"/>
            <a:lstStyle/>
            <a:p>
              <a:endParaRPr/>
            </a:p>
          </p:txBody>
        </p:sp>
        <p:sp>
          <p:nvSpPr>
            <p:cNvPr id="5" name="object 5"/>
            <p:cNvSpPr/>
            <p:nvPr/>
          </p:nvSpPr>
          <p:spPr>
            <a:xfrm>
              <a:off x="297179" y="288036"/>
              <a:ext cx="942340" cy="9509760"/>
            </a:xfrm>
            <a:custGeom>
              <a:avLst/>
              <a:gdLst/>
              <a:ahLst/>
              <a:cxnLst/>
              <a:rect l="l" t="t" r="r" b="b"/>
              <a:pathLst>
                <a:path w="942340" h="9509760">
                  <a:moveTo>
                    <a:pt x="941832" y="0"/>
                  </a:moveTo>
                  <a:lnTo>
                    <a:pt x="941832" y="470916"/>
                  </a:lnTo>
                  <a:lnTo>
                    <a:pt x="470916" y="470916"/>
                  </a:lnTo>
                  <a:lnTo>
                    <a:pt x="470916" y="9509760"/>
                  </a:lnTo>
                  <a:lnTo>
                    <a:pt x="0" y="9509760"/>
                  </a:lnTo>
                  <a:lnTo>
                    <a:pt x="0" y="0"/>
                  </a:lnTo>
                  <a:lnTo>
                    <a:pt x="941832" y="0"/>
                  </a:lnTo>
                  <a:close/>
                </a:path>
              </a:pathLst>
            </a:custGeom>
            <a:ln w="25400">
              <a:solidFill>
                <a:srgbClr val="BEBEBE"/>
              </a:solidFill>
            </a:ln>
          </p:spPr>
          <p:txBody>
            <a:bodyPr wrap="square" lIns="0" tIns="0" rIns="0" bIns="0" rtlCol="0"/>
            <a:lstStyle/>
            <a:p>
              <a:endParaRPr/>
            </a:p>
          </p:txBody>
        </p:sp>
      </p:grpSp>
      <p:sp>
        <p:nvSpPr>
          <p:cNvPr id="7" name="object 7"/>
          <p:cNvSpPr txBox="1"/>
          <p:nvPr/>
        </p:nvSpPr>
        <p:spPr>
          <a:xfrm>
            <a:off x="1277238" y="3158680"/>
            <a:ext cx="15556230" cy="4449295"/>
          </a:xfrm>
          <a:prstGeom prst="rect">
            <a:avLst/>
          </a:prstGeom>
        </p:spPr>
        <p:txBody>
          <a:bodyPr vert="horz" wrap="square" lIns="0" tIns="17145" rIns="0" bIns="0" rtlCol="0">
            <a:spAutoFit/>
          </a:bodyPr>
          <a:lstStyle/>
          <a:p>
            <a:r>
              <a:rPr lang="en-JO" sz="4800" b="1" i="0">
                <a:solidFill>
                  <a:schemeClr val="tx1"/>
                </a:solidFill>
                <a:effectLst/>
                <a:latin typeface=".SFUI-Semibold"/>
              </a:rPr>
              <a:t>17. Sterilizer flashes red and assistant notices an error. Example of?</a:t>
            </a:r>
            <a:r>
              <a:rPr lang="en-JO" sz="4800" b="0" i="0">
                <a:solidFill>
                  <a:schemeClr val="tx1"/>
                </a:solidFill>
                <a:effectLst/>
                <a:latin typeface=".SFUI-Regular"/>
              </a:rPr>
              <a:t> </a:t>
            </a:r>
            <a:r>
              <a:rPr lang="en-JO" sz="4800" b="0" i="0">
                <a:solidFill>
                  <a:schemeClr val="tx1"/>
                </a:solidFill>
                <a:effectLst/>
                <a:latin typeface="Helvetica" pitchFamily="2" charset="0"/>
              </a:rPr>
              <a:t> </a:t>
            </a:r>
            <a:endParaRPr lang="en-JO" sz="4800">
              <a:solidFill>
                <a:schemeClr val="tx1"/>
              </a:solidFill>
              <a:effectLst/>
              <a:latin typeface=".AppleSystemUIFont"/>
            </a:endParaRPr>
          </a:p>
          <a:p>
            <a:r>
              <a:rPr lang="en-JO" sz="4800" b="0" i="0">
                <a:solidFill>
                  <a:schemeClr val="tx1"/>
                </a:solidFill>
                <a:effectLst/>
                <a:latin typeface=".SFUI-Regular"/>
              </a:rPr>
              <a:t> A) Endogenous attention </a:t>
            </a:r>
            <a:r>
              <a:rPr lang="en-JO" sz="4800" b="0" i="0">
                <a:solidFill>
                  <a:schemeClr val="tx1"/>
                </a:solidFill>
                <a:effectLst/>
                <a:latin typeface="Helvetica" pitchFamily="2" charset="0"/>
              </a:rPr>
              <a:t> </a:t>
            </a:r>
            <a:endParaRPr lang="en-JO" sz="4800">
              <a:solidFill>
                <a:schemeClr val="tx1"/>
              </a:solidFill>
              <a:effectLst/>
              <a:latin typeface=".AppleSystemUIFont"/>
            </a:endParaRPr>
          </a:p>
          <a:p>
            <a:r>
              <a:rPr lang="en-JO" sz="4800" b="0" i="0">
                <a:solidFill>
                  <a:schemeClr val="tx1"/>
                </a:solidFill>
                <a:effectLst/>
                <a:latin typeface=".SFUI-Regular"/>
              </a:rPr>
              <a:t> B) Exogenous attention </a:t>
            </a:r>
            <a:r>
              <a:rPr lang="en-JO" sz="4800" b="0" i="0">
                <a:solidFill>
                  <a:schemeClr val="tx1"/>
                </a:solidFill>
                <a:effectLst/>
                <a:latin typeface="Helvetica" pitchFamily="2" charset="0"/>
              </a:rPr>
              <a:t> </a:t>
            </a:r>
            <a:endParaRPr lang="en-JO" sz="4800">
              <a:solidFill>
                <a:schemeClr val="tx1"/>
              </a:solidFill>
              <a:effectLst/>
              <a:latin typeface=".AppleSystemUIFont"/>
            </a:endParaRPr>
          </a:p>
          <a:p>
            <a:r>
              <a:rPr lang="en-JO" sz="4800" b="0" i="0">
                <a:solidFill>
                  <a:schemeClr val="tx1"/>
                </a:solidFill>
                <a:effectLst/>
                <a:latin typeface=".SFUI-Regular"/>
              </a:rPr>
              <a:t> C) Covert attention </a:t>
            </a:r>
            <a:r>
              <a:rPr lang="en-JO" sz="4800" b="0" i="0">
                <a:solidFill>
                  <a:schemeClr val="tx1"/>
                </a:solidFill>
                <a:effectLst/>
                <a:latin typeface="Helvetica" pitchFamily="2" charset="0"/>
              </a:rPr>
              <a:t> </a:t>
            </a:r>
            <a:endParaRPr lang="en-JO" sz="4800">
              <a:solidFill>
                <a:schemeClr val="tx1"/>
              </a:solidFill>
              <a:effectLst/>
              <a:latin typeface=".AppleSystemUIFont"/>
            </a:endParaRPr>
          </a:p>
          <a:p>
            <a:r>
              <a:rPr lang="en-JO" sz="4800" b="0" i="0">
                <a:solidFill>
                  <a:schemeClr val="tx1"/>
                </a:solidFill>
                <a:effectLst/>
                <a:latin typeface=".SFUI-Regular"/>
              </a:rPr>
              <a:t> D) Divided attention</a:t>
            </a:r>
            <a:endParaRPr lang="en-JO" sz="4800">
              <a:solidFill>
                <a:schemeClr val="tx1"/>
              </a:solidFill>
              <a:effectLst/>
              <a:latin typeface=".AppleSystemUIFont"/>
            </a:endParaRPr>
          </a:p>
        </p:txBody>
      </p:sp>
      <p:sp>
        <p:nvSpPr>
          <p:cNvPr id="9" name="Title 8">
            <a:extLst>
              <a:ext uri="{FF2B5EF4-FFF2-40B4-BE49-F238E27FC236}">
                <a16:creationId xmlns:a16="http://schemas.microsoft.com/office/drawing/2014/main" id="{0BAB759A-C558-BD2F-69F9-54BD628CDB06}"/>
              </a:ext>
            </a:extLst>
          </p:cNvPr>
          <p:cNvSpPr>
            <a:spLocks noGrp="1"/>
          </p:cNvSpPr>
          <p:nvPr>
            <p:ph type="title"/>
          </p:nvPr>
        </p:nvSpPr>
        <p:spPr/>
        <p:txBody>
          <a:bodyPr/>
          <a:lstStyle/>
          <a:p>
            <a:endParaRPr lang="en-JO"/>
          </a:p>
        </p:txBody>
      </p:sp>
      <p:sp>
        <p:nvSpPr>
          <p:cNvPr id="11" name="object 8">
            <a:extLst>
              <a:ext uri="{FF2B5EF4-FFF2-40B4-BE49-F238E27FC236}">
                <a16:creationId xmlns:a16="http://schemas.microsoft.com/office/drawing/2014/main" id="{B87A729A-C8ED-EDF3-D023-80B5F86AE7A6}"/>
              </a:ext>
            </a:extLst>
          </p:cNvPr>
          <p:cNvSpPr txBox="1"/>
          <p:nvPr/>
        </p:nvSpPr>
        <p:spPr>
          <a:xfrm>
            <a:off x="15847060" y="9256397"/>
            <a:ext cx="999490" cy="390107"/>
          </a:xfrm>
          <a:prstGeom prst="rect">
            <a:avLst/>
          </a:prstGeom>
        </p:spPr>
        <p:txBody>
          <a:bodyPr vert="horz" wrap="square" lIns="0" tIns="0" rIns="0" bIns="0" rtlCol="0">
            <a:spAutoFit/>
          </a:bodyPr>
          <a:lstStyle/>
          <a:p>
            <a:pPr marL="12700">
              <a:lnSpc>
                <a:spcPts val="2970"/>
              </a:lnSpc>
            </a:pPr>
            <a:r>
              <a:rPr sz="3000" dirty="0">
                <a:solidFill>
                  <a:srgbClr val="7C7C7C"/>
                </a:solidFill>
                <a:latin typeface="Calibri"/>
                <a:cs typeface="Calibri"/>
              </a:rPr>
              <a:t>Ans:</a:t>
            </a:r>
            <a:r>
              <a:rPr sz="3000" spc="-100" dirty="0">
                <a:solidFill>
                  <a:srgbClr val="7C7C7C"/>
                </a:solidFill>
                <a:latin typeface="Calibri"/>
                <a:cs typeface="Calibri"/>
              </a:rPr>
              <a:t> </a:t>
            </a:r>
            <a:r>
              <a:rPr lang="en-US" sz="3000" spc="-50" dirty="0">
                <a:solidFill>
                  <a:srgbClr val="7C7C7C"/>
                </a:solidFill>
                <a:latin typeface="Calibri"/>
                <a:cs typeface="Calibri"/>
              </a:rPr>
              <a:t>b</a:t>
            </a:r>
            <a:endParaRPr sz="3000" dirty="0">
              <a:latin typeface="Calibri"/>
              <a:cs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44422" y="417703"/>
            <a:ext cx="925830" cy="662940"/>
          </a:xfrm>
          <a:prstGeom prst="rect">
            <a:avLst/>
          </a:prstGeom>
        </p:spPr>
        <p:txBody>
          <a:bodyPr vert="horz" wrap="square" lIns="0" tIns="16510" rIns="0" bIns="0" rtlCol="0">
            <a:spAutoFit/>
          </a:bodyPr>
          <a:lstStyle/>
          <a:p>
            <a:pPr marL="12700">
              <a:lnSpc>
                <a:spcPct val="100000"/>
              </a:lnSpc>
              <a:spcBef>
                <a:spcPts val="130"/>
              </a:spcBef>
            </a:pPr>
            <a:r>
              <a:rPr sz="4150" b="1" spc="-25" dirty="0">
                <a:latin typeface="Calibri"/>
                <a:cs typeface="Calibri"/>
              </a:rPr>
              <a:t>Q18</a:t>
            </a:r>
            <a:endParaRPr sz="4150">
              <a:latin typeface="Calibri"/>
              <a:cs typeface="Calibri"/>
            </a:endParaRPr>
          </a:p>
        </p:txBody>
      </p:sp>
      <p:sp>
        <p:nvSpPr>
          <p:cNvPr id="3" name="object 3"/>
          <p:cNvSpPr txBox="1"/>
          <p:nvPr/>
        </p:nvSpPr>
        <p:spPr>
          <a:xfrm>
            <a:off x="15847060" y="9160306"/>
            <a:ext cx="999490" cy="487045"/>
          </a:xfrm>
          <a:prstGeom prst="rect">
            <a:avLst/>
          </a:prstGeom>
        </p:spPr>
        <p:txBody>
          <a:bodyPr vert="horz" wrap="square" lIns="0" tIns="15875" rIns="0" bIns="0" rtlCol="0">
            <a:spAutoFit/>
          </a:bodyPr>
          <a:lstStyle/>
          <a:p>
            <a:pPr marL="12700">
              <a:lnSpc>
                <a:spcPct val="100000"/>
              </a:lnSpc>
              <a:spcBef>
                <a:spcPts val="125"/>
              </a:spcBef>
            </a:pPr>
            <a:r>
              <a:rPr sz="3000" dirty="0">
                <a:solidFill>
                  <a:srgbClr val="7C7C7C"/>
                </a:solidFill>
                <a:latin typeface="Calibri"/>
                <a:cs typeface="Calibri"/>
              </a:rPr>
              <a:t>Ans:</a:t>
            </a:r>
            <a:r>
              <a:rPr sz="3000" spc="-100" dirty="0">
                <a:solidFill>
                  <a:srgbClr val="7C7C7C"/>
                </a:solidFill>
                <a:latin typeface="Calibri"/>
                <a:cs typeface="Calibri"/>
              </a:rPr>
              <a:t> </a:t>
            </a:r>
            <a:r>
              <a:rPr sz="3000" spc="-50" dirty="0">
                <a:solidFill>
                  <a:srgbClr val="7C7C7C"/>
                </a:solidFill>
                <a:latin typeface="Calibri"/>
                <a:cs typeface="Calibri"/>
              </a:rPr>
              <a:t>A</a:t>
            </a:r>
            <a:endParaRPr sz="3000">
              <a:latin typeface="Calibri"/>
              <a:cs typeface="Calibri"/>
            </a:endParaRPr>
          </a:p>
        </p:txBody>
      </p:sp>
      <p:grpSp>
        <p:nvGrpSpPr>
          <p:cNvPr id="4" name="object 4"/>
          <p:cNvGrpSpPr/>
          <p:nvPr/>
        </p:nvGrpSpPr>
        <p:grpSpPr>
          <a:xfrm>
            <a:off x="284479" y="275336"/>
            <a:ext cx="967740" cy="9535160"/>
            <a:chOff x="284479" y="275336"/>
            <a:chExt cx="967740" cy="9535160"/>
          </a:xfrm>
        </p:grpSpPr>
        <p:sp>
          <p:nvSpPr>
            <p:cNvPr id="5" name="object 5"/>
            <p:cNvSpPr/>
            <p:nvPr/>
          </p:nvSpPr>
          <p:spPr>
            <a:xfrm>
              <a:off x="297180" y="288289"/>
              <a:ext cx="942340" cy="9509760"/>
            </a:xfrm>
            <a:custGeom>
              <a:avLst/>
              <a:gdLst/>
              <a:ahLst/>
              <a:cxnLst/>
              <a:rect l="l" t="t" r="r" b="b"/>
              <a:pathLst>
                <a:path w="942340" h="9509760">
                  <a:moveTo>
                    <a:pt x="941832" y="0"/>
                  </a:moveTo>
                  <a:lnTo>
                    <a:pt x="0" y="0"/>
                  </a:lnTo>
                  <a:lnTo>
                    <a:pt x="0" y="471170"/>
                  </a:lnTo>
                  <a:lnTo>
                    <a:pt x="0" y="9509760"/>
                  </a:lnTo>
                  <a:lnTo>
                    <a:pt x="470916" y="9509760"/>
                  </a:lnTo>
                  <a:lnTo>
                    <a:pt x="470916" y="471170"/>
                  </a:lnTo>
                  <a:lnTo>
                    <a:pt x="941832" y="471170"/>
                  </a:lnTo>
                  <a:lnTo>
                    <a:pt x="941832" y="0"/>
                  </a:lnTo>
                  <a:close/>
                </a:path>
              </a:pathLst>
            </a:custGeom>
            <a:solidFill>
              <a:srgbClr val="BEBEBE"/>
            </a:solidFill>
          </p:spPr>
          <p:txBody>
            <a:bodyPr wrap="square" lIns="0" tIns="0" rIns="0" bIns="0" rtlCol="0"/>
            <a:lstStyle/>
            <a:p>
              <a:endParaRPr/>
            </a:p>
          </p:txBody>
        </p:sp>
        <p:sp>
          <p:nvSpPr>
            <p:cNvPr id="6" name="object 6"/>
            <p:cNvSpPr/>
            <p:nvPr/>
          </p:nvSpPr>
          <p:spPr>
            <a:xfrm>
              <a:off x="297179" y="288036"/>
              <a:ext cx="942340" cy="9509760"/>
            </a:xfrm>
            <a:custGeom>
              <a:avLst/>
              <a:gdLst/>
              <a:ahLst/>
              <a:cxnLst/>
              <a:rect l="l" t="t" r="r" b="b"/>
              <a:pathLst>
                <a:path w="942340" h="9509760">
                  <a:moveTo>
                    <a:pt x="941832" y="0"/>
                  </a:moveTo>
                  <a:lnTo>
                    <a:pt x="941832" y="470916"/>
                  </a:lnTo>
                  <a:lnTo>
                    <a:pt x="470916" y="470916"/>
                  </a:lnTo>
                  <a:lnTo>
                    <a:pt x="470916" y="9509760"/>
                  </a:lnTo>
                  <a:lnTo>
                    <a:pt x="0" y="9509760"/>
                  </a:lnTo>
                  <a:lnTo>
                    <a:pt x="0" y="0"/>
                  </a:lnTo>
                  <a:lnTo>
                    <a:pt x="941832" y="0"/>
                  </a:lnTo>
                  <a:close/>
                </a:path>
              </a:pathLst>
            </a:custGeom>
            <a:ln w="25400">
              <a:solidFill>
                <a:srgbClr val="BEBEBE"/>
              </a:solidFill>
            </a:ln>
          </p:spPr>
          <p:txBody>
            <a:bodyPr wrap="square" lIns="0" tIns="0" rIns="0" bIns="0" rtlCol="0"/>
            <a:lstStyle/>
            <a:p>
              <a:endParaRPr/>
            </a:p>
          </p:txBody>
        </p:sp>
      </p:grpSp>
      <p:sp>
        <p:nvSpPr>
          <p:cNvPr id="8" name="object 8"/>
          <p:cNvSpPr txBox="1"/>
          <p:nvPr/>
        </p:nvSpPr>
        <p:spPr>
          <a:xfrm>
            <a:off x="1477136" y="2790063"/>
            <a:ext cx="11287125" cy="4449295"/>
          </a:xfrm>
          <a:prstGeom prst="rect">
            <a:avLst/>
          </a:prstGeom>
        </p:spPr>
        <p:txBody>
          <a:bodyPr vert="horz" wrap="square" lIns="0" tIns="17145" rIns="0" bIns="0" rtlCol="0">
            <a:spAutoFit/>
          </a:bodyPr>
          <a:lstStyle/>
          <a:p>
            <a:r>
              <a:rPr lang="en-JO" sz="4800" b="1" i="0">
                <a:solidFill>
                  <a:schemeClr val="tx1"/>
                </a:solidFill>
                <a:effectLst/>
                <a:latin typeface=".SFUI-Semibold"/>
              </a:rPr>
              <a:t>18. Filters out operatory noise to focus on patient instructions?</a:t>
            </a:r>
            <a:r>
              <a:rPr lang="en-JO" sz="4800" b="0" i="0">
                <a:solidFill>
                  <a:schemeClr val="tx1"/>
                </a:solidFill>
                <a:effectLst/>
                <a:latin typeface=".SFUI-Regular"/>
              </a:rPr>
              <a:t> </a:t>
            </a:r>
            <a:r>
              <a:rPr lang="en-JO" sz="4800" b="0" i="0">
                <a:solidFill>
                  <a:schemeClr val="tx1"/>
                </a:solidFill>
                <a:effectLst/>
                <a:latin typeface="Helvetica" pitchFamily="2" charset="0"/>
              </a:rPr>
              <a:t> </a:t>
            </a:r>
            <a:endParaRPr lang="en-JO" sz="4800">
              <a:solidFill>
                <a:schemeClr val="tx1"/>
              </a:solidFill>
              <a:effectLst/>
              <a:latin typeface=".AppleSystemUIFont"/>
            </a:endParaRPr>
          </a:p>
          <a:p>
            <a:r>
              <a:rPr lang="en-JO" sz="4800" b="0" i="0">
                <a:solidFill>
                  <a:schemeClr val="tx1"/>
                </a:solidFill>
                <a:effectLst/>
                <a:latin typeface=".SFUI-Regular"/>
              </a:rPr>
              <a:t> A) Selective attention </a:t>
            </a:r>
            <a:r>
              <a:rPr lang="en-JO" sz="4800" b="0" i="0">
                <a:solidFill>
                  <a:schemeClr val="tx1"/>
                </a:solidFill>
                <a:effectLst/>
                <a:latin typeface="Helvetica" pitchFamily="2" charset="0"/>
              </a:rPr>
              <a:t> </a:t>
            </a:r>
            <a:endParaRPr lang="en-JO" sz="4800">
              <a:solidFill>
                <a:schemeClr val="tx1"/>
              </a:solidFill>
              <a:effectLst/>
              <a:latin typeface=".AppleSystemUIFont"/>
            </a:endParaRPr>
          </a:p>
          <a:p>
            <a:r>
              <a:rPr lang="en-JO" sz="4800" b="0" i="0">
                <a:solidFill>
                  <a:schemeClr val="tx1"/>
                </a:solidFill>
                <a:effectLst/>
                <a:latin typeface=".SFUI-Regular"/>
              </a:rPr>
              <a:t> B) Sensory neglect </a:t>
            </a:r>
            <a:r>
              <a:rPr lang="en-JO" sz="4800" b="0" i="0">
                <a:solidFill>
                  <a:schemeClr val="tx1"/>
                </a:solidFill>
                <a:effectLst/>
                <a:latin typeface="Helvetica" pitchFamily="2" charset="0"/>
              </a:rPr>
              <a:t> </a:t>
            </a:r>
            <a:endParaRPr lang="en-JO" sz="4800">
              <a:solidFill>
                <a:schemeClr val="tx1"/>
              </a:solidFill>
              <a:effectLst/>
              <a:latin typeface=".AppleSystemUIFont"/>
            </a:endParaRPr>
          </a:p>
          <a:p>
            <a:r>
              <a:rPr lang="en-JO" sz="4800" b="0" i="0">
                <a:solidFill>
                  <a:schemeClr val="tx1"/>
                </a:solidFill>
                <a:effectLst/>
                <a:latin typeface=".SFUI-Regular"/>
              </a:rPr>
              <a:t> C) Divided attention </a:t>
            </a:r>
            <a:r>
              <a:rPr lang="en-JO" sz="4800" b="0" i="0">
                <a:solidFill>
                  <a:schemeClr val="tx1"/>
                </a:solidFill>
                <a:effectLst/>
                <a:latin typeface="Helvetica" pitchFamily="2" charset="0"/>
              </a:rPr>
              <a:t> </a:t>
            </a:r>
            <a:endParaRPr lang="en-JO" sz="4800">
              <a:solidFill>
                <a:schemeClr val="tx1"/>
              </a:solidFill>
              <a:effectLst/>
              <a:latin typeface=".AppleSystemUIFont"/>
            </a:endParaRPr>
          </a:p>
          <a:p>
            <a:r>
              <a:rPr lang="en-JO" sz="4800" b="0" i="0">
                <a:solidFill>
                  <a:schemeClr val="tx1"/>
                </a:solidFill>
                <a:effectLst/>
                <a:latin typeface=".SFUI-Regular"/>
              </a:rPr>
              <a:t> D) Exogenous capture</a:t>
            </a:r>
            <a:endParaRPr lang="en-JO" sz="4800">
              <a:solidFill>
                <a:schemeClr val="tx1"/>
              </a:solidFill>
              <a:effectLst/>
              <a:latin typeface=".AppleSystemUIFont"/>
            </a:endParaRPr>
          </a:p>
        </p:txBody>
      </p:sp>
      <p:sp>
        <p:nvSpPr>
          <p:cNvPr id="10" name="Title 9">
            <a:extLst>
              <a:ext uri="{FF2B5EF4-FFF2-40B4-BE49-F238E27FC236}">
                <a16:creationId xmlns:a16="http://schemas.microsoft.com/office/drawing/2014/main" id="{9206739F-109A-CF84-93B0-E823F913564D}"/>
              </a:ext>
            </a:extLst>
          </p:cNvPr>
          <p:cNvSpPr>
            <a:spLocks noGrp="1"/>
          </p:cNvSpPr>
          <p:nvPr>
            <p:ph type="title"/>
          </p:nvPr>
        </p:nvSpPr>
        <p:spPr/>
        <p:txBody>
          <a:bodyPr/>
          <a:lstStyle/>
          <a:p>
            <a:endParaRPr lang="en-JO"/>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44422" y="405447"/>
            <a:ext cx="925194" cy="662305"/>
          </a:xfrm>
          <a:prstGeom prst="rect">
            <a:avLst/>
          </a:prstGeom>
        </p:spPr>
        <p:txBody>
          <a:bodyPr vert="horz" wrap="square" lIns="0" tIns="15875" rIns="0" bIns="0" rtlCol="0">
            <a:spAutoFit/>
          </a:bodyPr>
          <a:lstStyle/>
          <a:p>
            <a:pPr marL="12700">
              <a:lnSpc>
                <a:spcPct val="100000"/>
              </a:lnSpc>
              <a:spcBef>
                <a:spcPts val="125"/>
              </a:spcBef>
            </a:pPr>
            <a:r>
              <a:rPr sz="4150" b="1" spc="-25" dirty="0">
                <a:latin typeface="Calibri"/>
                <a:cs typeface="Calibri"/>
              </a:rPr>
              <a:t>Q19</a:t>
            </a:r>
            <a:endParaRPr sz="4150">
              <a:latin typeface="Calibri"/>
              <a:cs typeface="Calibri"/>
            </a:endParaRPr>
          </a:p>
        </p:txBody>
      </p:sp>
      <p:sp>
        <p:nvSpPr>
          <p:cNvPr id="3" name="object 3"/>
          <p:cNvSpPr txBox="1"/>
          <p:nvPr/>
        </p:nvSpPr>
        <p:spPr>
          <a:xfrm>
            <a:off x="15847060" y="9160306"/>
            <a:ext cx="986155" cy="487045"/>
          </a:xfrm>
          <a:prstGeom prst="rect">
            <a:avLst/>
          </a:prstGeom>
        </p:spPr>
        <p:txBody>
          <a:bodyPr vert="horz" wrap="square" lIns="0" tIns="15875" rIns="0" bIns="0" rtlCol="0">
            <a:spAutoFit/>
          </a:bodyPr>
          <a:lstStyle/>
          <a:p>
            <a:pPr marL="12700">
              <a:lnSpc>
                <a:spcPct val="100000"/>
              </a:lnSpc>
              <a:spcBef>
                <a:spcPts val="125"/>
              </a:spcBef>
            </a:pPr>
            <a:r>
              <a:rPr sz="3000" dirty="0">
                <a:solidFill>
                  <a:srgbClr val="7C7C7C"/>
                </a:solidFill>
                <a:latin typeface="Calibri"/>
                <a:cs typeface="Calibri"/>
              </a:rPr>
              <a:t>Ans:</a:t>
            </a:r>
            <a:r>
              <a:rPr sz="3000" spc="-100" dirty="0">
                <a:solidFill>
                  <a:srgbClr val="7C7C7C"/>
                </a:solidFill>
                <a:latin typeface="Calibri"/>
                <a:cs typeface="Calibri"/>
              </a:rPr>
              <a:t> </a:t>
            </a:r>
            <a:r>
              <a:rPr lang="en-US" sz="3000" spc="-50" dirty="0">
                <a:solidFill>
                  <a:srgbClr val="7C7C7C"/>
                </a:solidFill>
                <a:latin typeface="Calibri"/>
                <a:cs typeface="Calibri"/>
              </a:rPr>
              <a:t>a</a:t>
            </a:r>
            <a:endParaRPr sz="3000" dirty="0">
              <a:latin typeface="Calibri"/>
              <a:cs typeface="Calibri"/>
            </a:endParaRPr>
          </a:p>
        </p:txBody>
      </p:sp>
      <p:grpSp>
        <p:nvGrpSpPr>
          <p:cNvPr id="4" name="object 4"/>
          <p:cNvGrpSpPr/>
          <p:nvPr/>
        </p:nvGrpSpPr>
        <p:grpSpPr>
          <a:xfrm>
            <a:off x="284479" y="275336"/>
            <a:ext cx="967740" cy="9535160"/>
            <a:chOff x="284479" y="275336"/>
            <a:chExt cx="967740" cy="9535160"/>
          </a:xfrm>
        </p:grpSpPr>
        <p:sp>
          <p:nvSpPr>
            <p:cNvPr id="5" name="object 5"/>
            <p:cNvSpPr/>
            <p:nvPr/>
          </p:nvSpPr>
          <p:spPr>
            <a:xfrm>
              <a:off x="297180" y="288289"/>
              <a:ext cx="942340" cy="9509760"/>
            </a:xfrm>
            <a:custGeom>
              <a:avLst/>
              <a:gdLst/>
              <a:ahLst/>
              <a:cxnLst/>
              <a:rect l="l" t="t" r="r" b="b"/>
              <a:pathLst>
                <a:path w="942340" h="9509760">
                  <a:moveTo>
                    <a:pt x="941832" y="0"/>
                  </a:moveTo>
                  <a:lnTo>
                    <a:pt x="0" y="0"/>
                  </a:lnTo>
                  <a:lnTo>
                    <a:pt x="0" y="471170"/>
                  </a:lnTo>
                  <a:lnTo>
                    <a:pt x="0" y="9509760"/>
                  </a:lnTo>
                  <a:lnTo>
                    <a:pt x="470916" y="9509760"/>
                  </a:lnTo>
                  <a:lnTo>
                    <a:pt x="470916" y="471170"/>
                  </a:lnTo>
                  <a:lnTo>
                    <a:pt x="941832" y="471170"/>
                  </a:lnTo>
                  <a:lnTo>
                    <a:pt x="941832" y="0"/>
                  </a:lnTo>
                  <a:close/>
                </a:path>
              </a:pathLst>
            </a:custGeom>
            <a:solidFill>
              <a:srgbClr val="BEBEBE"/>
            </a:solidFill>
          </p:spPr>
          <p:txBody>
            <a:bodyPr wrap="square" lIns="0" tIns="0" rIns="0" bIns="0" rtlCol="0"/>
            <a:lstStyle/>
            <a:p>
              <a:endParaRPr/>
            </a:p>
          </p:txBody>
        </p:sp>
        <p:sp>
          <p:nvSpPr>
            <p:cNvPr id="6" name="object 6"/>
            <p:cNvSpPr/>
            <p:nvPr/>
          </p:nvSpPr>
          <p:spPr>
            <a:xfrm>
              <a:off x="297179" y="288036"/>
              <a:ext cx="942340" cy="9509760"/>
            </a:xfrm>
            <a:custGeom>
              <a:avLst/>
              <a:gdLst/>
              <a:ahLst/>
              <a:cxnLst/>
              <a:rect l="l" t="t" r="r" b="b"/>
              <a:pathLst>
                <a:path w="942340" h="9509760">
                  <a:moveTo>
                    <a:pt x="941832" y="0"/>
                  </a:moveTo>
                  <a:lnTo>
                    <a:pt x="941832" y="470916"/>
                  </a:lnTo>
                  <a:lnTo>
                    <a:pt x="470916" y="470916"/>
                  </a:lnTo>
                  <a:lnTo>
                    <a:pt x="470916" y="9509760"/>
                  </a:lnTo>
                  <a:lnTo>
                    <a:pt x="0" y="9509760"/>
                  </a:lnTo>
                  <a:lnTo>
                    <a:pt x="0" y="0"/>
                  </a:lnTo>
                  <a:lnTo>
                    <a:pt x="941832" y="0"/>
                  </a:lnTo>
                  <a:close/>
                </a:path>
              </a:pathLst>
            </a:custGeom>
            <a:ln w="25400">
              <a:solidFill>
                <a:srgbClr val="BEBEBE"/>
              </a:solidFill>
            </a:ln>
          </p:spPr>
          <p:txBody>
            <a:bodyPr wrap="square" lIns="0" tIns="0" rIns="0" bIns="0" rtlCol="0"/>
            <a:lstStyle/>
            <a:p>
              <a:endParaRPr/>
            </a:p>
          </p:txBody>
        </p:sp>
      </p:grpSp>
      <p:sp>
        <p:nvSpPr>
          <p:cNvPr id="8" name="object 8"/>
          <p:cNvSpPr txBox="1"/>
          <p:nvPr/>
        </p:nvSpPr>
        <p:spPr>
          <a:xfrm>
            <a:off x="1344421" y="2983103"/>
            <a:ext cx="14502637" cy="4449295"/>
          </a:xfrm>
          <a:prstGeom prst="rect">
            <a:avLst/>
          </a:prstGeom>
        </p:spPr>
        <p:txBody>
          <a:bodyPr vert="horz" wrap="square" lIns="0" tIns="17145" rIns="0" bIns="0" rtlCol="0">
            <a:spAutoFit/>
          </a:bodyPr>
          <a:lstStyle/>
          <a:p>
            <a:r>
              <a:rPr lang="en-JO" sz="4800" b="1" i="0">
                <a:solidFill>
                  <a:schemeClr val="tx1"/>
                </a:solidFill>
                <a:effectLst/>
                <a:latin typeface=".SFUI-Semibold"/>
              </a:rPr>
              <a:t>19. Patient with primary progressive aphasia struggles to explain pain. Best approach?</a:t>
            </a:r>
            <a:r>
              <a:rPr lang="en-JO" sz="4800" b="0" i="0">
                <a:solidFill>
                  <a:schemeClr val="tx1"/>
                </a:solidFill>
                <a:effectLst/>
                <a:latin typeface=".SFUI-Regular"/>
              </a:rPr>
              <a:t> </a:t>
            </a:r>
            <a:r>
              <a:rPr lang="en-JO" sz="4800" b="0" i="0">
                <a:solidFill>
                  <a:schemeClr val="tx1"/>
                </a:solidFill>
                <a:effectLst/>
                <a:latin typeface="Helvetica" pitchFamily="2" charset="0"/>
              </a:rPr>
              <a:t> </a:t>
            </a:r>
            <a:endParaRPr lang="en-JO" sz="4800">
              <a:solidFill>
                <a:schemeClr val="tx1"/>
              </a:solidFill>
              <a:effectLst/>
              <a:latin typeface=".AppleSystemUIFont"/>
            </a:endParaRPr>
          </a:p>
          <a:p>
            <a:r>
              <a:rPr lang="en-JO" sz="4800" b="0" i="0">
                <a:solidFill>
                  <a:schemeClr val="tx1"/>
                </a:solidFill>
                <a:effectLst/>
                <a:latin typeface=".SFUI-Regular"/>
              </a:rPr>
              <a:t> A) Use simple words and visual cues </a:t>
            </a:r>
            <a:r>
              <a:rPr lang="en-JO" sz="4800" b="0" i="0">
                <a:solidFill>
                  <a:schemeClr val="tx1"/>
                </a:solidFill>
                <a:effectLst/>
                <a:latin typeface="Helvetica" pitchFamily="2" charset="0"/>
              </a:rPr>
              <a:t> </a:t>
            </a:r>
            <a:endParaRPr lang="en-JO" sz="4800">
              <a:solidFill>
                <a:schemeClr val="tx1"/>
              </a:solidFill>
              <a:effectLst/>
              <a:latin typeface=".AppleSystemUIFont"/>
            </a:endParaRPr>
          </a:p>
          <a:p>
            <a:r>
              <a:rPr lang="en-JO" sz="4800" b="0" i="0">
                <a:solidFill>
                  <a:schemeClr val="tx1"/>
                </a:solidFill>
                <a:effectLst/>
                <a:latin typeface=".SFUI-Regular"/>
              </a:rPr>
              <a:t> B) Present lengthy written brochures </a:t>
            </a:r>
            <a:r>
              <a:rPr lang="en-JO" sz="4800" b="0" i="0">
                <a:solidFill>
                  <a:schemeClr val="tx1"/>
                </a:solidFill>
                <a:effectLst/>
                <a:latin typeface="Helvetica" pitchFamily="2" charset="0"/>
              </a:rPr>
              <a:t> </a:t>
            </a:r>
            <a:endParaRPr lang="en-JO" sz="4800">
              <a:solidFill>
                <a:schemeClr val="tx1"/>
              </a:solidFill>
              <a:effectLst/>
              <a:latin typeface=".AppleSystemUIFont"/>
            </a:endParaRPr>
          </a:p>
          <a:p>
            <a:r>
              <a:rPr lang="en-JO" sz="4800" b="0" i="0">
                <a:solidFill>
                  <a:schemeClr val="tx1"/>
                </a:solidFill>
                <a:effectLst/>
                <a:latin typeface=".SFUI-Regular"/>
              </a:rPr>
              <a:t> C) Speak in complex sentences without pausing </a:t>
            </a:r>
            <a:r>
              <a:rPr lang="en-JO" sz="4800" b="0" i="0">
                <a:solidFill>
                  <a:schemeClr val="tx1"/>
                </a:solidFill>
                <a:effectLst/>
                <a:latin typeface="Helvetica" pitchFamily="2" charset="0"/>
              </a:rPr>
              <a:t> </a:t>
            </a:r>
            <a:endParaRPr lang="en-JO" sz="4800">
              <a:solidFill>
                <a:schemeClr val="tx1"/>
              </a:solidFill>
              <a:effectLst/>
              <a:latin typeface=".AppleSystemUIFont"/>
            </a:endParaRPr>
          </a:p>
          <a:p>
            <a:r>
              <a:rPr lang="en-JO" sz="4800" b="0" i="0">
                <a:solidFill>
                  <a:schemeClr val="tx1"/>
                </a:solidFill>
                <a:effectLst/>
                <a:latin typeface=".SFUI-Regular"/>
              </a:rPr>
              <a:t> D) Insist that the patient speak in full paragraphs</a:t>
            </a:r>
            <a:endParaRPr lang="en-JO" sz="4800">
              <a:solidFill>
                <a:schemeClr val="tx1"/>
              </a:solidFill>
              <a:effectLst/>
              <a:latin typeface=".AppleSystemUIFont"/>
            </a:endParaRPr>
          </a:p>
        </p:txBody>
      </p:sp>
      <p:sp>
        <p:nvSpPr>
          <p:cNvPr id="10" name="Title 9">
            <a:extLst>
              <a:ext uri="{FF2B5EF4-FFF2-40B4-BE49-F238E27FC236}">
                <a16:creationId xmlns:a16="http://schemas.microsoft.com/office/drawing/2014/main" id="{EE13453A-7EA1-EE3C-EE93-117C5B4558DE}"/>
              </a:ext>
            </a:extLst>
          </p:cNvPr>
          <p:cNvSpPr>
            <a:spLocks noGrp="1"/>
          </p:cNvSpPr>
          <p:nvPr>
            <p:ph type="title"/>
          </p:nvPr>
        </p:nvSpPr>
        <p:spPr/>
        <p:txBody>
          <a:bodyPr/>
          <a:lstStyle/>
          <a:p>
            <a:endParaRPr lang="en-JO"/>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84427" y="515175"/>
            <a:ext cx="925830" cy="662305"/>
          </a:xfrm>
          <a:prstGeom prst="rect">
            <a:avLst/>
          </a:prstGeom>
        </p:spPr>
        <p:txBody>
          <a:bodyPr vert="horz" wrap="square" lIns="0" tIns="15875" rIns="0" bIns="0" rtlCol="0">
            <a:spAutoFit/>
          </a:bodyPr>
          <a:lstStyle/>
          <a:p>
            <a:pPr marL="12700">
              <a:lnSpc>
                <a:spcPct val="100000"/>
              </a:lnSpc>
              <a:spcBef>
                <a:spcPts val="125"/>
              </a:spcBef>
            </a:pPr>
            <a:r>
              <a:rPr sz="4150" b="1" spc="-25" dirty="0">
                <a:latin typeface="Calibri"/>
                <a:cs typeface="Calibri"/>
              </a:rPr>
              <a:t>Q20</a:t>
            </a:r>
            <a:endParaRPr sz="4150">
              <a:latin typeface="Calibri"/>
              <a:cs typeface="Calibri"/>
            </a:endParaRPr>
          </a:p>
        </p:txBody>
      </p:sp>
      <p:sp>
        <p:nvSpPr>
          <p:cNvPr id="3" name="object 3"/>
          <p:cNvSpPr txBox="1"/>
          <p:nvPr/>
        </p:nvSpPr>
        <p:spPr>
          <a:xfrm>
            <a:off x="13282083" y="9160307"/>
            <a:ext cx="3564467" cy="477695"/>
          </a:xfrm>
          <a:prstGeom prst="rect">
            <a:avLst/>
          </a:prstGeom>
        </p:spPr>
        <p:txBody>
          <a:bodyPr vert="horz" wrap="square" lIns="0" tIns="15875" rIns="0" bIns="0" rtlCol="0">
            <a:spAutoFit/>
          </a:bodyPr>
          <a:lstStyle/>
          <a:p>
            <a:pPr marL="12700">
              <a:lnSpc>
                <a:spcPct val="100000"/>
              </a:lnSpc>
              <a:spcBef>
                <a:spcPts val="125"/>
              </a:spcBef>
            </a:pPr>
            <a:r>
              <a:rPr sz="3000" dirty="0">
                <a:solidFill>
                  <a:srgbClr val="7C7C7C"/>
                </a:solidFill>
                <a:latin typeface="Calibri"/>
                <a:cs typeface="Calibri"/>
              </a:rPr>
              <a:t>Ans:</a:t>
            </a:r>
            <a:r>
              <a:rPr sz="3000" spc="-105" dirty="0">
                <a:solidFill>
                  <a:srgbClr val="7C7C7C"/>
                </a:solidFill>
                <a:latin typeface="Calibri"/>
                <a:cs typeface="Calibri"/>
              </a:rPr>
              <a:t> </a:t>
            </a:r>
            <a:r>
              <a:rPr lang="en-US" sz="3000" spc="-50" dirty="0">
                <a:solidFill>
                  <a:srgbClr val="7C7C7C"/>
                </a:solidFill>
                <a:latin typeface="Calibri"/>
                <a:cs typeface="Calibri"/>
              </a:rPr>
              <a:t>b (deleted)</a:t>
            </a:r>
            <a:endParaRPr sz="3000" dirty="0">
              <a:latin typeface="Calibri"/>
              <a:cs typeface="Calibri"/>
            </a:endParaRPr>
          </a:p>
        </p:txBody>
      </p:sp>
      <p:sp>
        <p:nvSpPr>
          <p:cNvPr id="5" name="object 5"/>
          <p:cNvSpPr txBox="1"/>
          <p:nvPr/>
        </p:nvSpPr>
        <p:spPr>
          <a:xfrm>
            <a:off x="1116114" y="3968369"/>
            <a:ext cx="16452219" cy="4449295"/>
          </a:xfrm>
          <a:prstGeom prst="rect">
            <a:avLst/>
          </a:prstGeom>
        </p:spPr>
        <p:txBody>
          <a:bodyPr vert="horz" wrap="square" lIns="0" tIns="17145" rIns="0" bIns="0" rtlCol="0">
            <a:spAutoFit/>
          </a:bodyPr>
          <a:lstStyle/>
          <a:p>
            <a:r>
              <a:rPr lang="en-JO" sz="4800" b="1" i="0" dirty="0">
                <a:solidFill>
                  <a:schemeClr val="tx1"/>
                </a:solidFill>
                <a:effectLst/>
                <a:latin typeface=".SFUI-Semibold"/>
              </a:rPr>
              <a:t>20. Cannot recognize familiar faces after stroke; vision intact. Brain region?</a:t>
            </a:r>
            <a:r>
              <a:rPr lang="en-JO" sz="4800" b="0" i="0" dirty="0">
                <a:solidFill>
                  <a:schemeClr val="tx1"/>
                </a:solidFill>
                <a:effectLst/>
                <a:latin typeface=".SFUI-Regular"/>
              </a:rPr>
              <a:t> </a:t>
            </a:r>
            <a:r>
              <a:rPr lang="en-JO" sz="4800" b="0" i="0" dirty="0">
                <a:solidFill>
                  <a:schemeClr val="tx1"/>
                </a:solidFill>
                <a:effectLst/>
                <a:latin typeface="Helvetica" pitchFamily="2" charset="0"/>
              </a:rPr>
              <a:t> </a:t>
            </a:r>
            <a:endParaRPr lang="en-JO" sz="4800" dirty="0">
              <a:solidFill>
                <a:schemeClr val="tx1"/>
              </a:solidFill>
              <a:effectLst/>
              <a:latin typeface=".AppleSystemUIFont"/>
            </a:endParaRPr>
          </a:p>
          <a:p>
            <a:r>
              <a:rPr lang="en-JO" sz="4800" b="0" i="0" dirty="0">
                <a:solidFill>
                  <a:schemeClr val="tx1"/>
                </a:solidFill>
                <a:effectLst/>
                <a:latin typeface=".SFUI-Regular"/>
              </a:rPr>
              <a:t> A) Prefrontal cortex </a:t>
            </a:r>
            <a:r>
              <a:rPr lang="en-JO" sz="4800" b="0" i="0" dirty="0">
                <a:solidFill>
                  <a:schemeClr val="tx1"/>
                </a:solidFill>
                <a:effectLst/>
                <a:latin typeface="Helvetica" pitchFamily="2" charset="0"/>
              </a:rPr>
              <a:t> </a:t>
            </a:r>
            <a:endParaRPr lang="en-JO" sz="4800" dirty="0">
              <a:solidFill>
                <a:schemeClr val="tx1"/>
              </a:solidFill>
              <a:effectLst/>
              <a:latin typeface=".AppleSystemUIFont"/>
            </a:endParaRPr>
          </a:p>
          <a:p>
            <a:r>
              <a:rPr lang="en-JO" sz="4800" b="0" i="0" dirty="0">
                <a:solidFill>
                  <a:schemeClr val="tx1"/>
                </a:solidFill>
                <a:effectLst/>
                <a:latin typeface=".SFUI-Regular"/>
              </a:rPr>
              <a:t> B) Fusiform gyrus </a:t>
            </a:r>
            <a:r>
              <a:rPr lang="en-JO" sz="4800" b="0" i="0" dirty="0">
                <a:solidFill>
                  <a:schemeClr val="tx1"/>
                </a:solidFill>
                <a:effectLst/>
                <a:latin typeface="Helvetica" pitchFamily="2" charset="0"/>
              </a:rPr>
              <a:t> </a:t>
            </a:r>
            <a:endParaRPr lang="en-JO" sz="4800" dirty="0">
              <a:solidFill>
                <a:schemeClr val="tx1"/>
              </a:solidFill>
              <a:effectLst/>
              <a:latin typeface=".AppleSystemUIFont"/>
            </a:endParaRPr>
          </a:p>
          <a:p>
            <a:r>
              <a:rPr lang="en-JO" sz="4800" b="0" i="0" dirty="0">
                <a:solidFill>
                  <a:schemeClr val="tx1"/>
                </a:solidFill>
                <a:effectLst/>
                <a:latin typeface=".SFUI-Regular"/>
              </a:rPr>
              <a:t> C) Primary auditory cortex </a:t>
            </a:r>
            <a:r>
              <a:rPr lang="en-JO" sz="4800" b="0" i="0" dirty="0">
                <a:solidFill>
                  <a:schemeClr val="tx1"/>
                </a:solidFill>
                <a:effectLst/>
                <a:latin typeface="Helvetica" pitchFamily="2" charset="0"/>
              </a:rPr>
              <a:t> </a:t>
            </a:r>
            <a:endParaRPr lang="en-JO" sz="4800" dirty="0">
              <a:solidFill>
                <a:schemeClr val="tx1"/>
              </a:solidFill>
              <a:effectLst/>
              <a:latin typeface=".AppleSystemUIFont"/>
            </a:endParaRPr>
          </a:p>
          <a:p>
            <a:r>
              <a:rPr lang="en-JO" sz="4800" b="0" i="0" dirty="0">
                <a:solidFill>
                  <a:schemeClr val="tx1"/>
                </a:solidFill>
                <a:effectLst/>
                <a:latin typeface=".SFUI-Regular"/>
              </a:rPr>
              <a:t> D) Cerebellum</a:t>
            </a:r>
            <a:endParaRPr lang="en-JO" sz="4800" dirty="0">
              <a:solidFill>
                <a:schemeClr val="tx1"/>
              </a:solidFill>
              <a:effectLst/>
              <a:latin typeface=".AppleSystemUIFont"/>
            </a:endParaRPr>
          </a:p>
        </p:txBody>
      </p:sp>
      <p:grpSp>
        <p:nvGrpSpPr>
          <p:cNvPr id="7" name="object 7"/>
          <p:cNvGrpSpPr/>
          <p:nvPr/>
        </p:nvGrpSpPr>
        <p:grpSpPr>
          <a:xfrm>
            <a:off x="284479" y="275336"/>
            <a:ext cx="967740" cy="9535160"/>
            <a:chOff x="284479" y="275336"/>
            <a:chExt cx="967740" cy="9535160"/>
          </a:xfrm>
        </p:grpSpPr>
        <p:sp>
          <p:nvSpPr>
            <p:cNvPr id="8" name="object 8"/>
            <p:cNvSpPr/>
            <p:nvPr/>
          </p:nvSpPr>
          <p:spPr>
            <a:xfrm>
              <a:off x="297180" y="288289"/>
              <a:ext cx="942340" cy="9509760"/>
            </a:xfrm>
            <a:custGeom>
              <a:avLst/>
              <a:gdLst/>
              <a:ahLst/>
              <a:cxnLst/>
              <a:rect l="l" t="t" r="r" b="b"/>
              <a:pathLst>
                <a:path w="942340" h="9509760">
                  <a:moveTo>
                    <a:pt x="941832" y="0"/>
                  </a:moveTo>
                  <a:lnTo>
                    <a:pt x="0" y="0"/>
                  </a:lnTo>
                  <a:lnTo>
                    <a:pt x="0" y="471170"/>
                  </a:lnTo>
                  <a:lnTo>
                    <a:pt x="0" y="9509760"/>
                  </a:lnTo>
                  <a:lnTo>
                    <a:pt x="470916" y="9509760"/>
                  </a:lnTo>
                  <a:lnTo>
                    <a:pt x="470916" y="471170"/>
                  </a:lnTo>
                  <a:lnTo>
                    <a:pt x="941832" y="471170"/>
                  </a:lnTo>
                  <a:lnTo>
                    <a:pt x="941832" y="0"/>
                  </a:lnTo>
                  <a:close/>
                </a:path>
              </a:pathLst>
            </a:custGeom>
            <a:solidFill>
              <a:srgbClr val="BEBEBE"/>
            </a:solidFill>
          </p:spPr>
          <p:txBody>
            <a:bodyPr wrap="square" lIns="0" tIns="0" rIns="0" bIns="0" rtlCol="0"/>
            <a:lstStyle/>
            <a:p>
              <a:endParaRPr/>
            </a:p>
          </p:txBody>
        </p:sp>
        <p:sp>
          <p:nvSpPr>
            <p:cNvPr id="9" name="object 9"/>
            <p:cNvSpPr/>
            <p:nvPr/>
          </p:nvSpPr>
          <p:spPr>
            <a:xfrm>
              <a:off x="297179" y="288036"/>
              <a:ext cx="942340" cy="9509760"/>
            </a:xfrm>
            <a:custGeom>
              <a:avLst/>
              <a:gdLst/>
              <a:ahLst/>
              <a:cxnLst/>
              <a:rect l="l" t="t" r="r" b="b"/>
              <a:pathLst>
                <a:path w="942340" h="9509760">
                  <a:moveTo>
                    <a:pt x="941832" y="0"/>
                  </a:moveTo>
                  <a:lnTo>
                    <a:pt x="941832" y="470916"/>
                  </a:lnTo>
                  <a:lnTo>
                    <a:pt x="470916" y="470916"/>
                  </a:lnTo>
                  <a:lnTo>
                    <a:pt x="470916" y="9509760"/>
                  </a:lnTo>
                  <a:lnTo>
                    <a:pt x="0" y="9509760"/>
                  </a:lnTo>
                  <a:lnTo>
                    <a:pt x="0" y="0"/>
                  </a:lnTo>
                  <a:lnTo>
                    <a:pt x="941832" y="0"/>
                  </a:lnTo>
                  <a:close/>
                </a:path>
              </a:pathLst>
            </a:custGeom>
            <a:ln w="25400">
              <a:solidFill>
                <a:srgbClr val="BEBEBE"/>
              </a:solidFill>
            </a:ln>
          </p:spPr>
          <p:txBody>
            <a:bodyPr wrap="square" lIns="0" tIns="0" rIns="0" bIns="0" rtlCol="0"/>
            <a:lstStyle/>
            <a:p>
              <a:endParaRPr/>
            </a:p>
          </p:txBody>
        </p:sp>
      </p:grpSp>
      <p:sp>
        <p:nvSpPr>
          <p:cNvPr id="11" name="Title 10">
            <a:extLst>
              <a:ext uri="{FF2B5EF4-FFF2-40B4-BE49-F238E27FC236}">
                <a16:creationId xmlns:a16="http://schemas.microsoft.com/office/drawing/2014/main" id="{DA685184-E642-332E-54D9-213BB936644F}"/>
              </a:ext>
            </a:extLst>
          </p:cNvPr>
          <p:cNvSpPr>
            <a:spLocks noGrp="1"/>
          </p:cNvSpPr>
          <p:nvPr>
            <p:ph type="title"/>
          </p:nvPr>
        </p:nvSpPr>
        <p:spPr/>
        <p:txBody>
          <a:bodyPr/>
          <a:lstStyle/>
          <a:p>
            <a:endParaRPr lang="en-JO"/>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40866" y="466280"/>
            <a:ext cx="925194" cy="662305"/>
          </a:xfrm>
          <a:prstGeom prst="rect">
            <a:avLst/>
          </a:prstGeom>
        </p:spPr>
        <p:txBody>
          <a:bodyPr vert="horz" wrap="square" lIns="0" tIns="15875" rIns="0" bIns="0" rtlCol="0">
            <a:spAutoFit/>
          </a:bodyPr>
          <a:lstStyle/>
          <a:p>
            <a:pPr marL="12700">
              <a:lnSpc>
                <a:spcPct val="100000"/>
              </a:lnSpc>
              <a:spcBef>
                <a:spcPts val="125"/>
              </a:spcBef>
            </a:pPr>
            <a:r>
              <a:rPr sz="4150" b="1" spc="-25" dirty="0">
                <a:latin typeface="Calibri"/>
                <a:cs typeface="Calibri"/>
              </a:rPr>
              <a:t>Q21</a:t>
            </a:r>
            <a:endParaRPr sz="4150">
              <a:latin typeface="Calibri"/>
              <a:cs typeface="Calibri"/>
            </a:endParaRPr>
          </a:p>
        </p:txBody>
      </p:sp>
      <p:sp>
        <p:nvSpPr>
          <p:cNvPr id="3" name="object 3"/>
          <p:cNvSpPr txBox="1"/>
          <p:nvPr/>
        </p:nvSpPr>
        <p:spPr>
          <a:xfrm>
            <a:off x="15847060" y="9160306"/>
            <a:ext cx="986155" cy="487045"/>
          </a:xfrm>
          <a:prstGeom prst="rect">
            <a:avLst/>
          </a:prstGeom>
        </p:spPr>
        <p:txBody>
          <a:bodyPr vert="horz" wrap="square" lIns="0" tIns="15875" rIns="0" bIns="0" rtlCol="0">
            <a:spAutoFit/>
          </a:bodyPr>
          <a:lstStyle/>
          <a:p>
            <a:pPr marL="12700">
              <a:lnSpc>
                <a:spcPct val="100000"/>
              </a:lnSpc>
              <a:spcBef>
                <a:spcPts val="125"/>
              </a:spcBef>
            </a:pPr>
            <a:r>
              <a:rPr sz="3000" dirty="0">
                <a:solidFill>
                  <a:srgbClr val="7C7C7C"/>
                </a:solidFill>
                <a:latin typeface="Calibri"/>
                <a:cs typeface="Calibri"/>
              </a:rPr>
              <a:t>Ans:</a:t>
            </a:r>
            <a:r>
              <a:rPr sz="3000" spc="-105" dirty="0">
                <a:solidFill>
                  <a:srgbClr val="7C7C7C"/>
                </a:solidFill>
                <a:latin typeface="Calibri"/>
                <a:cs typeface="Calibri"/>
              </a:rPr>
              <a:t> </a:t>
            </a:r>
            <a:r>
              <a:rPr lang="en-US" sz="3000" spc="-50" dirty="0">
                <a:solidFill>
                  <a:srgbClr val="7C7C7C"/>
                </a:solidFill>
                <a:latin typeface="Calibri"/>
                <a:cs typeface="Calibri"/>
              </a:rPr>
              <a:t>c</a:t>
            </a:r>
            <a:endParaRPr sz="3000" dirty="0">
              <a:latin typeface="Calibri"/>
              <a:cs typeface="Calibri"/>
            </a:endParaRPr>
          </a:p>
        </p:txBody>
      </p:sp>
      <p:sp>
        <p:nvSpPr>
          <p:cNvPr id="5" name="object 5"/>
          <p:cNvSpPr txBox="1"/>
          <p:nvPr/>
        </p:nvSpPr>
        <p:spPr>
          <a:xfrm>
            <a:off x="1116114" y="3255200"/>
            <a:ext cx="17171886" cy="3710631"/>
          </a:xfrm>
          <a:prstGeom prst="rect">
            <a:avLst/>
          </a:prstGeom>
        </p:spPr>
        <p:txBody>
          <a:bodyPr vert="horz" wrap="square" lIns="0" tIns="17145" rIns="0" bIns="0" rtlCol="0">
            <a:spAutoFit/>
          </a:bodyPr>
          <a:lstStyle/>
          <a:p>
            <a:r>
              <a:rPr lang="en-JO" sz="4800" b="1" i="0">
                <a:solidFill>
                  <a:schemeClr val="tx1"/>
                </a:solidFill>
                <a:effectLst/>
                <a:latin typeface=".SFUI-Semibold"/>
              </a:rPr>
              <a:t>21. Best example of top-down processing?</a:t>
            </a:r>
            <a:r>
              <a:rPr lang="en-JO" sz="4800" b="0" i="0">
                <a:solidFill>
                  <a:schemeClr val="tx1"/>
                </a:solidFill>
                <a:effectLst/>
                <a:latin typeface=".SFUI-Regular"/>
              </a:rPr>
              <a:t> </a:t>
            </a:r>
            <a:r>
              <a:rPr lang="en-JO" sz="4800" b="0" i="0">
                <a:solidFill>
                  <a:schemeClr val="tx1"/>
                </a:solidFill>
                <a:effectLst/>
                <a:latin typeface="Helvetica" pitchFamily="2" charset="0"/>
              </a:rPr>
              <a:t> </a:t>
            </a:r>
            <a:endParaRPr lang="en-JO" sz="4800">
              <a:solidFill>
                <a:schemeClr val="tx1"/>
              </a:solidFill>
              <a:effectLst/>
              <a:latin typeface=".AppleSystemUIFont"/>
            </a:endParaRPr>
          </a:p>
          <a:p>
            <a:r>
              <a:rPr lang="en-JO" sz="4800" b="0" i="0">
                <a:solidFill>
                  <a:schemeClr val="tx1"/>
                </a:solidFill>
                <a:effectLst/>
                <a:latin typeface=".SFUI-Regular"/>
              </a:rPr>
              <a:t> A) A sudden unexpected loud alarm startling a doctor </a:t>
            </a:r>
            <a:r>
              <a:rPr lang="en-JO" sz="4800" b="0" i="0">
                <a:solidFill>
                  <a:schemeClr val="tx1"/>
                </a:solidFill>
                <a:effectLst/>
                <a:latin typeface="Helvetica" pitchFamily="2" charset="0"/>
              </a:rPr>
              <a:t> </a:t>
            </a:r>
            <a:endParaRPr lang="en-JO" sz="4800">
              <a:solidFill>
                <a:schemeClr val="tx1"/>
              </a:solidFill>
              <a:effectLst/>
              <a:latin typeface=".AppleSystemUIFont"/>
            </a:endParaRPr>
          </a:p>
          <a:p>
            <a:r>
              <a:rPr lang="en-JO" sz="4800" b="0" i="0">
                <a:solidFill>
                  <a:schemeClr val="tx1"/>
                </a:solidFill>
                <a:effectLst/>
                <a:latin typeface=".SFUI-Regular"/>
              </a:rPr>
              <a:t> B) A bright flashing indicator capturing a nurse's gaze </a:t>
            </a:r>
            <a:r>
              <a:rPr lang="en-JO" sz="4800" b="0" i="0">
                <a:solidFill>
                  <a:schemeClr val="tx1"/>
                </a:solidFill>
                <a:effectLst/>
                <a:latin typeface="Helvetica" pitchFamily="2" charset="0"/>
              </a:rPr>
              <a:t> </a:t>
            </a:r>
            <a:endParaRPr lang="en-JO" sz="4800">
              <a:solidFill>
                <a:schemeClr val="tx1"/>
              </a:solidFill>
              <a:effectLst/>
              <a:latin typeface=".AppleSystemUIFont"/>
            </a:endParaRPr>
          </a:p>
          <a:p>
            <a:r>
              <a:rPr lang="en-JO" sz="4800" b="0" i="0">
                <a:solidFill>
                  <a:schemeClr val="tx1"/>
                </a:solidFill>
                <a:effectLst/>
                <a:latin typeface=".SFUI-Regular"/>
              </a:rPr>
              <a:t> C) Actively searching for jugular venous distension during exam </a:t>
            </a:r>
            <a:r>
              <a:rPr lang="en-JO" sz="4800" b="0" i="0">
                <a:solidFill>
                  <a:schemeClr val="tx1"/>
                </a:solidFill>
                <a:effectLst/>
                <a:latin typeface="Helvetica" pitchFamily="2" charset="0"/>
              </a:rPr>
              <a:t> </a:t>
            </a:r>
            <a:endParaRPr lang="en-JO" sz="4800">
              <a:solidFill>
                <a:schemeClr val="tx1"/>
              </a:solidFill>
              <a:effectLst/>
              <a:latin typeface=".AppleSystemUIFont"/>
            </a:endParaRPr>
          </a:p>
          <a:p>
            <a:r>
              <a:rPr lang="en-JO" sz="4800" b="0" i="0">
                <a:solidFill>
                  <a:schemeClr val="tx1"/>
                </a:solidFill>
                <a:effectLst/>
                <a:latin typeface=".SFUI-Regular"/>
              </a:rPr>
              <a:t> D) An automated reflex withdrawal from a sharp surface</a:t>
            </a:r>
            <a:endParaRPr lang="en-JO" sz="4800">
              <a:solidFill>
                <a:schemeClr val="tx1"/>
              </a:solidFill>
              <a:effectLst/>
              <a:latin typeface=".AppleSystemUIFont"/>
            </a:endParaRPr>
          </a:p>
        </p:txBody>
      </p:sp>
      <p:grpSp>
        <p:nvGrpSpPr>
          <p:cNvPr id="6" name="object 6"/>
          <p:cNvGrpSpPr/>
          <p:nvPr/>
        </p:nvGrpSpPr>
        <p:grpSpPr>
          <a:xfrm>
            <a:off x="284479" y="275336"/>
            <a:ext cx="967740" cy="9535160"/>
            <a:chOff x="284479" y="275336"/>
            <a:chExt cx="967740" cy="9535160"/>
          </a:xfrm>
        </p:grpSpPr>
        <p:sp>
          <p:nvSpPr>
            <p:cNvPr id="7" name="object 7"/>
            <p:cNvSpPr/>
            <p:nvPr/>
          </p:nvSpPr>
          <p:spPr>
            <a:xfrm>
              <a:off x="297180" y="288289"/>
              <a:ext cx="942340" cy="9509760"/>
            </a:xfrm>
            <a:custGeom>
              <a:avLst/>
              <a:gdLst/>
              <a:ahLst/>
              <a:cxnLst/>
              <a:rect l="l" t="t" r="r" b="b"/>
              <a:pathLst>
                <a:path w="942340" h="9509760">
                  <a:moveTo>
                    <a:pt x="941832" y="0"/>
                  </a:moveTo>
                  <a:lnTo>
                    <a:pt x="0" y="0"/>
                  </a:lnTo>
                  <a:lnTo>
                    <a:pt x="0" y="471170"/>
                  </a:lnTo>
                  <a:lnTo>
                    <a:pt x="0" y="9509760"/>
                  </a:lnTo>
                  <a:lnTo>
                    <a:pt x="470916" y="9509760"/>
                  </a:lnTo>
                  <a:lnTo>
                    <a:pt x="470916" y="471170"/>
                  </a:lnTo>
                  <a:lnTo>
                    <a:pt x="941832" y="471170"/>
                  </a:lnTo>
                  <a:lnTo>
                    <a:pt x="941832" y="0"/>
                  </a:lnTo>
                  <a:close/>
                </a:path>
              </a:pathLst>
            </a:custGeom>
            <a:solidFill>
              <a:srgbClr val="BEBEBE"/>
            </a:solidFill>
          </p:spPr>
          <p:txBody>
            <a:bodyPr wrap="square" lIns="0" tIns="0" rIns="0" bIns="0" rtlCol="0"/>
            <a:lstStyle/>
            <a:p>
              <a:endParaRPr/>
            </a:p>
          </p:txBody>
        </p:sp>
        <p:sp>
          <p:nvSpPr>
            <p:cNvPr id="8" name="object 8"/>
            <p:cNvSpPr/>
            <p:nvPr/>
          </p:nvSpPr>
          <p:spPr>
            <a:xfrm>
              <a:off x="297179" y="288036"/>
              <a:ext cx="942340" cy="9509760"/>
            </a:xfrm>
            <a:custGeom>
              <a:avLst/>
              <a:gdLst/>
              <a:ahLst/>
              <a:cxnLst/>
              <a:rect l="l" t="t" r="r" b="b"/>
              <a:pathLst>
                <a:path w="942340" h="9509760">
                  <a:moveTo>
                    <a:pt x="941832" y="0"/>
                  </a:moveTo>
                  <a:lnTo>
                    <a:pt x="941832" y="470916"/>
                  </a:lnTo>
                  <a:lnTo>
                    <a:pt x="470916" y="470916"/>
                  </a:lnTo>
                  <a:lnTo>
                    <a:pt x="470916" y="9509760"/>
                  </a:lnTo>
                  <a:lnTo>
                    <a:pt x="0" y="9509760"/>
                  </a:lnTo>
                  <a:lnTo>
                    <a:pt x="0" y="0"/>
                  </a:lnTo>
                  <a:lnTo>
                    <a:pt x="941832" y="0"/>
                  </a:lnTo>
                  <a:close/>
                </a:path>
              </a:pathLst>
            </a:custGeom>
            <a:ln w="25400">
              <a:solidFill>
                <a:srgbClr val="BEBEBE"/>
              </a:solidFill>
            </a:ln>
          </p:spPr>
          <p:txBody>
            <a:bodyPr wrap="square" lIns="0" tIns="0" rIns="0" bIns="0" rtlCol="0"/>
            <a:lstStyle/>
            <a:p>
              <a:endParaRPr/>
            </a:p>
          </p:txBody>
        </p:sp>
      </p:grpSp>
      <p:sp>
        <p:nvSpPr>
          <p:cNvPr id="10" name="Title 9">
            <a:extLst>
              <a:ext uri="{FF2B5EF4-FFF2-40B4-BE49-F238E27FC236}">
                <a16:creationId xmlns:a16="http://schemas.microsoft.com/office/drawing/2014/main" id="{76810827-D745-7985-A089-3A516324A46C}"/>
              </a:ext>
            </a:extLst>
          </p:cNvPr>
          <p:cNvSpPr>
            <a:spLocks noGrp="1"/>
          </p:cNvSpPr>
          <p:nvPr>
            <p:ph type="title"/>
          </p:nvPr>
        </p:nvSpPr>
        <p:spPr/>
        <p:txBody>
          <a:bodyPr/>
          <a:lstStyle/>
          <a:p>
            <a:endParaRPr lang="en-JO"/>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44422" y="467232"/>
            <a:ext cx="925830" cy="662940"/>
          </a:xfrm>
          <a:prstGeom prst="rect">
            <a:avLst/>
          </a:prstGeom>
        </p:spPr>
        <p:txBody>
          <a:bodyPr vert="horz" wrap="square" lIns="0" tIns="16510" rIns="0" bIns="0" rtlCol="0">
            <a:spAutoFit/>
          </a:bodyPr>
          <a:lstStyle/>
          <a:p>
            <a:pPr marL="12700">
              <a:lnSpc>
                <a:spcPct val="100000"/>
              </a:lnSpc>
              <a:spcBef>
                <a:spcPts val="130"/>
              </a:spcBef>
            </a:pPr>
            <a:r>
              <a:rPr sz="4150" b="1" spc="-25" dirty="0">
                <a:latin typeface="Calibri"/>
                <a:cs typeface="Calibri"/>
              </a:rPr>
              <a:t>Q22</a:t>
            </a:r>
            <a:endParaRPr sz="4150">
              <a:latin typeface="Calibri"/>
              <a:cs typeface="Calibri"/>
            </a:endParaRPr>
          </a:p>
        </p:txBody>
      </p:sp>
      <p:sp>
        <p:nvSpPr>
          <p:cNvPr id="3" name="object 3"/>
          <p:cNvSpPr txBox="1"/>
          <p:nvPr/>
        </p:nvSpPr>
        <p:spPr>
          <a:xfrm>
            <a:off x="15847060" y="9160306"/>
            <a:ext cx="999490" cy="487045"/>
          </a:xfrm>
          <a:prstGeom prst="rect">
            <a:avLst/>
          </a:prstGeom>
        </p:spPr>
        <p:txBody>
          <a:bodyPr vert="horz" wrap="square" lIns="0" tIns="15875" rIns="0" bIns="0" rtlCol="0">
            <a:spAutoFit/>
          </a:bodyPr>
          <a:lstStyle/>
          <a:p>
            <a:pPr marL="12700">
              <a:lnSpc>
                <a:spcPct val="100000"/>
              </a:lnSpc>
              <a:spcBef>
                <a:spcPts val="125"/>
              </a:spcBef>
            </a:pPr>
            <a:r>
              <a:rPr sz="3000" dirty="0">
                <a:solidFill>
                  <a:srgbClr val="7C7C7C"/>
                </a:solidFill>
                <a:latin typeface="Calibri"/>
                <a:cs typeface="Calibri"/>
              </a:rPr>
              <a:t>Ans:</a:t>
            </a:r>
            <a:r>
              <a:rPr sz="3000" spc="-105" dirty="0">
                <a:solidFill>
                  <a:srgbClr val="7C7C7C"/>
                </a:solidFill>
                <a:latin typeface="Calibri"/>
                <a:cs typeface="Calibri"/>
              </a:rPr>
              <a:t> </a:t>
            </a:r>
            <a:r>
              <a:rPr lang="en-US" sz="3000" spc="-50" dirty="0">
                <a:solidFill>
                  <a:srgbClr val="7C7C7C"/>
                </a:solidFill>
                <a:latin typeface="Calibri"/>
                <a:cs typeface="Calibri"/>
              </a:rPr>
              <a:t>b</a:t>
            </a:r>
            <a:endParaRPr sz="3000" dirty="0">
              <a:latin typeface="Calibri"/>
              <a:cs typeface="Calibri"/>
            </a:endParaRPr>
          </a:p>
        </p:txBody>
      </p:sp>
      <p:sp>
        <p:nvSpPr>
          <p:cNvPr id="4" name="object 4" descr="$PPTXTitle"/>
          <p:cNvSpPr txBox="1">
            <a:spLocks noGrp="1"/>
          </p:cNvSpPr>
          <p:nvPr>
            <p:ph type="title"/>
          </p:nvPr>
        </p:nvSpPr>
        <p:spPr>
          <a:xfrm>
            <a:off x="1116113" y="2016379"/>
            <a:ext cx="16240553" cy="5184111"/>
          </a:xfrm>
          <a:prstGeom prst="rect">
            <a:avLst/>
          </a:prstGeom>
        </p:spPr>
        <p:txBody>
          <a:bodyPr vert="horz" wrap="square" lIns="0" tIns="13335" rIns="0" bIns="0" rtlCol="0">
            <a:spAutoFit/>
          </a:bodyPr>
          <a:lstStyle/>
          <a:p>
            <a:r>
              <a:rPr lang="en-JO" sz="4800" b="1" i="0" dirty="0">
                <a:effectLst/>
                <a:latin typeface=".SFUI-Semibold"/>
              </a:rPr>
              <a:t>22. Which statement accurately describes divided attention?</a:t>
            </a:r>
            <a:r>
              <a:rPr lang="en-JO" sz="4800" b="0" i="0" dirty="0">
                <a:effectLst/>
                <a:latin typeface=".SFUI-Regular"/>
              </a:rPr>
              <a:t> </a:t>
            </a:r>
            <a:r>
              <a:rPr lang="en-JO" sz="4800" b="0" i="0" dirty="0">
                <a:effectLst/>
                <a:latin typeface="Helvetica" pitchFamily="2" charset="0"/>
              </a:rPr>
              <a:t> </a:t>
            </a:r>
            <a:br>
              <a:rPr lang="en-US" sz="4800" b="0" i="0" dirty="0">
                <a:effectLst/>
                <a:latin typeface="Helvetica" pitchFamily="2" charset="0"/>
              </a:rPr>
            </a:br>
            <a:br>
              <a:rPr lang="en-JO" sz="4800" dirty="0">
                <a:effectLst/>
                <a:latin typeface=".AppleSystemUIFont"/>
              </a:rPr>
            </a:br>
            <a:r>
              <a:rPr lang="en-JO" sz="4800" b="0" i="0" dirty="0">
                <a:effectLst/>
                <a:latin typeface=".SFUI-Regular"/>
              </a:rPr>
              <a:t> A) Maintaining continuous focus on a single task for hours </a:t>
            </a:r>
            <a:r>
              <a:rPr lang="en-JO" sz="4800" b="0" i="0" dirty="0">
                <a:effectLst/>
                <a:latin typeface="Helvetica" pitchFamily="2" charset="0"/>
              </a:rPr>
              <a:t> </a:t>
            </a:r>
            <a:br>
              <a:rPr lang="en-JO" sz="4800" dirty="0">
                <a:effectLst/>
                <a:latin typeface=".AppleSystemUIFont"/>
              </a:rPr>
            </a:br>
            <a:r>
              <a:rPr lang="en-JO" sz="4800" b="0" i="0" dirty="0">
                <a:effectLst/>
                <a:latin typeface=".SFUI-Regular"/>
              </a:rPr>
              <a:t> B) Engaging in multiple tasks simultaneously with cognitive compromise </a:t>
            </a:r>
            <a:r>
              <a:rPr lang="en-JO" sz="4800" b="0" i="0" dirty="0">
                <a:effectLst/>
                <a:latin typeface="Helvetica" pitchFamily="2" charset="0"/>
              </a:rPr>
              <a:t> </a:t>
            </a:r>
            <a:br>
              <a:rPr lang="en-JO" sz="4800" dirty="0">
                <a:effectLst/>
                <a:latin typeface=".AppleSystemUIFont"/>
              </a:rPr>
            </a:br>
            <a:r>
              <a:rPr lang="en-JO" sz="4800" b="0" i="0" dirty="0">
                <a:effectLst/>
                <a:latin typeface=".SFUI-Regular"/>
              </a:rPr>
              <a:t> C) Automatically shifting eyes toward a sudden visual flash </a:t>
            </a:r>
            <a:r>
              <a:rPr lang="en-JO" sz="4800" b="0" i="0" dirty="0">
                <a:effectLst/>
                <a:latin typeface="Helvetica" pitchFamily="2" charset="0"/>
              </a:rPr>
              <a:t> </a:t>
            </a:r>
            <a:br>
              <a:rPr lang="en-JO" sz="4800" dirty="0">
                <a:effectLst/>
                <a:latin typeface=".AppleSystemUIFont"/>
              </a:rPr>
            </a:br>
            <a:r>
              <a:rPr lang="en-JO" sz="4800" b="0" i="0" dirty="0">
                <a:effectLst/>
                <a:latin typeface=".SFUI-Regular"/>
              </a:rPr>
              <a:t> D) Processing subconscious information during dream sleep</a:t>
            </a:r>
            <a:endParaRPr lang="en-JO" sz="4800" dirty="0">
              <a:effectLst/>
              <a:latin typeface=".AppleSystemUIFont"/>
            </a:endParaRPr>
          </a:p>
        </p:txBody>
      </p:sp>
      <p:grpSp>
        <p:nvGrpSpPr>
          <p:cNvPr id="7" name="object 7"/>
          <p:cNvGrpSpPr/>
          <p:nvPr/>
        </p:nvGrpSpPr>
        <p:grpSpPr>
          <a:xfrm>
            <a:off x="284479" y="275336"/>
            <a:ext cx="967740" cy="9535160"/>
            <a:chOff x="284479" y="275336"/>
            <a:chExt cx="967740" cy="9535160"/>
          </a:xfrm>
        </p:grpSpPr>
        <p:sp>
          <p:nvSpPr>
            <p:cNvPr id="8" name="object 8"/>
            <p:cNvSpPr/>
            <p:nvPr/>
          </p:nvSpPr>
          <p:spPr>
            <a:xfrm>
              <a:off x="297180" y="288289"/>
              <a:ext cx="942340" cy="9509760"/>
            </a:xfrm>
            <a:custGeom>
              <a:avLst/>
              <a:gdLst/>
              <a:ahLst/>
              <a:cxnLst/>
              <a:rect l="l" t="t" r="r" b="b"/>
              <a:pathLst>
                <a:path w="942340" h="9509760">
                  <a:moveTo>
                    <a:pt x="941832" y="0"/>
                  </a:moveTo>
                  <a:lnTo>
                    <a:pt x="0" y="0"/>
                  </a:lnTo>
                  <a:lnTo>
                    <a:pt x="0" y="471170"/>
                  </a:lnTo>
                  <a:lnTo>
                    <a:pt x="0" y="9509760"/>
                  </a:lnTo>
                  <a:lnTo>
                    <a:pt x="470916" y="9509760"/>
                  </a:lnTo>
                  <a:lnTo>
                    <a:pt x="470916" y="471170"/>
                  </a:lnTo>
                  <a:lnTo>
                    <a:pt x="941832" y="471170"/>
                  </a:lnTo>
                  <a:lnTo>
                    <a:pt x="941832" y="0"/>
                  </a:lnTo>
                  <a:close/>
                </a:path>
              </a:pathLst>
            </a:custGeom>
            <a:solidFill>
              <a:srgbClr val="BEBEBE"/>
            </a:solidFill>
          </p:spPr>
          <p:txBody>
            <a:bodyPr wrap="square" lIns="0" tIns="0" rIns="0" bIns="0" rtlCol="0"/>
            <a:lstStyle/>
            <a:p>
              <a:endParaRPr/>
            </a:p>
          </p:txBody>
        </p:sp>
        <p:sp>
          <p:nvSpPr>
            <p:cNvPr id="9" name="object 9"/>
            <p:cNvSpPr/>
            <p:nvPr/>
          </p:nvSpPr>
          <p:spPr>
            <a:xfrm>
              <a:off x="297179" y="288036"/>
              <a:ext cx="942340" cy="9509760"/>
            </a:xfrm>
            <a:custGeom>
              <a:avLst/>
              <a:gdLst/>
              <a:ahLst/>
              <a:cxnLst/>
              <a:rect l="l" t="t" r="r" b="b"/>
              <a:pathLst>
                <a:path w="942340" h="9509760">
                  <a:moveTo>
                    <a:pt x="941832" y="0"/>
                  </a:moveTo>
                  <a:lnTo>
                    <a:pt x="941832" y="470916"/>
                  </a:lnTo>
                  <a:lnTo>
                    <a:pt x="470916" y="470916"/>
                  </a:lnTo>
                  <a:lnTo>
                    <a:pt x="470916" y="9509760"/>
                  </a:lnTo>
                  <a:lnTo>
                    <a:pt x="0" y="9509760"/>
                  </a:lnTo>
                  <a:lnTo>
                    <a:pt x="0" y="0"/>
                  </a:lnTo>
                  <a:lnTo>
                    <a:pt x="941832" y="0"/>
                  </a:lnTo>
                  <a:close/>
                </a:path>
              </a:pathLst>
            </a:custGeom>
            <a:ln w="25400">
              <a:solidFill>
                <a:srgbClr val="BEBEBE"/>
              </a:solidFill>
            </a:ln>
          </p:spPr>
          <p:txBody>
            <a:bodyPr wrap="square" lIns="0" tIns="0" rIns="0" bIns="0" rtlCol="0"/>
            <a:lstStyle/>
            <a:p>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44422" y="454279"/>
            <a:ext cx="925830" cy="662940"/>
          </a:xfrm>
          <a:prstGeom prst="rect">
            <a:avLst/>
          </a:prstGeom>
        </p:spPr>
        <p:txBody>
          <a:bodyPr vert="horz" wrap="square" lIns="0" tIns="16510" rIns="0" bIns="0" rtlCol="0">
            <a:spAutoFit/>
          </a:bodyPr>
          <a:lstStyle/>
          <a:p>
            <a:pPr marL="12700">
              <a:lnSpc>
                <a:spcPct val="100000"/>
              </a:lnSpc>
              <a:spcBef>
                <a:spcPts val="130"/>
              </a:spcBef>
            </a:pPr>
            <a:r>
              <a:rPr sz="4150" b="1" spc="-25" dirty="0">
                <a:latin typeface="Calibri"/>
                <a:cs typeface="Calibri"/>
              </a:rPr>
              <a:t>Q23</a:t>
            </a:r>
            <a:endParaRPr sz="4150">
              <a:latin typeface="Calibri"/>
              <a:cs typeface="Calibri"/>
            </a:endParaRPr>
          </a:p>
        </p:txBody>
      </p:sp>
      <p:sp>
        <p:nvSpPr>
          <p:cNvPr id="4" name="object 4"/>
          <p:cNvSpPr txBox="1"/>
          <p:nvPr/>
        </p:nvSpPr>
        <p:spPr>
          <a:xfrm>
            <a:off x="1116114" y="3255200"/>
            <a:ext cx="15730219" cy="3710631"/>
          </a:xfrm>
          <a:prstGeom prst="rect">
            <a:avLst/>
          </a:prstGeom>
        </p:spPr>
        <p:txBody>
          <a:bodyPr vert="horz" wrap="square" lIns="0" tIns="17145" rIns="0" bIns="0" rtlCol="0">
            <a:spAutoFit/>
          </a:bodyPr>
          <a:lstStyle/>
          <a:p>
            <a:r>
              <a:rPr lang="en-JO" sz="4800" b="1" i="0">
                <a:solidFill>
                  <a:schemeClr val="tx1"/>
                </a:solidFill>
                <a:effectLst/>
                <a:latin typeface=".SFUI-Semibold"/>
              </a:rPr>
              <a:t>23. Damage to arcuate fasciculus leads to?</a:t>
            </a:r>
            <a:r>
              <a:rPr lang="en-JO" sz="4800" b="0" i="0">
                <a:solidFill>
                  <a:schemeClr val="tx1"/>
                </a:solidFill>
                <a:effectLst/>
                <a:latin typeface=".SFUI-Regular"/>
              </a:rPr>
              <a:t> </a:t>
            </a:r>
            <a:r>
              <a:rPr lang="en-JO" sz="4800" b="0" i="0">
                <a:solidFill>
                  <a:schemeClr val="tx1"/>
                </a:solidFill>
                <a:effectLst/>
                <a:latin typeface="Helvetica" pitchFamily="2" charset="0"/>
              </a:rPr>
              <a:t> </a:t>
            </a:r>
            <a:endParaRPr lang="en-JO" sz="4800">
              <a:solidFill>
                <a:schemeClr val="tx1"/>
              </a:solidFill>
              <a:effectLst/>
              <a:latin typeface=".AppleSystemUIFont"/>
            </a:endParaRPr>
          </a:p>
          <a:p>
            <a:r>
              <a:rPr lang="en-JO" sz="4800" b="0" i="0">
                <a:solidFill>
                  <a:schemeClr val="tx1"/>
                </a:solidFill>
                <a:effectLst/>
                <a:latin typeface=".SFUI-Regular"/>
              </a:rPr>
              <a:t> A) Conduction aphasia </a:t>
            </a:r>
            <a:r>
              <a:rPr lang="en-JO" sz="4800" b="0" i="0">
                <a:solidFill>
                  <a:schemeClr val="tx1"/>
                </a:solidFill>
                <a:effectLst/>
                <a:latin typeface="Helvetica" pitchFamily="2" charset="0"/>
              </a:rPr>
              <a:t> </a:t>
            </a:r>
            <a:endParaRPr lang="en-JO" sz="4800">
              <a:solidFill>
                <a:schemeClr val="tx1"/>
              </a:solidFill>
              <a:effectLst/>
              <a:latin typeface=".AppleSystemUIFont"/>
            </a:endParaRPr>
          </a:p>
          <a:p>
            <a:r>
              <a:rPr lang="en-JO" sz="4800" b="0" i="0">
                <a:solidFill>
                  <a:schemeClr val="tx1"/>
                </a:solidFill>
                <a:effectLst/>
                <a:latin typeface=".SFUI-Regular"/>
              </a:rPr>
              <a:t> B) Global amnesia </a:t>
            </a:r>
            <a:r>
              <a:rPr lang="en-JO" sz="4800" b="0" i="0">
                <a:solidFill>
                  <a:schemeClr val="tx1"/>
                </a:solidFill>
                <a:effectLst/>
                <a:latin typeface="Helvetica" pitchFamily="2" charset="0"/>
              </a:rPr>
              <a:t> </a:t>
            </a:r>
            <a:endParaRPr lang="en-JO" sz="4800">
              <a:solidFill>
                <a:schemeClr val="tx1"/>
              </a:solidFill>
              <a:effectLst/>
              <a:latin typeface=".AppleSystemUIFont"/>
            </a:endParaRPr>
          </a:p>
          <a:p>
            <a:r>
              <a:rPr lang="en-JO" sz="4800" b="0" i="0">
                <a:solidFill>
                  <a:schemeClr val="tx1"/>
                </a:solidFill>
                <a:effectLst/>
                <a:latin typeface=".SFUI-Regular"/>
              </a:rPr>
              <a:t> C) Complete visual blindness </a:t>
            </a:r>
            <a:r>
              <a:rPr lang="en-JO" sz="4800" b="0" i="0">
                <a:solidFill>
                  <a:schemeClr val="tx1"/>
                </a:solidFill>
                <a:effectLst/>
                <a:latin typeface="Helvetica" pitchFamily="2" charset="0"/>
              </a:rPr>
              <a:t> </a:t>
            </a:r>
            <a:endParaRPr lang="en-JO" sz="4800">
              <a:solidFill>
                <a:schemeClr val="tx1"/>
              </a:solidFill>
              <a:effectLst/>
              <a:latin typeface=".AppleSystemUIFont"/>
            </a:endParaRPr>
          </a:p>
          <a:p>
            <a:r>
              <a:rPr lang="en-JO" sz="4800" b="0" i="0">
                <a:solidFill>
                  <a:schemeClr val="tx1"/>
                </a:solidFill>
                <a:effectLst/>
                <a:latin typeface=".SFUI-Regular"/>
              </a:rPr>
              <a:t> D) Prosopagnosia</a:t>
            </a:r>
            <a:endParaRPr lang="en-JO" sz="4800">
              <a:solidFill>
                <a:schemeClr val="tx1"/>
              </a:solidFill>
              <a:effectLst/>
              <a:latin typeface=".AppleSystemUIFont"/>
            </a:endParaRPr>
          </a:p>
        </p:txBody>
      </p:sp>
      <p:grpSp>
        <p:nvGrpSpPr>
          <p:cNvPr id="5" name="object 5"/>
          <p:cNvGrpSpPr/>
          <p:nvPr/>
        </p:nvGrpSpPr>
        <p:grpSpPr>
          <a:xfrm>
            <a:off x="284479" y="275336"/>
            <a:ext cx="967740" cy="9535160"/>
            <a:chOff x="284479" y="275336"/>
            <a:chExt cx="967740" cy="9535160"/>
          </a:xfrm>
        </p:grpSpPr>
        <p:sp>
          <p:nvSpPr>
            <p:cNvPr id="6" name="object 6"/>
            <p:cNvSpPr/>
            <p:nvPr/>
          </p:nvSpPr>
          <p:spPr>
            <a:xfrm>
              <a:off x="297180" y="288289"/>
              <a:ext cx="942340" cy="9509760"/>
            </a:xfrm>
            <a:custGeom>
              <a:avLst/>
              <a:gdLst/>
              <a:ahLst/>
              <a:cxnLst/>
              <a:rect l="l" t="t" r="r" b="b"/>
              <a:pathLst>
                <a:path w="942340" h="9509760">
                  <a:moveTo>
                    <a:pt x="941832" y="0"/>
                  </a:moveTo>
                  <a:lnTo>
                    <a:pt x="0" y="0"/>
                  </a:lnTo>
                  <a:lnTo>
                    <a:pt x="0" y="471170"/>
                  </a:lnTo>
                  <a:lnTo>
                    <a:pt x="0" y="9509760"/>
                  </a:lnTo>
                  <a:lnTo>
                    <a:pt x="470916" y="9509760"/>
                  </a:lnTo>
                  <a:lnTo>
                    <a:pt x="470916" y="471170"/>
                  </a:lnTo>
                  <a:lnTo>
                    <a:pt x="941832" y="471170"/>
                  </a:lnTo>
                  <a:lnTo>
                    <a:pt x="941832" y="0"/>
                  </a:lnTo>
                  <a:close/>
                </a:path>
              </a:pathLst>
            </a:custGeom>
            <a:solidFill>
              <a:srgbClr val="BEBEBE"/>
            </a:solidFill>
          </p:spPr>
          <p:txBody>
            <a:bodyPr wrap="square" lIns="0" tIns="0" rIns="0" bIns="0" rtlCol="0"/>
            <a:lstStyle/>
            <a:p>
              <a:endParaRPr/>
            </a:p>
          </p:txBody>
        </p:sp>
        <p:sp>
          <p:nvSpPr>
            <p:cNvPr id="7" name="object 7"/>
            <p:cNvSpPr/>
            <p:nvPr/>
          </p:nvSpPr>
          <p:spPr>
            <a:xfrm>
              <a:off x="297179" y="288036"/>
              <a:ext cx="942340" cy="9509760"/>
            </a:xfrm>
            <a:custGeom>
              <a:avLst/>
              <a:gdLst/>
              <a:ahLst/>
              <a:cxnLst/>
              <a:rect l="l" t="t" r="r" b="b"/>
              <a:pathLst>
                <a:path w="942340" h="9509760">
                  <a:moveTo>
                    <a:pt x="941832" y="0"/>
                  </a:moveTo>
                  <a:lnTo>
                    <a:pt x="941832" y="470916"/>
                  </a:lnTo>
                  <a:lnTo>
                    <a:pt x="470916" y="470916"/>
                  </a:lnTo>
                  <a:lnTo>
                    <a:pt x="470916" y="9509760"/>
                  </a:lnTo>
                  <a:lnTo>
                    <a:pt x="0" y="9509760"/>
                  </a:lnTo>
                  <a:lnTo>
                    <a:pt x="0" y="0"/>
                  </a:lnTo>
                  <a:lnTo>
                    <a:pt x="941832" y="0"/>
                  </a:lnTo>
                  <a:close/>
                </a:path>
              </a:pathLst>
            </a:custGeom>
            <a:ln w="25400">
              <a:solidFill>
                <a:srgbClr val="BEBEBE"/>
              </a:solidFill>
            </a:ln>
          </p:spPr>
          <p:txBody>
            <a:bodyPr wrap="square" lIns="0" tIns="0" rIns="0" bIns="0" rtlCol="0"/>
            <a:lstStyle/>
            <a:p>
              <a:endParaRPr/>
            </a:p>
          </p:txBody>
        </p:sp>
      </p:grpSp>
      <p:sp>
        <p:nvSpPr>
          <p:cNvPr id="9" name="Title 8">
            <a:extLst>
              <a:ext uri="{FF2B5EF4-FFF2-40B4-BE49-F238E27FC236}">
                <a16:creationId xmlns:a16="http://schemas.microsoft.com/office/drawing/2014/main" id="{62C444F9-B3AF-B7A1-6881-BC784D56423E}"/>
              </a:ext>
            </a:extLst>
          </p:cNvPr>
          <p:cNvSpPr>
            <a:spLocks noGrp="1"/>
          </p:cNvSpPr>
          <p:nvPr>
            <p:ph type="title"/>
          </p:nvPr>
        </p:nvSpPr>
        <p:spPr/>
        <p:txBody>
          <a:bodyPr/>
          <a:lstStyle/>
          <a:p>
            <a:endParaRPr lang="en-JO"/>
          </a:p>
        </p:txBody>
      </p:sp>
      <p:sp>
        <p:nvSpPr>
          <p:cNvPr id="11" name="object 3">
            <a:extLst>
              <a:ext uri="{FF2B5EF4-FFF2-40B4-BE49-F238E27FC236}">
                <a16:creationId xmlns:a16="http://schemas.microsoft.com/office/drawing/2014/main" id="{43A360FB-217D-1473-4836-8C1115545EA3}"/>
              </a:ext>
            </a:extLst>
          </p:cNvPr>
          <p:cNvSpPr txBox="1"/>
          <p:nvPr/>
        </p:nvSpPr>
        <p:spPr>
          <a:xfrm>
            <a:off x="15847060" y="9160306"/>
            <a:ext cx="986155" cy="487045"/>
          </a:xfrm>
          <a:prstGeom prst="rect">
            <a:avLst/>
          </a:prstGeom>
        </p:spPr>
        <p:txBody>
          <a:bodyPr vert="horz" wrap="square" lIns="0" tIns="15875" rIns="0" bIns="0" rtlCol="0">
            <a:spAutoFit/>
          </a:bodyPr>
          <a:lstStyle/>
          <a:p>
            <a:pPr marL="12700">
              <a:lnSpc>
                <a:spcPct val="100000"/>
              </a:lnSpc>
              <a:spcBef>
                <a:spcPts val="125"/>
              </a:spcBef>
            </a:pPr>
            <a:r>
              <a:rPr sz="3000" dirty="0">
                <a:solidFill>
                  <a:srgbClr val="7C7C7C"/>
                </a:solidFill>
                <a:latin typeface="Calibri"/>
                <a:cs typeface="Calibri"/>
              </a:rPr>
              <a:t>Ans:</a:t>
            </a:r>
            <a:r>
              <a:rPr sz="3000" spc="-100" dirty="0">
                <a:solidFill>
                  <a:srgbClr val="7C7C7C"/>
                </a:solidFill>
                <a:latin typeface="Calibri"/>
                <a:cs typeface="Calibri"/>
              </a:rPr>
              <a:t> </a:t>
            </a:r>
            <a:r>
              <a:rPr lang="en-US" sz="3000" spc="-50" dirty="0">
                <a:solidFill>
                  <a:srgbClr val="7C7C7C"/>
                </a:solidFill>
                <a:latin typeface="Calibri"/>
                <a:cs typeface="Calibri"/>
              </a:rPr>
              <a:t>a</a:t>
            </a:r>
            <a:endParaRPr sz="3000" dirty="0">
              <a:latin typeface="Calibri"/>
              <a:cs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44422" y="497141"/>
            <a:ext cx="925194" cy="662305"/>
          </a:xfrm>
          <a:prstGeom prst="rect">
            <a:avLst/>
          </a:prstGeom>
        </p:spPr>
        <p:txBody>
          <a:bodyPr vert="horz" wrap="square" lIns="0" tIns="15875" rIns="0" bIns="0" rtlCol="0">
            <a:spAutoFit/>
          </a:bodyPr>
          <a:lstStyle/>
          <a:p>
            <a:pPr marL="12700">
              <a:lnSpc>
                <a:spcPct val="100000"/>
              </a:lnSpc>
              <a:spcBef>
                <a:spcPts val="125"/>
              </a:spcBef>
            </a:pPr>
            <a:r>
              <a:rPr sz="4150" b="1" spc="-25" dirty="0">
                <a:latin typeface="Calibri"/>
                <a:cs typeface="Calibri"/>
              </a:rPr>
              <a:t>Q24</a:t>
            </a:r>
            <a:endParaRPr sz="4150">
              <a:latin typeface="Calibri"/>
              <a:cs typeface="Calibri"/>
            </a:endParaRPr>
          </a:p>
        </p:txBody>
      </p:sp>
      <p:sp>
        <p:nvSpPr>
          <p:cNvPr id="4" name="object 4"/>
          <p:cNvSpPr txBox="1"/>
          <p:nvPr/>
        </p:nvSpPr>
        <p:spPr>
          <a:xfrm>
            <a:off x="1116113" y="3255200"/>
            <a:ext cx="16399303" cy="3710631"/>
          </a:xfrm>
          <a:prstGeom prst="rect">
            <a:avLst/>
          </a:prstGeom>
        </p:spPr>
        <p:txBody>
          <a:bodyPr vert="horz" wrap="square" lIns="0" tIns="17145" rIns="0" bIns="0" rtlCol="0">
            <a:spAutoFit/>
          </a:bodyPr>
          <a:lstStyle/>
          <a:p>
            <a:r>
              <a:rPr lang="en-JO" sz="4800" b="1" i="0">
                <a:solidFill>
                  <a:schemeClr val="tx1"/>
                </a:solidFill>
                <a:effectLst/>
                <a:latin typeface=".SFUI-Semibold"/>
              </a:rPr>
              <a:t>24. Clinical implication of Müller-Lyer illusion?</a:t>
            </a:r>
            <a:r>
              <a:rPr lang="en-JO" sz="4800" b="0" i="0">
                <a:solidFill>
                  <a:schemeClr val="tx1"/>
                </a:solidFill>
                <a:effectLst/>
                <a:latin typeface=".SFUI-Regular"/>
              </a:rPr>
              <a:t> </a:t>
            </a:r>
            <a:r>
              <a:rPr lang="en-JO" sz="4800" b="0" i="0">
                <a:solidFill>
                  <a:schemeClr val="tx1"/>
                </a:solidFill>
                <a:effectLst/>
                <a:latin typeface="Helvetica" pitchFamily="2" charset="0"/>
              </a:rPr>
              <a:t> </a:t>
            </a:r>
            <a:endParaRPr lang="en-JO" sz="4800">
              <a:solidFill>
                <a:schemeClr val="tx1"/>
              </a:solidFill>
              <a:effectLst/>
              <a:latin typeface=".AppleSystemUIFont"/>
            </a:endParaRPr>
          </a:p>
          <a:p>
            <a:r>
              <a:rPr lang="en-JO" sz="4800" b="0" i="0">
                <a:solidFill>
                  <a:schemeClr val="tx1"/>
                </a:solidFill>
                <a:effectLst/>
                <a:latin typeface=".SFUI-Regular"/>
              </a:rPr>
              <a:t> A) Total inability to perceive auditory speech </a:t>
            </a:r>
            <a:r>
              <a:rPr lang="en-JO" sz="4800" b="0" i="0">
                <a:solidFill>
                  <a:schemeClr val="tx1"/>
                </a:solidFill>
                <a:effectLst/>
                <a:latin typeface="Helvetica" pitchFamily="2" charset="0"/>
              </a:rPr>
              <a:t> </a:t>
            </a:r>
            <a:endParaRPr lang="en-JO" sz="4800">
              <a:solidFill>
                <a:schemeClr val="tx1"/>
              </a:solidFill>
              <a:effectLst/>
              <a:latin typeface=".AppleSystemUIFont"/>
            </a:endParaRPr>
          </a:p>
          <a:p>
            <a:r>
              <a:rPr lang="en-JO" sz="4800" b="0" i="0">
                <a:solidFill>
                  <a:schemeClr val="tx1"/>
                </a:solidFill>
                <a:effectLst/>
                <a:latin typeface=".SFUI-Regular"/>
              </a:rPr>
              <a:t> B) Loss of tactile sensation during surgical palpation </a:t>
            </a:r>
            <a:r>
              <a:rPr lang="en-JO" sz="4800" b="0" i="0">
                <a:solidFill>
                  <a:schemeClr val="tx1"/>
                </a:solidFill>
                <a:effectLst/>
                <a:latin typeface="Helvetica" pitchFamily="2" charset="0"/>
              </a:rPr>
              <a:t> </a:t>
            </a:r>
            <a:endParaRPr lang="en-JO" sz="4800">
              <a:solidFill>
                <a:schemeClr val="tx1"/>
              </a:solidFill>
              <a:effectLst/>
              <a:latin typeface=".AppleSystemUIFont"/>
            </a:endParaRPr>
          </a:p>
          <a:p>
            <a:r>
              <a:rPr lang="en-JO" sz="4800" b="0" i="0">
                <a:solidFill>
                  <a:schemeClr val="tx1"/>
                </a:solidFill>
                <a:effectLst/>
                <a:latin typeface=".SFUI-Regular"/>
              </a:rPr>
              <a:t> C) Misjudging lesion size in imaging </a:t>
            </a:r>
            <a:r>
              <a:rPr lang="en-JO" sz="4800" b="0" i="0">
                <a:solidFill>
                  <a:schemeClr val="tx1"/>
                </a:solidFill>
                <a:effectLst/>
                <a:latin typeface="Helvetica" pitchFamily="2" charset="0"/>
              </a:rPr>
              <a:t> </a:t>
            </a:r>
            <a:endParaRPr lang="en-JO" sz="4800">
              <a:solidFill>
                <a:schemeClr val="tx1"/>
              </a:solidFill>
              <a:effectLst/>
              <a:latin typeface=".AppleSystemUIFont"/>
            </a:endParaRPr>
          </a:p>
          <a:p>
            <a:r>
              <a:rPr lang="en-JO" sz="4800" b="0" i="0">
                <a:solidFill>
                  <a:schemeClr val="tx1"/>
                </a:solidFill>
                <a:effectLst/>
                <a:latin typeface=".SFUI-Regular"/>
              </a:rPr>
              <a:t> D) Inability to form new declarative memories</a:t>
            </a:r>
            <a:endParaRPr lang="en-JO" sz="4800">
              <a:solidFill>
                <a:schemeClr val="tx1"/>
              </a:solidFill>
              <a:effectLst/>
              <a:latin typeface=".AppleSystemUIFont"/>
            </a:endParaRPr>
          </a:p>
        </p:txBody>
      </p:sp>
      <p:grpSp>
        <p:nvGrpSpPr>
          <p:cNvPr id="5" name="object 5"/>
          <p:cNvGrpSpPr/>
          <p:nvPr/>
        </p:nvGrpSpPr>
        <p:grpSpPr>
          <a:xfrm>
            <a:off x="284479" y="275336"/>
            <a:ext cx="967740" cy="9535160"/>
            <a:chOff x="284479" y="275336"/>
            <a:chExt cx="967740" cy="9535160"/>
          </a:xfrm>
        </p:grpSpPr>
        <p:sp>
          <p:nvSpPr>
            <p:cNvPr id="6" name="object 6"/>
            <p:cNvSpPr/>
            <p:nvPr/>
          </p:nvSpPr>
          <p:spPr>
            <a:xfrm>
              <a:off x="297180" y="288289"/>
              <a:ext cx="942340" cy="9509760"/>
            </a:xfrm>
            <a:custGeom>
              <a:avLst/>
              <a:gdLst/>
              <a:ahLst/>
              <a:cxnLst/>
              <a:rect l="l" t="t" r="r" b="b"/>
              <a:pathLst>
                <a:path w="942340" h="9509760">
                  <a:moveTo>
                    <a:pt x="941832" y="0"/>
                  </a:moveTo>
                  <a:lnTo>
                    <a:pt x="0" y="0"/>
                  </a:lnTo>
                  <a:lnTo>
                    <a:pt x="0" y="471170"/>
                  </a:lnTo>
                  <a:lnTo>
                    <a:pt x="0" y="9509760"/>
                  </a:lnTo>
                  <a:lnTo>
                    <a:pt x="470916" y="9509760"/>
                  </a:lnTo>
                  <a:lnTo>
                    <a:pt x="470916" y="471170"/>
                  </a:lnTo>
                  <a:lnTo>
                    <a:pt x="941832" y="471170"/>
                  </a:lnTo>
                  <a:lnTo>
                    <a:pt x="941832" y="0"/>
                  </a:lnTo>
                  <a:close/>
                </a:path>
              </a:pathLst>
            </a:custGeom>
            <a:solidFill>
              <a:srgbClr val="BEBEBE"/>
            </a:solidFill>
          </p:spPr>
          <p:txBody>
            <a:bodyPr wrap="square" lIns="0" tIns="0" rIns="0" bIns="0" rtlCol="0"/>
            <a:lstStyle/>
            <a:p>
              <a:endParaRPr/>
            </a:p>
          </p:txBody>
        </p:sp>
        <p:sp>
          <p:nvSpPr>
            <p:cNvPr id="7" name="object 7"/>
            <p:cNvSpPr/>
            <p:nvPr/>
          </p:nvSpPr>
          <p:spPr>
            <a:xfrm>
              <a:off x="297179" y="288036"/>
              <a:ext cx="942340" cy="9509760"/>
            </a:xfrm>
            <a:custGeom>
              <a:avLst/>
              <a:gdLst/>
              <a:ahLst/>
              <a:cxnLst/>
              <a:rect l="l" t="t" r="r" b="b"/>
              <a:pathLst>
                <a:path w="942340" h="9509760">
                  <a:moveTo>
                    <a:pt x="941832" y="0"/>
                  </a:moveTo>
                  <a:lnTo>
                    <a:pt x="941832" y="470916"/>
                  </a:lnTo>
                  <a:lnTo>
                    <a:pt x="470916" y="470916"/>
                  </a:lnTo>
                  <a:lnTo>
                    <a:pt x="470916" y="9509760"/>
                  </a:lnTo>
                  <a:lnTo>
                    <a:pt x="0" y="9509760"/>
                  </a:lnTo>
                  <a:lnTo>
                    <a:pt x="0" y="0"/>
                  </a:lnTo>
                  <a:lnTo>
                    <a:pt x="941832" y="0"/>
                  </a:lnTo>
                  <a:close/>
                </a:path>
              </a:pathLst>
            </a:custGeom>
            <a:ln w="25400">
              <a:solidFill>
                <a:srgbClr val="BEBEBE"/>
              </a:solidFill>
            </a:ln>
          </p:spPr>
          <p:txBody>
            <a:bodyPr wrap="square" lIns="0" tIns="0" rIns="0" bIns="0" rtlCol="0"/>
            <a:lstStyle/>
            <a:p>
              <a:endParaRPr/>
            </a:p>
          </p:txBody>
        </p:sp>
      </p:grpSp>
      <p:sp>
        <p:nvSpPr>
          <p:cNvPr id="8" name="object 8"/>
          <p:cNvSpPr txBox="1"/>
          <p:nvPr/>
        </p:nvSpPr>
        <p:spPr>
          <a:xfrm>
            <a:off x="15847060" y="9256397"/>
            <a:ext cx="986155" cy="390107"/>
          </a:xfrm>
          <a:prstGeom prst="rect">
            <a:avLst/>
          </a:prstGeom>
        </p:spPr>
        <p:txBody>
          <a:bodyPr vert="horz" wrap="square" lIns="0" tIns="0" rIns="0" bIns="0" rtlCol="0">
            <a:spAutoFit/>
          </a:bodyPr>
          <a:lstStyle/>
          <a:p>
            <a:pPr marL="12700">
              <a:lnSpc>
                <a:spcPts val="2970"/>
              </a:lnSpc>
            </a:pPr>
            <a:r>
              <a:rPr sz="3000" dirty="0">
                <a:solidFill>
                  <a:srgbClr val="7C7C7C"/>
                </a:solidFill>
                <a:latin typeface="Calibri"/>
                <a:cs typeface="Calibri"/>
              </a:rPr>
              <a:t>Ans:</a:t>
            </a:r>
            <a:r>
              <a:rPr sz="3000" spc="-105" dirty="0">
                <a:solidFill>
                  <a:srgbClr val="7C7C7C"/>
                </a:solidFill>
                <a:latin typeface="Calibri"/>
                <a:cs typeface="Calibri"/>
              </a:rPr>
              <a:t> </a:t>
            </a:r>
            <a:r>
              <a:rPr lang="en-US" sz="3000" spc="-50" dirty="0">
                <a:solidFill>
                  <a:srgbClr val="7C7C7C"/>
                </a:solidFill>
                <a:latin typeface="Calibri"/>
                <a:cs typeface="Calibri"/>
              </a:rPr>
              <a:t>c</a:t>
            </a:r>
            <a:endParaRPr sz="3000" dirty="0">
              <a:latin typeface="Calibri"/>
              <a:cs typeface="Calibri"/>
            </a:endParaRPr>
          </a:p>
        </p:txBody>
      </p:sp>
      <p:sp>
        <p:nvSpPr>
          <p:cNvPr id="10" name="Title 9">
            <a:extLst>
              <a:ext uri="{FF2B5EF4-FFF2-40B4-BE49-F238E27FC236}">
                <a16:creationId xmlns:a16="http://schemas.microsoft.com/office/drawing/2014/main" id="{D6FA232E-1E06-4B06-50F1-401D49C8E0C7}"/>
              </a:ext>
            </a:extLst>
          </p:cNvPr>
          <p:cNvSpPr>
            <a:spLocks noGrp="1"/>
          </p:cNvSpPr>
          <p:nvPr>
            <p:ph type="title"/>
          </p:nvPr>
        </p:nvSpPr>
        <p:spPr/>
        <p:txBody>
          <a:bodyPr/>
          <a:lstStyle/>
          <a:p>
            <a:endParaRPr lang="en-JO"/>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44422" y="497141"/>
            <a:ext cx="925194" cy="662305"/>
          </a:xfrm>
          <a:prstGeom prst="rect">
            <a:avLst/>
          </a:prstGeom>
        </p:spPr>
        <p:txBody>
          <a:bodyPr vert="horz" wrap="square" lIns="0" tIns="15875" rIns="0" bIns="0" rtlCol="0">
            <a:spAutoFit/>
          </a:bodyPr>
          <a:lstStyle/>
          <a:p>
            <a:pPr marL="12700">
              <a:lnSpc>
                <a:spcPct val="100000"/>
              </a:lnSpc>
              <a:spcBef>
                <a:spcPts val="125"/>
              </a:spcBef>
            </a:pPr>
            <a:r>
              <a:rPr sz="4150" b="1" spc="-25" dirty="0">
                <a:latin typeface="Calibri"/>
                <a:cs typeface="Calibri"/>
              </a:rPr>
              <a:t>Q25</a:t>
            </a:r>
            <a:endParaRPr sz="4150">
              <a:latin typeface="Calibri"/>
              <a:cs typeface="Calibri"/>
            </a:endParaRPr>
          </a:p>
        </p:txBody>
      </p:sp>
      <p:sp>
        <p:nvSpPr>
          <p:cNvPr id="3" name="object 3" descr="$PPTXTitle"/>
          <p:cNvSpPr txBox="1">
            <a:spLocks noGrp="1"/>
          </p:cNvSpPr>
          <p:nvPr>
            <p:ph type="title"/>
          </p:nvPr>
        </p:nvSpPr>
        <p:spPr>
          <a:xfrm>
            <a:off x="1239519" y="2435387"/>
            <a:ext cx="16863695" cy="5416226"/>
          </a:xfrm>
          <a:prstGeom prst="rect">
            <a:avLst/>
          </a:prstGeom>
        </p:spPr>
        <p:txBody>
          <a:bodyPr vert="horz" wrap="square" lIns="0" tIns="243205" rIns="0" bIns="0" rtlCol="0">
            <a:spAutoFit/>
          </a:bodyPr>
          <a:lstStyle/>
          <a:p>
            <a:r>
              <a:rPr lang="en-JO" sz="4800" b="1" i="0">
                <a:effectLst/>
                <a:latin typeface=".SFUI-Semibold"/>
              </a:rPr>
              <a:t>25. 10-year-old ADHD with poor working memory: likely behavior?</a:t>
            </a:r>
            <a:r>
              <a:rPr lang="en-JO" sz="4800" b="0" i="0">
                <a:effectLst/>
                <a:latin typeface=".SFUI-Regular"/>
              </a:rPr>
              <a:t> </a:t>
            </a:r>
            <a:r>
              <a:rPr lang="en-JO" sz="4800" b="0" i="0">
                <a:effectLst/>
                <a:latin typeface="Helvetica" pitchFamily="2" charset="0"/>
              </a:rPr>
              <a:t> </a:t>
            </a:r>
            <a:br>
              <a:rPr lang="en-JO" sz="4800">
                <a:effectLst/>
                <a:latin typeface=".AppleSystemUIFont"/>
              </a:rPr>
            </a:br>
            <a:r>
              <a:rPr lang="en-JO" sz="4800" b="0" i="0">
                <a:effectLst/>
                <a:latin typeface=".SFUI-Regular"/>
              </a:rPr>
              <a:t> A) Forgets medication schedule </a:t>
            </a:r>
            <a:r>
              <a:rPr lang="en-JO" sz="4800" b="0" i="0">
                <a:effectLst/>
                <a:latin typeface="Helvetica" pitchFamily="2" charset="0"/>
              </a:rPr>
              <a:t> </a:t>
            </a:r>
            <a:br>
              <a:rPr lang="en-JO" sz="4800">
                <a:effectLst/>
                <a:latin typeface=".AppleSystemUIFont"/>
              </a:rPr>
            </a:br>
            <a:r>
              <a:rPr lang="en-JO" sz="4800" b="0" i="0">
                <a:effectLst/>
                <a:latin typeface=".SFUI-Regular"/>
              </a:rPr>
              <a:t> B) Speaks fluent words in reverse order </a:t>
            </a:r>
            <a:r>
              <a:rPr lang="en-JO" sz="4800" b="0" i="0">
                <a:effectLst/>
                <a:latin typeface="Helvetica" pitchFamily="2" charset="0"/>
              </a:rPr>
              <a:t> </a:t>
            </a:r>
            <a:br>
              <a:rPr lang="en-JO" sz="4800">
                <a:effectLst/>
                <a:latin typeface=".AppleSystemUIFont"/>
              </a:rPr>
            </a:br>
            <a:r>
              <a:rPr lang="en-JO" sz="4800" b="0" i="0">
                <a:effectLst/>
                <a:latin typeface=".SFUI-Regular"/>
              </a:rPr>
              <a:t> C) Demonstrates perfect long-term compliance without reminders </a:t>
            </a:r>
            <a:r>
              <a:rPr lang="en-JO" sz="4800" b="0" i="0">
                <a:effectLst/>
                <a:latin typeface="Helvetica" pitchFamily="2" charset="0"/>
              </a:rPr>
              <a:t> </a:t>
            </a:r>
            <a:br>
              <a:rPr lang="en-JO" sz="4800">
                <a:effectLst/>
                <a:latin typeface=".AppleSystemUIFont"/>
              </a:rPr>
            </a:br>
            <a:r>
              <a:rPr lang="en-JO" sz="4800" b="0" i="0">
                <a:effectLst/>
                <a:latin typeface=".SFUI-Regular"/>
              </a:rPr>
              <a:t> D) Exhibits immediate loss of all childhood memories</a:t>
            </a:r>
            <a:endParaRPr lang="en-JO" sz="4800">
              <a:effectLst/>
              <a:latin typeface=".AppleSystemUIFont"/>
            </a:endParaRPr>
          </a:p>
        </p:txBody>
      </p:sp>
      <p:grpSp>
        <p:nvGrpSpPr>
          <p:cNvPr id="5" name="object 5"/>
          <p:cNvGrpSpPr/>
          <p:nvPr/>
        </p:nvGrpSpPr>
        <p:grpSpPr>
          <a:xfrm>
            <a:off x="284479" y="275336"/>
            <a:ext cx="967740" cy="9535160"/>
            <a:chOff x="284479" y="275336"/>
            <a:chExt cx="967740" cy="9535160"/>
          </a:xfrm>
        </p:grpSpPr>
        <p:sp>
          <p:nvSpPr>
            <p:cNvPr id="6" name="object 6"/>
            <p:cNvSpPr/>
            <p:nvPr/>
          </p:nvSpPr>
          <p:spPr>
            <a:xfrm>
              <a:off x="297180" y="288289"/>
              <a:ext cx="942340" cy="9509760"/>
            </a:xfrm>
            <a:custGeom>
              <a:avLst/>
              <a:gdLst/>
              <a:ahLst/>
              <a:cxnLst/>
              <a:rect l="l" t="t" r="r" b="b"/>
              <a:pathLst>
                <a:path w="942340" h="9509760">
                  <a:moveTo>
                    <a:pt x="941832" y="0"/>
                  </a:moveTo>
                  <a:lnTo>
                    <a:pt x="0" y="0"/>
                  </a:lnTo>
                  <a:lnTo>
                    <a:pt x="0" y="471170"/>
                  </a:lnTo>
                  <a:lnTo>
                    <a:pt x="0" y="9509760"/>
                  </a:lnTo>
                  <a:lnTo>
                    <a:pt x="470916" y="9509760"/>
                  </a:lnTo>
                  <a:lnTo>
                    <a:pt x="470916" y="471170"/>
                  </a:lnTo>
                  <a:lnTo>
                    <a:pt x="941832" y="471170"/>
                  </a:lnTo>
                  <a:lnTo>
                    <a:pt x="941832" y="0"/>
                  </a:lnTo>
                  <a:close/>
                </a:path>
              </a:pathLst>
            </a:custGeom>
            <a:solidFill>
              <a:srgbClr val="BEBEBE"/>
            </a:solidFill>
          </p:spPr>
          <p:txBody>
            <a:bodyPr wrap="square" lIns="0" tIns="0" rIns="0" bIns="0" rtlCol="0"/>
            <a:lstStyle/>
            <a:p>
              <a:endParaRPr/>
            </a:p>
          </p:txBody>
        </p:sp>
        <p:sp>
          <p:nvSpPr>
            <p:cNvPr id="7" name="object 7"/>
            <p:cNvSpPr/>
            <p:nvPr/>
          </p:nvSpPr>
          <p:spPr>
            <a:xfrm>
              <a:off x="297179" y="288036"/>
              <a:ext cx="942340" cy="9509760"/>
            </a:xfrm>
            <a:custGeom>
              <a:avLst/>
              <a:gdLst/>
              <a:ahLst/>
              <a:cxnLst/>
              <a:rect l="l" t="t" r="r" b="b"/>
              <a:pathLst>
                <a:path w="942340" h="9509760">
                  <a:moveTo>
                    <a:pt x="941832" y="0"/>
                  </a:moveTo>
                  <a:lnTo>
                    <a:pt x="941832" y="470916"/>
                  </a:lnTo>
                  <a:lnTo>
                    <a:pt x="470916" y="470916"/>
                  </a:lnTo>
                  <a:lnTo>
                    <a:pt x="470916" y="9509760"/>
                  </a:lnTo>
                  <a:lnTo>
                    <a:pt x="0" y="9509760"/>
                  </a:lnTo>
                  <a:lnTo>
                    <a:pt x="0" y="0"/>
                  </a:lnTo>
                  <a:lnTo>
                    <a:pt x="941832" y="0"/>
                  </a:lnTo>
                  <a:close/>
                </a:path>
              </a:pathLst>
            </a:custGeom>
            <a:ln w="25400">
              <a:solidFill>
                <a:srgbClr val="BEBEBE"/>
              </a:solidFill>
            </a:ln>
          </p:spPr>
          <p:txBody>
            <a:bodyPr wrap="square" lIns="0" tIns="0" rIns="0" bIns="0" rtlCol="0"/>
            <a:lstStyle/>
            <a:p>
              <a:endParaRPr/>
            </a:p>
          </p:txBody>
        </p:sp>
      </p:grpSp>
      <p:sp>
        <p:nvSpPr>
          <p:cNvPr id="8" name="object 8"/>
          <p:cNvSpPr txBox="1"/>
          <p:nvPr/>
        </p:nvSpPr>
        <p:spPr>
          <a:xfrm>
            <a:off x="15847060" y="9256397"/>
            <a:ext cx="986155" cy="390107"/>
          </a:xfrm>
          <a:prstGeom prst="rect">
            <a:avLst/>
          </a:prstGeom>
        </p:spPr>
        <p:txBody>
          <a:bodyPr vert="horz" wrap="square" lIns="0" tIns="0" rIns="0" bIns="0" rtlCol="0">
            <a:spAutoFit/>
          </a:bodyPr>
          <a:lstStyle/>
          <a:p>
            <a:pPr marL="12700">
              <a:lnSpc>
                <a:spcPts val="2970"/>
              </a:lnSpc>
            </a:pPr>
            <a:r>
              <a:rPr sz="3000" dirty="0">
                <a:solidFill>
                  <a:srgbClr val="7C7C7C"/>
                </a:solidFill>
                <a:latin typeface="Calibri"/>
                <a:cs typeface="Calibri"/>
              </a:rPr>
              <a:t>Ans:</a:t>
            </a:r>
            <a:r>
              <a:rPr sz="3000" spc="-105" dirty="0">
                <a:solidFill>
                  <a:srgbClr val="7C7C7C"/>
                </a:solidFill>
                <a:latin typeface="Calibri"/>
                <a:cs typeface="Calibri"/>
              </a:rPr>
              <a:t> </a:t>
            </a:r>
            <a:r>
              <a:rPr lang="en-US" sz="3000" spc="-50" dirty="0">
                <a:solidFill>
                  <a:srgbClr val="7C7C7C"/>
                </a:solidFill>
                <a:latin typeface="Calibri"/>
                <a:cs typeface="Calibri"/>
              </a:rPr>
              <a:t>a</a:t>
            </a:r>
            <a:endParaRPr sz="3000" dirty="0">
              <a:latin typeface="Calibri"/>
              <a:cs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44422" y="497141"/>
            <a:ext cx="925194" cy="662305"/>
          </a:xfrm>
          <a:prstGeom prst="rect">
            <a:avLst/>
          </a:prstGeom>
        </p:spPr>
        <p:txBody>
          <a:bodyPr vert="horz" wrap="square" lIns="0" tIns="15875" rIns="0" bIns="0" rtlCol="0">
            <a:spAutoFit/>
          </a:bodyPr>
          <a:lstStyle/>
          <a:p>
            <a:pPr marL="12700">
              <a:lnSpc>
                <a:spcPct val="100000"/>
              </a:lnSpc>
              <a:spcBef>
                <a:spcPts val="125"/>
              </a:spcBef>
            </a:pPr>
            <a:r>
              <a:rPr sz="4150" b="1" spc="-25" dirty="0">
                <a:latin typeface="Calibri"/>
                <a:cs typeface="Calibri"/>
              </a:rPr>
              <a:t>Q26</a:t>
            </a:r>
            <a:endParaRPr sz="4150">
              <a:latin typeface="Calibri"/>
              <a:cs typeface="Calibri"/>
            </a:endParaRPr>
          </a:p>
        </p:txBody>
      </p:sp>
      <p:sp>
        <p:nvSpPr>
          <p:cNvPr id="3" name="object 3"/>
          <p:cNvSpPr txBox="1"/>
          <p:nvPr/>
        </p:nvSpPr>
        <p:spPr>
          <a:xfrm>
            <a:off x="15847060" y="9160306"/>
            <a:ext cx="999490" cy="487045"/>
          </a:xfrm>
          <a:prstGeom prst="rect">
            <a:avLst/>
          </a:prstGeom>
        </p:spPr>
        <p:txBody>
          <a:bodyPr vert="horz" wrap="square" lIns="0" tIns="15875" rIns="0" bIns="0" rtlCol="0">
            <a:spAutoFit/>
          </a:bodyPr>
          <a:lstStyle/>
          <a:p>
            <a:pPr marL="12700">
              <a:lnSpc>
                <a:spcPct val="100000"/>
              </a:lnSpc>
              <a:spcBef>
                <a:spcPts val="125"/>
              </a:spcBef>
            </a:pPr>
            <a:r>
              <a:rPr sz="3000" dirty="0">
                <a:solidFill>
                  <a:srgbClr val="7C7C7C"/>
                </a:solidFill>
                <a:latin typeface="Calibri"/>
                <a:cs typeface="Calibri"/>
              </a:rPr>
              <a:t>Ans:</a:t>
            </a:r>
            <a:r>
              <a:rPr sz="3000" spc="-105" dirty="0">
                <a:solidFill>
                  <a:srgbClr val="7C7C7C"/>
                </a:solidFill>
                <a:latin typeface="Calibri"/>
                <a:cs typeface="Calibri"/>
              </a:rPr>
              <a:t> </a:t>
            </a:r>
            <a:r>
              <a:rPr lang="en-US" sz="3000" spc="-50" dirty="0">
                <a:solidFill>
                  <a:srgbClr val="7C7C7C"/>
                </a:solidFill>
                <a:latin typeface="Calibri"/>
                <a:cs typeface="Calibri"/>
              </a:rPr>
              <a:t>B</a:t>
            </a:r>
            <a:endParaRPr sz="3000" dirty="0">
              <a:latin typeface="Calibri"/>
              <a:cs typeface="Calibri"/>
            </a:endParaRPr>
          </a:p>
        </p:txBody>
      </p:sp>
      <p:sp>
        <p:nvSpPr>
          <p:cNvPr id="5" name="object 5"/>
          <p:cNvSpPr txBox="1"/>
          <p:nvPr/>
        </p:nvSpPr>
        <p:spPr>
          <a:xfrm>
            <a:off x="1085837" y="3311588"/>
            <a:ext cx="14761222" cy="4449295"/>
          </a:xfrm>
          <a:prstGeom prst="rect">
            <a:avLst/>
          </a:prstGeom>
        </p:spPr>
        <p:txBody>
          <a:bodyPr vert="horz" wrap="square" lIns="0" tIns="17145" rIns="0" bIns="0" rtlCol="0">
            <a:spAutoFit/>
          </a:bodyPr>
          <a:lstStyle/>
          <a:p>
            <a:r>
              <a:rPr lang="en-JO" sz="4800" b="1" i="0">
                <a:solidFill>
                  <a:schemeClr val="tx1"/>
                </a:solidFill>
                <a:effectLst/>
                <a:latin typeface=".SFUI-Semibold"/>
              </a:rPr>
              <a:t>26. Which best describes semantic memory?</a:t>
            </a:r>
            <a:r>
              <a:rPr lang="en-JO" sz="4800" b="0" i="0">
                <a:solidFill>
                  <a:schemeClr val="tx1"/>
                </a:solidFill>
                <a:effectLst/>
                <a:latin typeface=".SFUI-Regular"/>
              </a:rPr>
              <a:t> </a:t>
            </a:r>
            <a:r>
              <a:rPr lang="en-JO" sz="4800" b="0" i="0">
                <a:solidFill>
                  <a:schemeClr val="tx1"/>
                </a:solidFill>
                <a:effectLst/>
                <a:latin typeface="Helvetica" pitchFamily="2" charset="0"/>
              </a:rPr>
              <a:t> </a:t>
            </a:r>
            <a:endParaRPr lang="en-JO" sz="4800">
              <a:solidFill>
                <a:schemeClr val="tx1"/>
              </a:solidFill>
              <a:effectLst/>
              <a:latin typeface=".AppleSystemUIFont"/>
            </a:endParaRPr>
          </a:p>
          <a:p>
            <a:r>
              <a:rPr lang="en-JO" sz="4800" b="0" i="0">
                <a:solidFill>
                  <a:schemeClr val="tx1"/>
                </a:solidFill>
                <a:effectLst/>
                <a:latin typeface=".SFUI-Regular"/>
              </a:rPr>
              <a:t> A) Personal recollection of what one ate for dinner yesterday </a:t>
            </a:r>
            <a:r>
              <a:rPr lang="en-JO" sz="4800" b="0" i="0">
                <a:solidFill>
                  <a:schemeClr val="tx1"/>
                </a:solidFill>
                <a:effectLst/>
                <a:latin typeface="Helvetica" pitchFamily="2" charset="0"/>
              </a:rPr>
              <a:t> </a:t>
            </a:r>
            <a:endParaRPr lang="en-JO" sz="4800">
              <a:solidFill>
                <a:schemeClr val="tx1"/>
              </a:solidFill>
              <a:effectLst/>
              <a:latin typeface=".AppleSystemUIFont"/>
            </a:endParaRPr>
          </a:p>
          <a:p>
            <a:r>
              <a:rPr lang="en-JO" sz="4800" b="0" i="0">
                <a:solidFill>
                  <a:schemeClr val="tx1"/>
                </a:solidFill>
                <a:effectLst/>
                <a:latin typeface=".SFUI-Regular"/>
              </a:rPr>
              <a:t> B) General knowledge such as anatomy </a:t>
            </a:r>
            <a:r>
              <a:rPr lang="en-JO" sz="4800" b="0" i="0">
                <a:solidFill>
                  <a:schemeClr val="tx1"/>
                </a:solidFill>
                <a:effectLst/>
                <a:latin typeface="Helvetica" pitchFamily="2" charset="0"/>
              </a:rPr>
              <a:t> </a:t>
            </a:r>
            <a:endParaRPr lang="en-JO" sz="4800">
              <a:solidFill>
                <a:schemeClr val="tx1"/>
              </a:solidFill>
              <a:effectLst/>
              <a:latin typeface=".AppleSystemUIFont"/>
            </a:endParaRPr>
          </a:p>
          <a:p>
            <a:r>
              <a:rPr lang="en-JO" sz="4800" b="0" i="0">
                <a:solidFill>
                  <a:schemeClr val="tx1"/>
                </a:solidFill>
                <a:effectLst/>
                <a:latin typeface=".SFUI-Regular"/>
              </a:rPr>
              <a:t> C) The physical motor skill of riding a bicycle </a:t>
            </a:r>
            <a:r>
              <a:rPr lang="en-JO" sz="4800" b="0" i="0">
                <a:solidFill>
                  <a:schemeClr val="tx1"/>
                </a:solidFill>
                <a:effectLst/>
                <a:latin typeface="Helvetica" pitchFamily="2" charset="0"/>
              </a:rPr>
              <a:t> </a:t>
            </a:r>
            <a:endParaRPr lang="en-JO" sz="4800">
              <a:solidFill>
                <a:schemeClr val="tx1"/>
              </a:solidFill>
              <a:effectLst/>
              <a:latin typeface=".AppleSystemUIFont"/>
            </a:endParaRPr>
          </a:p>
          <a:p>
            <a:r>
              <a:rPr lang="en-JO" sz="4800" b="0" i="0">
                <a:solidFill>
                  <a:schemeClr val="tx1"/>
                </a:solidFill>
                <a:effectLst/>
                <a:latin typeface=".SFUI-Regular"/>
              </a:rPr>
              <a:t> D) Sensory retention of a visual flash for 200 milliseconds</a:t>
            </a:r>
            <a:endParaRPr lang="en-JO" sz="4800">
              <a:solidFill>
                <a:schemeClr val="tx1"/>
              </a:solidFill>
              <a:effectLst/>
              <a:latin typeface=".AppleSystemUIFont"/>
            </a:endParaRPr>
          </a:p>
        </p:txBody>
      </p:sp>
      <p:grpSp>
        <p:nvGrpSpPr>
          <p:cNvPr id="6" name="object 6"/>
          <p:cNvGrpSpPr/>
          <p:nvPr/>
        </p:nvGrpSpPr>
        <p:grpSpPr>
          <a:xfrm>
            <a:off x="284479" y="275336"/>
            <a:ext cx="967740" cy="9535160"/>
            <a:chOff x="284479" y="275336"/>
            <a:chExt cx="967740" cy="9535160"/>
          </a:xfrm>
        </p:grpSpPr>
        <p:sp>
          <p:nvSpPr>
            <p:cNvPr id="7" name="object 7"/>
            <p:cNvSpPr/>
            <p:nvPr/>
          </p:nvSpPr>
          <p:spPr>
            <a:xfrm>
              <a:off x="297180" y="288289"/>
              <a:ext cx="942340" cy="9509760"/>
            </a:xfrm>
            <a:custGeom>
              <a:avLst/>
              <a:gdLst/>
              <a:ahLst/>
              <a:cxnLst/>
              <a:rect l="l" t="t" r="r" b="b"/>
              <a:pathLst>
                <a:path w="942340" h="9509760">
                  <a:moveTo>
                    <a:pt x="941832" y="0"/>
                  </a:moveTo>
                  <a:lnTo>
                    <a:pt x="0" y="0"/>
                  </a:lnTo>
                  <a:lnTo>
                    <a:pt x="0" y="471170"/>
                  </a:lnTo>
                  <a:lnTo>
                    <a:pt x="0" y="9509760"/>
                  </a:lnTo>
                  <a:lnTo>
                    <a:pt x="470916" y="9509760"/>
                  </a:lnTo>
                  <a:lnTo>
                    <a:pt x="470916" y="471170"/>
                  </a:lnTo>
                  <a:lnTo>
                    <a:pt x="941832" y="471170"/>
                  </a:lnTo>
                  <a:lnTo>
                    <a:pt x="941832" y="0"/>
                  </a:lnTo>
                  <a:close/>
                </a:path>
              </a:pathLst>
            </a:custGeom>
            <a:solidFill>
              <a:srgbClr val="BEBEBE"/>
            </a:solidFill>
          </p:spPr>
          <p:txBody>
            <a:bodyPr wrap="square" lIns="0" tIns="0" rIns="0" bIns="0" rtlCol="0"/>
            <a:lstStyle/>
            <a:p>
              <a:endParaRPr/>
            </a:p>
          </p:txBody>
        </p:sp>
        <p:sp>
          <p:nvSpPr>
            <p:cNvPr id="8" name="object 8"/>
            <p:cNvSpPr/>
            <p:nvPr/>
          </p:nvSpPr>
          <p:spPr>
            <a:xfrm>
              <a:off x="297179" y="288036"/>
              <a:ext cx="942340" cy="9509760"/>
            </a:xfrm>
            <a:custGeom>
              <a:avLst/>
              <a:gdLst/>
              <a:ahLst/>
              <a:cxnLst/>
              <a:rect l="l" t="t" r="r" b="b"/>
              <a:pathLst>
                <a:path w="942340" h="9509760">
                  <a:moveTo>
                    <a:pt x="941832" y="0"/>
                  </a:moveTo>
                  <a:lnTo>
                    <a:pt x="941832" y="470916"/>
                  </a:lnTo>
                  <a:lnTo>
                    <a:pt x="470916" y="470916"/>
                  </a:lnTo>
                  <a:lnTo>
                    <a:pt x="470916" y="9509760"/>
                  </a:lnTo>
                  <a:lnTo>
                    <a:pt x="0" y="9509760"/>
                  </a:lnTo>
                  <a:lnTo>
                    <a:pt x="0" y="0"/>
                  </a:lnTo>
                  <a:lnTo>
                    <a:pt x="941832" y="0"/>
                  </a:lnTo>
                  <a:close/>
                </a:path>
              </a:pathLst>
            </a:custGeom>
            <a:ln w="25400">
              <a:solidFill>
                <a:srgbClr val="BEBEBE"/>
              </a:solidFill>
            </a:ln>
          </p:spPr>
          <p:txBody>
            <a:bodyPr wrap="square" lIns="0" tIns="0" rIns="0" bIns="0" rtlCol="0"/>
            <a:lstStyle/>
            <a:p>
              <a:endParaRPr/>
            </a:p>
          </p:txBody>
        </p:sp>
      </p:grpSp>
      <p:sp>
        <p:nvSpPr>
          <p:cNvPr id="10" name="Title 9">
            <a:extLst>
              <a:ext uri="{FF2B5EF4-FFF2-40B4-BE49-F238E27FC236}">
                <a16:creationId xmlns:a16="http://schemas.microsoft.com/office/drawing/2014/main" id="{0324CE59-A487-396F-F969-52F911FEE131}"/>
              </a:ext>
            </a:extLst>
          </p:cNvPr>
          <p:cNvSpPr>
            <a:spLocks noGrp="1"/>
          </p:cNvSpPr>
          <p:nvPr>
            <p:ph type="title"/>
          </p:nvPr>
        </p:nvSpPr>
        <p:spPr/>
        <p:txBody>
          <a:bodyPr/>
          <a:lstStyle/>
          <a:p>
            <a:endParaRPr lang="en-JO"/>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44422" y="497141"/>
            <a:ext cx="920115" cy="662305"/>
          </a:xfrm>
          <a:prstGeom prst="rect">
            <a:avLst/>
          </a:prstGeom>
        </p:spPr>
        <p:txBody>
          <a:bodyPr vert="horz" wrap="square" lIns="0" tIns="15875" rIns="0" bIns="0" rtlCol="0">
            <a:spAutoFit/>
          </a:bodyPr>
          <a:lstStyle/>
          <a:p>
            <a:pPr marL="12700">
              <a:lnSpc>
                <a:spcPct val="100000"/>
              </a:lnSpc>
              <a:spcBef>
                <a:spcPts val="125"/>
              </a:spcBef>
            </a:pPr>
            <a:r>
              <a:rPr sz="4150" b="1" spc="-25" dirty="0">
                <a:latin typeface="Calibri"/>
                <a:cs typeface="Calibri"/>
              </a:rPr>
              <a:t>Q27</a:t>
            </a:r>
            <a:endParaRPr sz="4150">
              <a:latin typeface="Calibri"/>
              <a:cs typeface="Calibri"/>
            </a:endParaRPr>
          </a:p>
        </p:txBody>
      </p:sp>
      <p:sp>
        <p:nvSpPr>
          <p:cNvPr id="4" name="object 4"/>
          <p:cNvSpPr txBox="1"/>
          <p:nvPr/>
        </p:nvSpPr>
        <p:spPr>
          <a:xfrm>
            <a:off x="1239519" y="3078670"/>
            <a:ext cx="15288053" cy="3710631"/>
          </a:xfrm>
          <a:prstGeom prst="rect">
            <a:avLst/>
          </a:prstGeom>
        </p:spPr>
        <p:txBody>
          <a:bodyPr vert="horz" wrap="square" lIns="0" tIns="17145" rIns="0" bIns="0" rtlCol="0">
            <a:spAutoFit/>
          </a:bodyPr>
          <a:lstStyle/>
          <a:p>
            <a:r>
              <a:rPr lang="en-JO" sz="4800" b="1" i="0">
                <a:solidFill>
                  <a:schemeClr val="tx1"/>
                </a:solidFill>
                <a:effectLst/>
                <a:latin typeface=".SFUI-Semibold"/>
              </a:rPr>
              <a:t>27. Brain area processes pitch and sound frequency?</a:t>
            </a:r>
            <a:r>
              <a:rPr lang="en-JO" sz="4800" b="0" i="0">
                <a:solidFill>
                  <a:schemeClr val="tx1"/>
                </a:solidFill>
                <a:effectLst/>
                <a:latin typeface=".SFUI-Regular"/>
              </a:rPr>
              <a:t> </a:t>
            </a:r>
            <a:r>
              <a:rPr lang="en-JO" sz="4800" b="0" i="0">
                <a:solidFill>
                  <a:schemeClr val="tx1"/>
                </a:solidFill>
                <a:effectLst/>
                <a:latin typeface="Helvetica" pitchFamily="2" charset="0"/>
              </a:rPr>
              <a:t> </a:t>
            </a:r>
            <a:endParaRPr lang="en-JO" sz="4800">
              <a:solidFill>
                <a:schemeClr val="tx1"/>
              </a:solidFill>
              <a:effectLst/>
              <a:latin typeface=".AppleSystemUIFont"/>
            </a:endParaRPr>
          </a:p>
          <a:p>
            <a:r>
              <a:rPr lang="en-JO" sz="4800" b="0" i="0">
                <a:solidFill>
                  <a:schemeClr val="tx1"/>
                </a:solidFill>
                <a:effectLst/>
                <a:latin typeface=".SFUI-Regular"/>
              </a:rPr>
              <a:t> A) Primary visual cortex </a:t>
            </a:r>
            <a:r>
              <a:rPr lang="en-JO" sz="4800" b="0" i="0">
                <a:solidFill>
                  <a:schemeClr val="tx1"/>
                </a:solidFill>
                <a:effectLst/>
                <a:latin typeface="Helvetica" pitchFamily="2" charset="0"/>
              </a:rPr>
              <a:t> </a:t>
            </a:r>
            <a:endParaRPr lang="en-JO" sz="4800">
              <a:solidFill>
                <a:schemeClr val="tx1"/>
              </a:solidFill>
              <a:effectLst/>
              <a:latin typeface=".AppleSystemUIFont"/>
            </a:endParaRPr>
          </a:p>
          <a:p>
            <a:r>
              <a:rPr lang="en-JO" sz="4800" b="0" i="0">
                <a:solidFill>
                  <a:schemeClr val="tx1"/>
                </a:solidFill>
                <a:effectLst/>
                <a:latin typeface=".SFUI-Regular"/>
              </a:rPr>
              <a:t> B) Primary auditory cortex </a:t>
            </a:r>
            <a:r>
              <a:rPr lang="en-JO" sz="4800" b="0" i="0">
                <a:solidFill>
                  <a:schemeClr val="tx1"/>
                </a:solidFill>
                <a:effectLst/>
                <a:latin typeface="Helvetica" pitchFamily="2" charset="0"/>
              </a:rPr>
              <a:t> </a:t>
            </a:r>
            <a:endParaRPr lang="en-JO" sz="4800">
              <a:solidFill>
                <a:schemeClr val="tx1"/>
              </a:solidFill>
              <a:effectLst/>
              <a:latin typeface=".AppleSystemUIFont"/>
            </a:endParaRPr>
          </a:p>
          <a:p>
            <a:r>
              <a:rPr lang="en-JO" sz="4800" b="0" i="0">
                <a:solidFill>
                  <a:schemeClr val="tx1"/>
                </a:solidFill>
                <a:effectLst/>
                <a:latin typeface=".SFUI-Regular"/>
              </a:rPr>
              <a:t> C) Somatosensory cortex </a:t>
            </a:r>
            <a:r>
              <a:rPr lang="en-JO" sz="4800" b="0" i="0">
                <a:solidFill>
                  <a:schemeClr val="tx1"/>
                </a:solidFill>
                <a:effectLst/>
                <a:latin typeface="Helvetica" pitchFamily="2" charset="0"/>
              </a:rPr>
              <a:t> </a:t>
            </a:r>
            <a:endParaRPr lang="en-JO" sz="4800">
              <a:solidFill>
                <a:schemeClr val="tx1"/>
              </a:solidFill>
              <a:effectLst/>
              <a:latin typeface=".AppleSystemUIFont"/>
            </a:endParaRPr>
          </a:p>
          <a:p>
            <a:r>
              <a:rPr lang="en-JO" sz="4800" b="0" i="0">
                <a:solidFill>
                  <a:schemeClr val="tx1"/>
                </a:solidFill>
                <a:effectLst/>
                <a:latin typeface=".SFUI-Regular"/>
              </a:rPr>
              <a:t> D) Motor cortex</a:t>
            </a:r>
            <a:endParaRPr lang="en-JO" sz="4800">
              <a:solidFill>
                <a:schemeClr val="tx1"/>
              </a:solidFill>
              <a:effectLst/>
              <a:latin typeface=".AppleSystemUIFont"/>
            </a:endParaRPr>
          </a:p>
        </p:txBody>
      </p:sp>
      <p:grpSp>
        <p:nvGrpSpPr>
          <p:cNvPr id="5" name="object 5"/>
          <p:cNvGrpSpPr/>
          <p:nvPr/>
        </p:nvGrpSpPr>
        <p:grpSpPr>
          <a:xfrm>
            <a:off x="284479" y="275336"/>
            <a:ext cx="967740" cy="9535160"/>
            <a:chOff x="284479" y="275336"/>
            <a:chExt cx="967740" cy="9535160"/>
          </a:xfrm>
        </p:grpSpPr>
        <p:sp>
          <p:nvSpPr>
            <p:cNvPr id="6" name="object 6"/>
            <p:cNvSpPr/>
            <p:nvPr/>
          </p:nvSpPr>
          <p:spPr>
            <a:xfrm>
              <a:off x="297180" y="288289"/>
              <a:ext cx="942340" cy="9509760"/>
            </a:xfrm>
            <a:custGeom>
              <a:avLst/>
              <a:gdLst/>
              <a:ahLst/>
              <a:cxnLst/>
              <a:rect l="l" t="t" r="r" b="b"/>
              <a:pathLst>
                <a:path w="942340" h="9509760">
                  <a:moveTo>
                    <a:pt x="941832" y="0"/>
                  </a:moveTo>
                  <a:lnTo>
                    <a:pt x="0" y="0"/>
                  </a:lnTo>
                  <a:lnTo>
                    <a:pt x="0" y="471170"/>
                  </a:lnTo>
                  <a:lnTo>
                    <a:pt x="0" y="9509760"/>
                  </a:lnTo>
                  <a:lnTo>
                    <a:pt x="470916" y="9509760"/>
                  </a:lnTo>
                  <a:lnTo>
                    <a:pt x="470916" y="471170"/>
                  </a:lnTo>
                  <a:lnTo>
                    <a:pt x="941832" y="471170"/>
                  </a:lnTo>
                  <a:lnTo>
                    <a:pt x="941832" y="0"/>
                  </a:lnTo>
                  <a:close/>
                </a:path>
              </a:pathLst>
            </a:custGeom>
            <a:solidFill>
              <a:srgbClr val="BEBEBE"/>
            </a:solidFill>
          </p:spPr>
          <p:txBody>
            <a:bodyPr wrap="square" lIns="0" tIns="0" rIns="0" bIns="0" rtlCol="0"/>
            <a:lstStyle/>
            <a:p>
              <a:endParaRPr/>
            </a:p>
          </p:txBody>
        </p:sp>
        <p:sp>
          <p:nvSpPr>
            <p:cNvPr id="7" name="object 7"/>
            <p:cNvSpPr/>
            <p:nvPr/>
          </p:nvSpPr>
          <p:spPr>
            <a:xfrm>
              <a:off x="297179" y="288036"/>
              <a:ext cx="942340" cy="9509760"/>
            </a:xfrm>
            <a:custGeom>
              <a:avLst/>
              <a:gdLst/>
              <a:ahLst/>
              <a:cxnLst/>
              <a:rect l="l" t="t" r="r" b="b"/>
              <a:pathLst>
                <a:path w="942340" h="9509760">
                  <a:moveTo>
                    <a:pt x="941832" y="0"/>
                  </a:moveTo>
                  <a:lnTo>
                    <a:pt x="941832" y="470916"/>
                  </a:lnTo>
                  <a:lnTo>
                    <a:pt x="470916" y="470916"/>
                  </a:lnTo>
                  <a:lnTo>
                    <a:pt x="470916" y="9509760"/>
                  </a:lnTo>
                  <a:lnTo>
                    <a:pt x="0" y="9509760"/>
                  </a:lnTo>
                  <a:lnTo>
                    <a:pt x="0" y="0"/>
                  </a:lnTo>
                  <a:lnTo>
                    <a:pt x="941832" y="0"/>
                  </a:lnTo>
                  <a:close/>
                </a:path>
              </a:pathLst>
            </a:custGeom>
            <a:ln w="25400">
              <a:solidFill>
                <a:srgbClr val="BEBEBE"/>
              </a:solidFill>
            </a:ln>
          </p:spPr>
          <p:txBody>
            <a:bodyPr wrap="square" lIns="0" tIns="0" rIns="0" bIns="0" rtlCol="0"/>
            <a:lstStyle/>
            <a:p>
              <a:endParaRPr/>
            </a:p>
          </p:txBody>
        </p:sp>
      </p:grpSp>
      <p:sp>
        <p:nvSpPr>
          <p:cNvPr id="8" name="object 8"/>
          <p:cNvSpPr txBox="1"/>
          <p:nvPr/>
        </p:nvSpPr>
        <p:spPr>
          <a:xfrm>
            <a:off x="15847060" y="9256397"/>
            <a:ext cx="986155" cy="410209"/>
          </a:xfrm>
          <a:prstGeom prst="rect">
            <a:avLst/>
          </a:prstGeom>
        </p:spPr>
        <p:txBody>
          <a:bodyPr vert="horz" wrap="square" lIns="0" tIns="0" rIns="0" bIns="0" rtlCol="0">
            <a:spAutoFit/>
          </a:bodyPr>
          <a:lstStyle/>
          <a:p>
            <a:pPr marL="12700">
              <a:lnSpc>
                <a:spcPts val="2970"/>
              </a:lnSpc>
            </a:pPr>
            <a:r>
              <a:rPr sz="3000" dirty="0">
                <a:solidFill>
                  <a:srgbClr val="7C7C7C"/>
                </a:solidFill>
                <a:latin typeface="Calibri"/>
                <a:cs typeface="Calibri"/>
              </a:rPr>
              <a:t>Ans:</a:t>
            </a:r>
            <a:r>
              <a:rPr sz="3000" spc="-105" dirty="0">
                <a:solidFill>
                  <a:srgbClr val="7C7C7C"/>
                </a:solidFill>
                <a:latin typeface="Calibri"/>
                <a:cs typeface="Calibri"/>
              </a:rPr>
              <a:t> </a:t>
            </a:r>
            <a:r>
              <a:rPr sz="3000" spc="-50" dirty="0">
                <a:solidFill>
                  <a:srgbClr val="7C7C7C"/>
                </a:solidFill>
                <a:latin typeface="Calibri"/>
                <a:cs typeface="Calibri"/>
              </a:rPr>
              <a:t>B</a:t>
            </a:r>
            <a:endParaRPr sz="3000">
              <a:latin typeface="Calibri"/>
              <a:cs typeface="Calibri"/>
            </a:endParaRPr>
          </a:p>
        </p:txBody>
      </p:sp>
      <p:sp>
        <p:nvSpPr>
          <p:cNvPr id="10" name="Title 9">
            <a:extLst>
              <a:ext uri="{FF2B5EF4-FFF2-40B4-BE49-F238E27FC236}">
                <a16:creationId xmlns:a16="http://schemas.microsoft.com/office/drawing/2014/main" id="{7E89D5C5-8B7E-A3E9-6CA2-EA06A449BE9A}"/>
              </a:ext>
            </a:extLst>
          </p:cNvPr>
          <p:cNvSpPr>
            <a:spLocks noGrp="1"/>
          </p:cNvSpPr>
          <p:nvPr>
            <p:ph type="title"/>
          </p:nvPr>
        </p:nvSpPr>
        <p:spPr/>
        <p:txBody>
          <a:bodyPr/>
          <a:lstStyle/>
          <a:p>
            <a:endParaRPr lang="en-JO"/>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44422" y="497141"/>
            <a:ext cx="925194" cy="662305"/>
          </a:xfrm>
          <a:prstGeom prst="rect">
            <a:avLst/>
          </a:prstGeom>
        </p:spPr>
        <p:txBody>
          <a:bodyPr vert="horz" wrap="square" lIns="0" tIns="15875" rIns="0" bIns="0" rtlCol="0">
            <a:spAutoFit/>
          </a:bodyPr>
          <a:lstStyle/>
          <a:p>
            <a:pPr marL="12700">
              <a:lnSpc>
                <a:spcPct val="100000"/>
              </a:lnSpc>
              <a:spcBef>
                <a:spcPts val="125"/>
              </a:spcBef>
            </a:pPr>
            <a:r>
              <a:rPr sz="4150" b="1" spc="-25" dirty="0">
                <a:latin typeface="Calibri"/>
                <a:cs typeface="Calibri"/>
              </a:rPr>
              <a:t>Q28</a:t>
            </a:r>
            <a:endParaRPr sz="4150">
              <a:latin typeface="Calibri"/>
              <a:cs typeface="Calibri"/>
            </a:endParaRPr>
          </a:p>
        </p:txBody>
      </p:sp>
      <p:sp>
        <p:nvSpPr>
          <p:cNvPr id="4" name="object 4"/>
          <p:cNvSpPr txBox="1"/>
          <p:nvPr/>
        </p:nvSpPr>
        <p:spPr>
          <a:xfrm>
            <a:off x="1344422" y="2555487"/>
            <a:ext cx="14730945" cy="3710631"/>
          </a:xfrm>
          <a:prstGeom prst="rect">
            <a:avLst/>
          </a:prstGeom>
        </p:spPr>
        <p:txBody>
          <a:bodyPr vert="horz" wrap="square" lIns="0" tIns="17145" rIns="0" bIns="0" rtlCol="0">
            <a:spAutoFit/>
          </a:bodyPr>
          <a:lstStyle/>
          <a:p>
            <a:r>
              <a:rPr lang="en-JO" sz="4800" b="1" i="0">
                <a:solidFill>
                  <a:schemeClr val="tx1"/>
                </a:solidFill>
                <a:effectLst/>
                <a:latin typeface=".SFUI-Semibold"/>
              </a:rPr>
              <a:t>28. Language pragmatics with diverse backgrounds?</a:t>
            </a:r>
            <a:r>
              <a:rPr lang="en-JO" sz="4800" b="0" i="0">
                <a:solidFill>
                  <a:schemeClr val="tx1"/>
                </a:solidFill>
                <a:effectLst/>
                <a:latin typeface=".SFUI-Regular"/>
              </a:rPr>
              <a:t> </a:t>
            </a:r>
            <a:r>
              <a:rPr lang="en-JO" sz="4800" b="0" i="0">
                <a:solidFill>
                  <a:schemeClr val="tx1"/>
                </a:solidFill>
                <a:effectLst/>
                <a:latin typeface="Helvetica" pitchFamily="2" charset="0"/>
              </a:rPr>
              <a:t> </a:t>
            </a:r>
            <a:endParaRPr lang="en-JO" sz="4800">
              <a:solidFill>
                <a:schemeClr val="tx1"/>
              </a:solidFill>
              <a:effectLst/>
              <a:latin typeface=".AppleSystemUIFont"/>
            </a:endParaRPr>
          </a:p>
          <a:p>
            <a:r>
              <a:rPr lang="en-JO" sz="4800" b="0" i="0">
                <a:solidFill>
                  <a:schemeClr val="tx1"/>
                </a:solidFill>
                <a:effectLst/>
                <a:latin typeface=".SFUI-Regular"/>
              </a:rPr>
              <a:t> A) Speak exclusively in medical jargon </a:t>
            </a:r>
            <a:r>
              <a:rPr lang="en-JO" sz="4800" b="0" i="0">
                <a:solidFill>
                  <a:schemeClr val="tx1"/>
                </a:solidFill>
                <a:effectLst/>
                <a:latin typeface="Helvetica" pitchFamily="2" charset="0"/>
              </a:rPr>
              <a:t> </a:t>
            </a:r>
            <a:endParaRPr lang="en-JO" sz="4800">
              <a:solidFill>
                <a:schemeClr val="tx1"/>
              </a:solidFill>
              <a:effectLst/>
              <a:latin typeface=".AppleSystemUIFont"/>
            </a:endParaRPr>
          </a:p>
          <a:p>
            <a:r>
              <a:rPr lang="en-JO" sz="4800" b="0" i="0">
                <a:solidFill>
                  <a:schemeClr val="tx1"/>
                </a:solidFill>
                <a:effectLst/>
                <a:latin typeface=".SFUI-Regular"/>
              </a:rPr>
              <a:t> B) Avoid checking for patient understanding </a:t>
            </a:r>
            <a:r>
              <a:rPr lang="en-JO" sz="4800" b="0" i="0">
                <a:solidFill>
                  <a:schemeClr val="tx1"/>
                </a:solidFill>
                <a:effectLst/>
                <a:latin typeface="Helvetica" pitchFamily="2" charset="0"/>
              </a:rPr>
              <a:t> </a:t>
            </a:r>
            <a:endParaRPr lang="en-JO" sz="4800">
              <a:solidFill>
                <a:schemeClr val="tx1"/>
              </a:solidFill>
              <a:effectLst/>
              <a:latin typeface=".AppleSystemUIFont"/>
            </a:endParaRPr>
          </a:p>
          <a:p>
            <a:r>
              <a:rPr lang="en-JO" sz="4800" b="0" i="0">
                <a:solidFill>
                  <a:schemeClr val="tx1"/>
                </a:solidFill>
                <a:effectLst/>
                <a:latin typeface=".SFUI-Regular"/>
              </a:rPr>
              <a:t> C) Adapt tone and context sensitivity </a:t>
            </a:r>
            <a:r>
              <a:rPr lang="en-JO" sz="4800" b="0" i="0">
                <a:solidFill>
                  <a:schemeClr val="tx1"/>
                </a:solidFill>
                <a:effectLst/>
                <a:latin typeface="Helvetica" pitchFamily="2" charset="0"/>
              </a:rPr>
              <a:t> </a:t>
            </a:r>
            <a:endParaRPr lang="en-JO" sz="4800">
              <a:solidFill>
                <a:schemeClr val="tx1"/>
              </a:solidFill>
              <a:effectLst/>
              <a:latin typeface=".AppleSystemUIFont"/>
            </a:endParaRPr>
          </a:p>
          <a:p>
            <a:r>
              <a:rPr lang="en-JO" sz="4800" b="0" i="0">
                <a:solidFill>
                  <a:schemeClr val="tx1"/>
                </a:solidFill>
                <a:effectLst/>
                <a:latin typeface=".SFUI-Regular"/>
              </a:rPr>
              <a:t> D) Treat all cultural groups identically without adjustments</a:t>
            </a:r>
            <a:endParaRPr lang="en-JO" sz="4800">
              <a:solidFill>
                <a:schemeClr val="tx1"/>
              </a:solidFill>
              <a:effectLst/>
              <a:latin typeface=".AppleSystemUIFont"/>
            </a:endParaRPr>
          </a:p>
        </p:txBody>
      </p:sp>
      <p:grpSp>
        <p:nvGrpSpPr>
          <p:cNvPr id="5" name="object 5"/>
          <p:cNvGrpSpPr/>
          <p:nvPr/>
        </p:nvGrpSpPr>
        <p:grpSpPr>
          <a:xfrm>
            <a:off x="284479" y="275336"/>
            <a:ext cx="967740" cy="9535160"/>
            <a:chOff x="284479" y="275336"/>
            <a:chExt cx="967740" cy="9535160"/>
          </a:xfrm>
        </p:grpSpPr>
        <p:sp>
          <p:nvSpPr>
            <p:cNvPr id="6" name="object 6"/>
            <p:cNvSpPr/>
            <p:nvPr/>
          </p:nvSpPr>
          <p:spPr>
            <a:xfrm>
              <a:off x="297180" y="288289"/>
              <a:ext cx="942340" cy="9509760"/>
            </a:xfrm>
            <a:custGeom>
              <a:avLst/>
              <a:gdLst/>
              <a:ahLst/>
              <a:cxnLst/>
              <a:rect l="l" t="t" r="r" b="b"/>
              <a:pathLst>
                <a:path w="942340" h="9509760">
                  <a:moveTo>
                    <a:pt x="941832" y="0"/>
                  </a:moveTo>
                  <a:lnTo>
                    <a:pt x="0" y="0"/>
                  </a:lnTo>
                  <a:lnTo>
                    <a:pt x="0" y="471170"/>
                  </a:lnTo>
                  <a:lnTo>
                    <a:pt x="0" y="9509760"/>
                  </a:lnTo>
                  <a:lnTo>
                    <a:pt x="470916" y="9509760"/>
                  </a:lnTo>
                  <a:lnTo>
                    <a:pt x="470916" y="471170"/>
                  </a:lnTo>
                  <a:lnTo>
                    <a:pt x="941832" y="471170"/>
                  </a:lnTo>
                  <a:lnTo>
                    <a:pt x="941832" y="0"/>
                  </a:lnTo>
                  <a:close/>
                </a:path>
              </a:pathLst>
            </a:custGeom>
            <a:solidFill>
              <a:srgbClr val="BEBEBE"/>
            </a:solidFill>
          </p:spPr>
          <p:txBody>
            <a:bodyPr wrap="square" lIns="0" tIns="0" rIns="0" bIns="0" rtlCol="0"/>
            <a:lstStyle/>
            <a:p>
              <a:endParaRPr/>
            </a:p>
          </p:txBody>
        </p:sp>
        <p:sp>
          <p:nvSpPr>
            <p:cNvPr id="7" name="object 7"/>
            <p:cNvSpPr/>
            <p:nvPr/>
          </p:nvSpPr>
          <p:spPr>
            <a:xfrm>
              <a:off x="297179" y="288036"/>
              <a:ext cx="942340" cy="9509760"/>
            </a:xfrm>
            <a:custGeom>
              <a:avLst/>
              <a:gdLst/>
              <a:ahLst/>
              <a:cxnLst/>
              <a:rect l="l" t="t" r="r" b="b"/>
              <a:pathLst>
                <a:path w="942340" h="9509760">
                  <a:moveTo>
                    <a:pt x="941832" y="0"/>
                  </a:moveTo>
                  <a:lnTo>
                    <a:pt x="941832" y="470916"/>
                  </a:lnTo>
                  <a:lnTo>
                    <a:pt x="470916" y="470916"/>
                  </a:lnTo>
                  <a:lnTo>
                    <a:pt x="470916" y="9509760"/>
                  </a:lnTo>
                  <a:lnTo>
                    <a:pt x="0" y="9509760"/>
                  </a:lnTo>
                  <a:lnTo>
                    <a:pt x="0" y="0"/>
                  </a:lnTo>
                  <a:lnTo>
                    <a:pt x="941832" y="0"/>
                  </a:lnTo>
                  <a:close/>
                </a:path>
              </a:pathLst>
            </a:custGeom>
            <a:ln w="25400">
              <a:solidFill>
                <a:srgbClr val="BEBEBE"/>
              </a:solidFill>
            </a:ln>
          </p:spPr>
          <p:txBody>
            <a:bodyPr wrap="square" lIns="0" tIns="0" rIns="0" bIns="0" rtlCol="0"/>
            <a:lstStyle/>
            <a:p>
              <a:endParaRPr/>
            </a:p>
          </p:txBody>
        </p:sp>
      </p:grpSp>
      <p:sp>
        <p:nvSpPr>
          <p:cNvPr id="8" name="object 8"/>
          <p:cNvSpPr txBox="1"/>
          <p:nvPr/>
        </p:nvSpPr>
        <p:spPr>
          <a:xfrm>
            <a:off x="14260618" y="9037272"/>
            <a:ext cx="4027382" cy="390107"/>
          </a:xfrm>
          <a:prstGeom prst="rect">
            <a:avLst/>
          </a:prstGeom>
        </p:spPr>
        <p:txBody>
          <a:bodyPr vert="horz" wrap="square" lIns="0" tIns="0" rIns="0" bIns="0" rtlCol="0">
            <a:spAutoFit/>
          </a:bodyPr>
          <a:lstStyle/>
          <a:p>
            <a:pPr marL="12700">
              <a:lnSpc>
                <a:spcPts val="2970"/>
              </a:lnSpc>
            </a:pPr>
            <a:r>
              <a:rPr sz="3000" dirty="0">
                <a:solidFill>
                  <a:srgbClr val="7C7C7C"/>
                </a:solidFill>
                <a:latin typeface="Calibri"/>
                <a:cs typeface="Calibri"/>
              </a:rPr>
              <a:t>Ans:</a:t>
            </a:r>
            <a:r>
              <a:rPr sz="3000" spc="-105" dirty="0">
                <a:solidFill>
                  <a:srgbClr val="7C7C7C"/>
                </a:solidFill>
                <a:latin typeface="Calibri"/>
                <a:cs typeface="Calibri"/>
              </a:rPr>
              <a:t> </a:t>
            </a:r>
            <a:r>
              <a:rPr lang="en-US" sz="3000" spc="-50" dirty="0">
                <a:solidFill>
                  <a:srgbClr val="7C7C7C"/>
                </a:solidFill>
                <a:latin typeface="Calibri"/>
                <a:cs typeface="Calibri"/>
              </a:rPr>
              <a:t> C</a:t>
            </a:r>
            <a:endParaRPr sz="3000" dirty="0">
              <a:latin typeface="Calibri"/>
              <a:cs typeface="Calibri"/>
            </a:endParaRPr>
          </a:p>
        </p:txBody>
      </p:sp>
      <p:sp>
        <p:nvSpPr>
          <p:cNvPr id="10" name="Title 9">
            <a:extLst>
              <a:ext uri="{FF2B5EF4-FFF2-40B4-BE49-F238E27FC236}">
                <a16:creationId xmlns:a16="http://schemas.microsoft.com/office/drawing/2014/main" id="{C21BF096-81A0-34D0-7A5F-7EA8D155CAE8}"/>
              </a:ext>
            </a:extLst>
          </p:cNvPr>
          <p:cNvSpPr>
            <a:spLocks noGrp="1"/>
          </p:cNvSpPr>
          <p:nvPr>
            <p:ph type="title"/>
          </p:nvPr>
        </p:nvSpPr>
        <p:spPr/>
        <p:txBody>
          <a:bodyPr/>
          <a:lstStyle/>
          <a:p>
            <a:endParaRPr lang="en-JO"/>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44422" y="497141"/>
            <a:ext cx="925194" cy="662305"/>
          </a:xfrm>
          <a:prstGeom prst="rect">
            <a:avLst/>
          </a:prstGeom>
        </p:spPr>
        <p:txBody>
          <a:bodyPr vert="horz" wrap="square" lIns="0" tIns="15875" rIns="0" bIns="0" rtlCol="0">
            <a:spAutoFit/>
          </a:bodyPr>
          <a:lstStyle/>
          <a:p>
            <a:pPr marL="12700">
              <a:lnSpc>
                <a:spcPct val="100000"/>
              </a:lnSpc>
              <a:spcBef>
                <a:spcPts val="125"/>
              </a:spcBef>
            </a:pPr>
            <a:r>
              <a:rPr sz="4150" b="1" spc="-25" dirty="0">
                <a:latin typeface="Calibri"/>
                <a:cs typeface="Calibri"/>
              </a:rPr>
              <a:t>Q29</a:t>
            </a:r>
            <a:endParaRPr sz="4150">
              <a:latin typeface="Calibri"/>
              <a:cs typeface="Calibri"/>
            </a:endParaRPr>
          </a:p>
        </p:txBody>
      </p:sp>
      <p:sp>
        <p:nvSpPr>
          <p:cNvPr id="4" name="object 4"/>
          <p:cNvSpPr txBox="1"/>
          <p:nvPr/>
        </p:nvSpPr>
        <p:spPr>
          <a:xfrm>
            <a:off x="1236243" y="3768153"/>
            <a:ext cx="16459200" cy="4444807"/>
          </a:xfrm>
          <a:prstGeom prst="rect">
            <a:avLst/>
          </a:prstGeom>
        </p:spPr>
        <p:txBody>
          <a:bodyPr vert="horz" wrap="square" lIns="0" tIns="12700" rIns="0" bIns="0" rtlCol="0">
            <a:spAutoFit/>
          </a:bodyPr>
          <a:lstStyle/>
          <a:p>
            <a:r>
              <a:rPr lang="en-JO" sz="4800" b="1" i="0">
                <a:solidFill>
                  <a:schemeClr val="tx1"/>
                </a:solidFill>
                <a:effectLst/>
                <a:latin typeface=".SFUI-Semibold"/>
              </a:rPr>
              <a:t>29. Attention most compromised by fatigue in emergency settings?</a:t>
            </a:r>
            <a:r>
              <a:rPr lang="en-JO" sz="4800" b="0" i="0">
                <a:solidFill>
                  <a:schemeClr val="tx1"/>
                </a:solidFill>
                <a:effectLst/>
                <a:latin typeface=".SFUI-Regular"/>
              </a:rPr>
              <a:t> </a:t>
            </a:r>
            <a:r>
              <a:rPr lang="en-JO" sz="4800" b="0" i="0">
                <a:solidFill>
                  <a:schemeClr val="tx1"/>
                </a:solidFill>
                <a:effectLst/>
                <a:latin typeface="Helvetica" pitchFamily="2" charset="0"/>
              </a:rPr>
              <a:t> </a:t>
            </a:r>
            <a:endParaRPr lang="en-JO" sz="4800">
              <a:solidFill>
                <a:schemeClr val="tx1"/>
              </a:solidFill>
              <a:effectLst/>
              <a:latin typeface=".AppleSystemUIFont"/>
            </a:endParaRPr>
          </a:p>
          <a:p>
            <a:r>
              <a:rPr lang="en-JO" sz="4800" b="0" i="0">
                <a:solidFill>
                  <a:schemeClr val="tx1"/>
                </a:solidFill>
                <a:effectLst/>
                <a:latin typeface=".SFUI-Regular"/>
              </a:rPr>
              <a:t> A) Sustained attention </a:t>
            </a:r>
            <a:r>
              <a:rPr lang="en-JO" sz="4800" b="0" i="0">
                <a:solidFill>
                  <a:schemeClr val="tx1"/>
                </a:solidFill>
                <a:effectLst/>
                <a:latin typeface="Helvetica" pitchFamily="2" charset="0"/>
              </a:rPr>
              <a:t> </a:t>
            </a:r>
            <a:endParaRPr lang="en-JO" sz="4800">
              <a:solidFill>
                <a:schemeClr val="tx1"/>
              </a:solidFill>
              <a:effectLst/>
              <a:latin typeface=".AppleSystemUIFont"/>
            </a:endParaRPr>
          </a:p>
          <a:p>
            <a:r>
              <a:rPr lang="en-JO" sz="4800" b="0" i="0">
                <a:solidFill>
                  <a:schemeClr val="tx1"/>
                </a:solidFill>
                <a:effectLst/>
                <a:latin typeface=".SFUI-Regular"/>
              </a:rPr>
              <a:t> B) Exogenous reflex </a:t>
            </a:r>
            <a:r>
              <a:rPr lang="en-JO" sz="4800" b="0" i="0">
                <a:solidFill>
                  <a:schemeClr val="tx1"/>
                </a:solidFill>
                <a:effectLst/>
                <a:latin typeface="Helvetica" pitchFamily="2" charset="0"/>
              </a:rPr>
              <a:t> </a:t>
            </a:r>
            <a:endParaRPr lang="en-JO" sz="4800">
              <a:solidFill>
                <a:schemeClr val="tx1"/>
              </a:solidFill>
              <a:effectLst/>
              <a:latin typeface=".AppleSystemUIFont"/>
            </a:endParaRPr>
          </a:p>
          <a:p>
            <a:r>
              <a:rPr lang="en-JO" sz="4800" b="0" i="0">
                <a:solidFill>
                  <a:schemeClr val="tx1"/>
                </a:solidFill>
                <a:effectLst/>
                <a:latin typeface=".SFUI-Regular"/>
              </a:rPr>
              <a:t> C) Bottom-up detection </a:t>
            </a:r>
            <a:r>
              <a:rPr lang="en-JO" sz="4800" b="0" i="0">
                <a:solidFill>
                  <a:schemeClr val="tx1"/>
                </a:solidFill>
                <a:effectLst/>
                <a:latin typeface="Helvetica" pitchFamily="2" charset="0"/>
              </a:rPr>
              <a:t> </a:t>
            </a:r>
            <a:endParaRPr lang="en-JO" sz="4800">
              <a:solidFill>
                <a:schemeClr val="tx1"/>
              </a:solidFill>
              <a:effectLst/>
              <a:latin typeface=".AppleSystemUIFont"/>
            </a:endParaRPr>
          </a:p>
          <a:p>
            <a:r>
              <a:rPr lang="en-JO" sz="4800" b="0" i="0">
                <a:solidFill>
                  <a:schemeClr val="tx1"/>
                </a:solidFill>
                <a:effectLst/>
                <a:latin typeface=".SFUI-Regular"/>
              </a:rPr>
              <a:t> D) Overt eye orientation</a:t>
            </a:r>
            <a:endParaRPr lang="en-JO" sz="4800">
              <a:solidFill>
                <a:schemeClr val="tx1"/>
              </a:solidFill>
              <a:effectLst/>
              <a:latin typeface=".AppleSystemUIFont"/>
            </a:endParaRPr>
          </a:p>
        </p:txBody>
      </p:sp>
      <p:grpSp>
        <p:nvGrpSpPr>
          <p:cNvPr id="5" name="object 5"/>
          <p:cNvGrpSpPr/>
          <p:nvPr/>
        </p:nvGrpSpPr>
        <p:grpSpPr>
          <a:xfrm>
            <a:off x="284479" y="275336"/>
            <a:ext cx="967740" cy="9535160"/>
            <a:chOff x="284479" y="275336"/>
            <a:chExt cx="967740" cy="9535160"/>
          </a:xfrm>
        </p:grpSpPr>
        <p:sp>
          <p:nvSpPr>
            <p:cNvPr id="6" name="object 6"/>
            <p:cNvSpPr/>
            <p:nvPr/>
          </p:nvSpPr>
          <p:spPr>
            <a:xfrm>
              <a:off x="297180" y="288289"/>
              <a:ext cx="942340" cy="9509760"/>
            </a:xfrm>
            <a:custGeom>
              <a:avLst/>
              <a:gdLst/>
              <a:ahLst/>
              <a:cxnLst/>
              <a:rect l="l" t="t" r="r" b="b"/>
              <a:pathLst>
                <a:path w="942340" h="9509760">
                  <a:moveTo>
                    <a:pt x="941832" y="0"/>
                  </a:moveTo>
                  <a:lnTo>
                    <a:pt x="0" y="0"/>
                  </a:lnTo>
                  <a:lnTo>
                    <a:pt x="0" y="471170"/>
                  </a:lnTo>
                  <a:lnTo>
                    <a:pt x="0" y="9509760"/>
                  </a:lnTo>
                  <a:lnTo>
                    <a:pt x="470916" y="9509760"/>
                  </a:lnTo>
                  <a:lnTo>
                    <a:pt x="470916" y="471170"/>
                  </a:lnTo>
                  <a:lnTo>
                    <a:pt x="941832" y="471170"/>
                  </a:lnTo>
                  <a:lnTo>
                    <a:pt x="941832" y="0"/>
                  </a:lnTo>
                  <a:close/>
                </a:path>
              </a:pathLst>
            </a:custGeom>
            <a:solidFill>
              <a:srgbClr val="BEBEBE"/>
            </a:solidFill>
          </p:spPr>
          <p:txBody>
            <a:bodyPr wrap="square" lIns="0" tIns="0" rIns="0" bIns="0" rtlCol="0"/>
            <a:lstStyle/>
            <a:p>
              <a:endParaRPr/>
            </a:p>
          </p:txBody>
        </p:sp>
        <p:sp>
          <p:nvSpPr>
            <p:cNvPr id="7" name="object 7"/>
            <p:cNvSpPr/>
            <p:nvPr/>
          </p:nvSpPr>
          <p:spPr>
            <a:xfrm>
              <a:off x="297179" y="288036"/>
              <a:ext cx="942340" cy="9509760"/>
            </a:xfrm>
            <a:custGeom>
              <a:avLst/>
              <a:gdLst/>
              <a:ahLst/>
              <a:cxnLst/>
              <a:rect l="l" t="t" r="r" b="b"/>
              <a:pathLst>
                <a:path w="942340" h="9509760">
                  <a:moveTo>
                    <a:pt x="941832" y="0"/>
                  </a:moveTo>
                  <a:lnTo>
                    <a:pt x="941832" y="470916"/>
                  </a:lnTo>
                  <a:lnTo>
                    <a:pt x="470916" y="470916"/>
                  </a:lnTo>
                  <a:lnTo>
                    <a:pt x="470916" y="9509760"/>
                  </a:lnTo>
                  <a:lnTo>
                    <a:pt x="0" y="9509760"/>
                  </a:lnTo>
                  <a:lnTo>
                    <a:pt x="0" y="0"/>
                  </a:lnTo>
                  <a:lnTo>
                    <a:pt x="941832" y="0"/>
                  </a:lnTo>
                  <a:close/>
                </a:path>
              </a:pathLst>
            </a:custGeom>
            <a:ln w="25400">
              <a:solidFill>
                <a:srgbClr val="BEBEBE"/>
              </a:solidFill>
            </a:ln>
          </p:spPr>
          <p:txBody>
            <a:bodyPr wrap="square" lIns="0" tIns="0" rIns="0" bIns="0" rtlCol="0"/>
            <a:lstStyle/>
            <a:p>
              <a:endParaRPr/>
            </a:p>
          </p:txBody>
        </p:sp>
      </p:grpSp>
      <p:sp>
        <p:nvSpPr>
          <p:cNvPr id="8" name="object 8"/>
          <p:cNvSpPr txBox="1"/>
          <p:nvPr/>
        </p:nvSpPr>
        <p:spPr>
          <a:xfrm>
            <a:off x="15847060" y="9256397"/>
            <a:ext cx="999490" cy="410209"/>
          </a:xfrm>
          <a:prstGeom prst="rect">
            <a:avLst/>
          </a:prstGeom>
        </p:spPr>
        <p:txBody>
          <a:bodyPr vert="horz" wrap="square" lIns="0" tIns="0" rIns="0" bIns="0" rtlCol="0">
            <a:spAutoFit/>
          </a:bodyPr>
          <a:lstStyle/>
          <a:p>
            <a:pPr marL="12700">
              <a:lnSpc>
                <a:spcPts val="2970"/>
              </a:lnSpc>
            </a:pPr>
            <a:r>
              <a:rPr sz="3000" dirty="0">
                <a:solidFill>
                  <a:srgbClr val="7C7C7C"/>
                </a:solidFill>
                <a:latin typeface="Calibri"/>
                <a:cs typeface="Calibri"/>
              </a:rPr>
              <a:t>Ans:</a:t>
            </a:r>
            <a:r>
              <a:rPr sz="3000" spc="-105" dirty="0">
                <a:solidFill>
                  <a:srgbClr val="7C7C7C"/>
                </a:solidFill>
                <a:latin typeface="Calibri"/>
                <a:cs typeface="Calibri"/>
              </a:rPr>
              <a:t> </a:t>
            </a:r>
            <a:r>
              <a:rPr sz="3000" spc="-50" dirty="0">
                <a:solidFill>
                  <a:srgbClr val="7C7C7C"/>
                </a:solidFill>
                <a:latin typeface="Calibri"/>
                <a:cs typeface="Calibri"/>
              </a:rPr>
              <a:t>A</a:t>
            </a:r>
            <a:endParaRPr sz="3000">
              <a:latin typeface="Calibri"/>
              <a:cs typeface="Calibri"/>
            </a:endParaRPr>
          </a:p>
        </p:txBody>
      </p:sp>
      <p:sp>
        <p:nvSpPr>
          <p:cNvPr id="10" name="Title 9">
            <a:extLst>
              <a:ext uri="{FF2B5EF4-FFF2-40B4-BE49-F238E27FC236}">
                <a16:creationId xmlns:a16="http://schemas.microsoft.com/office/drawing/2014/main" id="{8ADA04CD-8202-B963-C437-9C06E863050C}"/>
              </a:ext>
            </a:extLst>
          </p:cNvPr>
          <p:cNvSpPr>
            <a:spLocks noGrp="1"/>
          </p:cNvSpPr>
          <p:nvPr>
            <p:ph type="title"/>
          </p:nvPr>
        </p:nvSpPr>
        <p:spPr/>
        <p:txBody>
          <a:bodyPr/>
          <a:lstStyle/>
          <a:p>
            <a:endParaRPr lang="en-JO"/>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44422" y="497141"/>
            <a:ext cx="925194" cy="662305"/>
          </a:xfrm>
          <a:prstGeom prst="rect">
            <a:avLst/>
          </a:prstGeom>
        </p:spPr>
        <p:txBody>
          <a:bodyPr vert="horz" wrap="square" lIns="0" tIns="15875" rIns="0" bIns="0" rtlCol="0">
            <a:spAutoFit/>
          </a:bodyPr>
          <a:lstStyle/>
          <a:p>
            <a:pPr marL="12700">
              <a:lnSpc>
                <a:spcPct val="100000"/>
              </a:lnSpc>
              <a:spcBef>
                <a:spcPts val="125"/>
              </a:spcBef>
            </a:pPr>
            <a:r>
              <a:rPr sz="4150" b="1" spc="-25" dirty="0">
                <a:latin typeface="Calibri"/>
                <a:cs typeface="Calibri"/>
              </a:rPr>
              <a:t>Q30</a:t>
            </a:r>
            <a:endParaRPr sz="4150">
              <a:latin typeface="Calibri"/>
              <a:cs typeface="Calibri"/>
            </a:endParaRPr>
          </a:p>
        </p:txBody>
      </p:sp>
      <p:sp>
        <p:nvSpPr>
          <p:cNvPr id="3" name="object 3" descr="$PPTXTitle"/>
          <p:cNvSpPr txBox="1">
            <a:spLocks noGrp="1"/>
          </p:cNvSpPr>
          <p:nvPr>
            <p:ph type="title"/>
          </p:nvPr>
        </p:nvSpPr>
        <p:spPr>
          <a:xfrm>
            <a:off x="1116114" y="2047811"/>
            <a:ext cx="15484475" cy="3711914"/>
          </a:xfrm>
          <a:prstGeom prst="rect">
            <a:avLst/>
          </a:prstGeom>
        </p:spPr>
        <p:txBody>
          <a:bodyPr vert="horz" wrap="square" lIns="0" tIns="18415" rIns="0" bIns="0" rtlCol="0">
            <a:spAutoFit/>
          </a:bodyPr>
          <a:lstStyle/>
          <a:p>
            <a:r>
              <a:rPr lang="en-JO" sz="4800" b="1" i="0">
                <a:effectLst/>
                <a:latin typeface=".SFUI-Semibold"/>
              </a:rPr>
              <a:t>30. Piaget sensorimotor milestone?</a:t>
            </a:r>
            <a:r>
              <a:rPr lang="en-JO" sz="4800" b="0" i="0">
                <a:effectLst/>
                <a:latin typeface=".SFUI-Regular"/>
              </a:rPr>
              <a:t> </a:t>
            </a:r>
            <a:r>
              <a:rPr lang="en-JO" sz="4800" b="0" i="0">
                <a:effectLst/>
                <a:latin typeface="Helvetica" pitchFamily="2" charset="0"/>
              </a:rPr>
              <a:t> </a:t>
            </a:r>
            <a:br>
              <a:rPr lang="en-JO" sz="4800">
                <a:effectLst/>
                <a:latin typeface=".AppleSystemUIFont"/>
              </a:rPr>
            </a:br>
            <a:r>
              <a:rPr lang="en-JO" sz="4800" b="0" i="0">
                <a:effectLst/>
                <a:latin typeface=".SFUI-Regular"/>
              </a:rPr>
              <a:t> A) Abstract algebraic logic </a:t>
            </a:r>
            <a:r>
              <a:rPr lang="en-JO" sz="4800" b="0" i="0">
                <a:effectLst/>
                <a:latin typeface="Helvetica" pitchFamily="2" charset="0"/>
              </a:rPr>
              <a:t> </a:t>
            </a:r>
            <a:br>
              <a:rPr lang="en-JO" sz="4800">
                <a:effectLst/>
                <a:latin typeface=".AppleSystemUIFont"/>
              </a:rPr>
            </a:br>
            <a:r>
              <a:rPr lang="en-JO" sz="4800" b="0" i="0">
                <a:effectLst/>
                <a:latin typeface=".SFUI-Regular"/>
              </a:rPr>
              <a:t> B) Object permanence </a:t>
            </a:r>
            <a:r>
              <a:rPr lang="en-JO" sz="4800" b="0" i="0">
                <a:effectLst/>
                <a:latin typeface="Helvetica" pitchFamily="2" charset="0"/>
              </a:rPr>
              <a:t> </a:t>
            </a:r>
            <a:br>
              <a:rPr lang="en-JO" sz="4800">
                <a:effectLst/>
                <a:latin typeface=".AppleSystemUIFont"/>
              </a:rPr>
            </a:br>
            <a:r>
              <a:rPr lang="en-JO" sz="4800" b="0" i="0">
                <a:effectLst/>
                <a:latin typeface=".SFUI-Regular"/>
              </a:rPr>
              <a:t> C) Conservation of volume </a:t>
            </a:r>
            <a:r>
              <a:rPr lang="en-JO" sz="4800" b="0" i="0">
                <a:effectLst/>
                <a:latin typeface="Helvetica" pitchFamily="2" charset="0"/>
              </a:rPr>
              <a:t> </a:t>
            </a:r>
            <a:br>
              <a:rPr lang="en-JO" sz="4800">
                <a:effectLst/>
                <a:latin typeface=".AppleSystemUIFont"/>
              </a:rPr>
            </a:br>
            <a:r>
              <a:rPr lang="en-JO" sz="4800" b="0" i="0">
                <a:effectLst/>
                <a:latin typeface=".SFUI-Regular"/>
              </a:rPr>
              <a:t> D) Intimacy formation</a:t>
            </a:r>
            <a:endParaRPr lang="en-JO" sz="4800">
              <a:effectLst/>
              <a:latin typeface=".AppleSystemUIFont"/>
            </a:endParaRPr>
          </a:p>
        </p:txBody>
      </p:sp>
      <p:grpSp>
        <p:nvGrpSpPr>
          <p:cNvPr id="5" name="object 5"/>
          <p:cNvGrpSpPr/>
          <p:nvPr/>
        </p:nvGrpSpPr>
        <p:grpSpPr>
          <a:xfrm>
            <a:off x="284479" y="275336"/>
            <a:ext cx="967740" cy="9535160"/>
            <a:chOff x="284479" y="275336"/>
            <a:chExt cx="967740" cy="9535160"/>
          </a:xfrm>
        </p:grpSpPr>
        <p:sp>
          <p:nvSpPr>
            <p:cNvPr id="6" name="object 6"/>
            <p:cNvSpPr/>
            <p:nvPr/>
          </p:nvSpPr>
          <p:spPr>
            <a:xfrm>
              <a:off x="297180" y="288289"/>
              <a:ext cx="942340" cy="9509760"/>
            </a:xfrm>
            <a:custGeom>
              <a:avLst/>
              <a:gdLst/>
              <a:ahLst/>
              <a:cxnLst/>
              <a:rect l="l" t="t" r="r" b="b"/>
              <a:pathLst>
                <a:path w="942340" h="9509760">
                  <a:moveTo>
                    <a:pt x="941832" y="0"/>
                  </a:moveTo>
                  <a:lnTo>
                    <a:pt x="0" y="0"/>
                  </a:lnTo>
                  <a:lnTo>
                    <a:pt x="0" y="471170"/>
                  </a:lnTo>
                  <a:lnTo>
                    <a:pt x="0" y="9509760"/>
                  </a:lnTo>
                  <a:lnTo>
                    <a:pt x="470916" y="9509760"/>
                  </a:lnTo>
                  <a:lnTo>
                    <a:pt x="470916" y="471170"/>
                  </a:lnTo>
                  <a:lnTo>
                    <a:pt x="941832" y="471170"/>
                  </a:lnTo>
                  <a:lnTo>
                    <a:pt x="941832" y="0"/>
                  </a:lnTo>
                  <a:close/>
                </a:path>
              </a:pathLst>
            </a:custGeom>
            <a:solidFill>
              <a:srgbClr val="BEBEBE"/>
            </a:solidFill>
          </p:spPr>
          <p:txBody>
            <a:bodyPr wrap="square" lIns="0" tIns="0" rIns="0" bIns="0" rtlCol="0"/>
            <a:lstStyle/>
            <a:p>
              <a:endParaRPr/>
            </a:p>
          </p:txBody>
        </p:sp>
        <p:sp>
          <p:nvSpPr>
            <p:cNvPr id="7" name="object 7"/>
            <p:cNvSpPr/>
            <p:nvPr/>
          </p:nvSpPr>
          <p:spPr>
            <a:xfrm>
              <a:off x="297179" y="288036"/>
              <a:ext cx="942340" cy="9509760"/>
            </a:xfrm>
            <a:custGeom>
              <a:avLst/>
              <a:gdLst/>
              <a:ahLst/>
              <a:cxnLst/>
              <a:rect l="l" t="t" r="r" b="b"/>
              <a:pathLst>
                <a:path w="942340" h="9509760">
                  <a:moveTo>
                    <a:pt x="941832" y="0"/>
                  </a:moveTo>
                  <a:lnTo>
                    <a:pt x="941832" y="470916"/>
                  </a:lnTo>
                  <a:lnTo>
                    <a:pt x="470916" y="470916"/>
                  </a:lnTo>
                  <a:lnTo>
                    <a:pt x="470916" y="9509760"/>
                  </a:lnTo>
                  <a:lnTo>
                    <a:pt x="0" y="9509760"/>
                  </a:lnTo>
                  <a:lnTo>
                    <a:pt x="0" y="0"/>
                  </a:lnTo>
                  <a:lnTo>
                    <a:pt x="941832" y="0"/>
                  </a:lnTo>
                  <a:close/>
                </a:path>
              </a:pathLst>
            </a:custGeom>
            <a:ln w="25400">
              <a:solidFill>
                <a:srgbClr val="BEBEBE"/>
              </a:solidFill>
            </a:ln>
          </p:spPr>
          <p:txBody>
            <a:bodyPr wrap="square" lIns="0" tIns="0" rIns="0" bIns="0" rtlCol="0"/>
            <a:lstStyle/>
            <a:p>
              <a:endParaRPr/>
            </a:p>
          </p:txBody>
        </p:sp>
      </p:grpSp>
      <p:sp>
        <p:nvSpPr>
          <p:cNvPr id="8" name="object 8"/>
          <p:cNvSpPr txBox="1"/>
          <p:nvPr/>
        </p:nvSpPr>
        <p:spPr>
          <a:xfrm>
            <a:off x="15847060" y="9256397"/>
            <a:ext cx="999490" cy="390107"/>
          </a:xfrm>
          <a:prstGeom prst="rect">
            <a:avLst/>
          </a:prstGeom>
        </p:spPr>
        <p:txBody>
          <a:bodyPr vert="horz" wrap="square" lIns="0" tIns="0" rIns="0" bIns="0" rtlCol="0">
            <a:spAutoFit/>
          </a:bodyPr>
          <a:lstStyle/>
          <a:p>
            <a:pPr marL="12700">
              <a:lnSpc>
                <a:spcPts val="2970"/>
              </a:lnSpc>
            </a:pPr>
            <a:r>
              <a:rPr sz="3000" dirty="0">
                <a:solidFill>
                  <a:srgbClr val="7C7C7C"/>
                </a:solidFill>
                <a:latin typeface="Calibri"/>
                <a:cs typeface="Calibri"/>
              </a:rPr>
              <a:t>Ans:</a:t>
            </a:r>
            <a:r>
              <a:rPr sz="3000" spc="-105" dirty="0">
                <a:solidFill>
                  <a:srgbClr val="7C7C7C"/>
                </a:solidFill>
                <a:latin typeface="Calibri"/>
                <a:cs typeface="Calibri"/>
              </a:rPr>
              <a:t> </a:t>
            </a:r>
            <a:r>
              <a:rPr lang="en-US" sz="3000" spc="-50" dirty="0">
                <a:solidFill>
                  <a:srgbClr val="7C7C7C"/>
                </a:solidFill>
                <a:latin typeface="Calibri"/>
                <a:cs typeface="Calibri"/>
              </a:rPr>
              <a:t>B</a:t>
            </a:r>
            <a:endParaRPr sz="3000" dirty="0">
              <a:latin typeface="Calibri"/>
              <a:cs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44422" y="497141"/>
            <a:ext cx="925194" cy="662305"/>
          </a:xfrm>
          <a:prstGeom prst="rect">
            <a:avLst/>
          </a:prstGeom>
        </p:spPr>
        <p:txBody>
          <a:bodyPr vert="horz" wrap="square" lIns="0" tIns="15875" rIns="0" bIns="0" rtlCol="0">
            <a:spAutoFit/>
          </a:bodyPr>
          <a:lstStyle/>
          <a:p>
            <a:pPr marL="12700">
              <a:lnSpc>
                <a:spcPct val="100000"/>
              </a:lnSpc>
              <a:spcBef>
                <a:spcPts val="125"/>
              </a:spcBef>
            </a:pPr>
            <a:r>
              <a:rPr sz="4150" b="1" spc="-25" dirty="0">
                <a:latin typeface="Calibri"/>
                <a:cs typeface="Calibri"/>
              </a:rPr>
              <a:t>Q31</a:t>
            </a:r>
            <a:endParaRPr sz="4150">
              <a:latin typeface="Calibri"/>
              <a:cs typeface="Calibri"/>
            </a:endParaRPr>
          </a:p>
        </p:txBody>
      </p:sp>
      <p:sp>
        <p:nvSpPr>
          <p:cNvPr id="4" name="object 4"/>
          <p:cNvSpPr txBox="1"/>
          <p:nvPr/>
        </p:nvSpPr>
        <p:spPr>
          <a:xfrm>
            <a:off x="1615860" y="3156839"/>
            <a:ext cx="14730945" cy="4998804"/>
          </a:xfrm>
          <a:prstGeom prst="rect">
            <a:avLst/>
          </a:prstGeom>
        </p:spPr>
        <p:txBody>
          <a:bodyPr vert="horz" wrap="square" lIns="0" tIns="12700" rIns="0" bIns="0" rtlCol="0">
            <a:spAutoFit/>
          </a:bodyPr>
          <a:lstStyle/>
          <a:p>
            <a:r>
              <a:rPr lang="en-JO" sz="5400" b="1" i="0">
                <a:solidFill>
                  <a:schemeClr val="tx1"/>
                </a:solidFill>
                <a:effectLst/>
                <a:latin typeface=".SFUI-Semibold"/>
              </a:rPr>
              <a:t>31. 6-month-old cries when mother leaves but calms quickly when she returns. Indicates?</a:t>
            </a:r>
            <a:r>
              <a:rPr lang="en-JO" sz="5400" b="0" i="0">
                <a:solidFill>
                  <a:schemeClr val="tx1"/>
                </a:solidFill>
                <a:effectLst/>
                <a:latin typeface=".SFUI-Regular"/>
              </a:rPr>
              <a:t> </a:t>
            </a:r>
            <a:r>
              <a:rPr lang="en-JO" sz="5400" b="0" i="0">
                <a:solidFill>
                  <a:schemeClr val="tx1"/>
                </a:solidFill>
                <a:effectLst/>
                <a:latin typeface="Helvetica" pitchFamily="2" charset="0"/>
              </a:rPr>
              <a:t> </a:t>
            </a:r>
            <a:endParaRPr lang="en-JO" sz="5400">
              <a:solidFill>
                <a:schemeClr val="tx1"/>
              </a:solidFill>
              <a:effectLst/>
              <a:latin typeface=".AppleSystemUIFont"/>
            </a:endParaRPr>
          </a:p>
          <a:p>
            <a:r>
              <a:rPr lang="en-JO" sz="5400" b="0" i="0">
                <a:solidFill>
                  <a:schemeClr val="tx1"/>
                </a:solidFill>
                <a:effectLst/>
                <a:latin typeface=".SFUI-Regular"/>
              </a:rPr>
              <a:t> A) Avoidant attachment </a:t>
            </a:r>
            <a:r>
              <a:rPr lang="en-JO" sz="5400" b="0" i="0">
                <a:solidFill>
                  <a:schemeClr val="tx1"/>
                </a:solidFill>
                <a:effectLst/>
                <a:latin typeface="Helvetica" pitchFamily="2" charset="0"/>
              </a:rPr>
              <a:t> </a:t>
            </a:r>
            <a:endParaRPr lang="en-JO" sz="5400">
              <a:solidFill>
                <a:schemeClr val="tx1"/>
              </a:solidFill>
              <a:effectLst/>
              <a:latin typeface=".AppleSystemUIFont"/>
            </a:endParaRPr>
          </a:p>
          <a:p>
            <a:r>
              <a:rPr lang="en-JO" sz="5400" b="0" i="0">
                <a:solidFill>
                  <a:schemeClr val="tx1"/>
                </a:solidFill>
                <a:effectLst/>
                <a:latin typeface=".SFUI-Regular"/>
              </a:rPr>
              <a:t> B) Disorganized attachment </a:t>
            </a:r>
            <a:r>
              <a:rPr lang="en-JO" sz="5400" b="0" i="0">
                <a:solidFill>
                  <a:schemeClr val="tx1"/>
                </a:solidFill>
                <a:effectLst/>
                <a:latin typeface="Helvetica" pitchFamily="2" charset="0"/>
              </a:rPr>
              <a:t> </a:t>
            </a:r>
            <a:endParaRPr lang="en-JO" sz="5400">
              <a:solidFill>
                <a:schemeClr val="tx1"/>
              </a:solidFill>
              <a:effectLst/>
              <a:latin typeface=".AppleSystemUIFont"/>
            </a:endParaRPr>
          </a:p>
          <a:p>
            <a:r>
              <a:rPr lang="en-JO" sz="5400" b="0" i="0">
                <a:solidFill>
                  <a:schemeClr val="tx1"/>
                </a:solidFill>
                <a:effectLst/>
                <a:latin typeface=".SFUI-Regular"/>
              </a:rPr>
              <a:t> C) Secure attachment </a:t>
            </a:r>
            <a:r>
              <a:rPr lang="en-JO" sz="5400" b="0" i="0">
                <a:solidFill>
                  <a:schemeClr val="tx1"/>
                </a:solidFill>
                <a:effectLst/>
                <a:latin typeface="Helvetica" pitchFamily="2" charset="0"/>
              </a:rPr>
              <a:t> </a:t>
            </a:r>
            <a:endParaRPr lang="en-JO" sz="5400">
              <a:solidFill>
                <a:schemeClr val="tx1"/>
              </a:solidFill>
              <a:effectLst/>
              <a:latin typeface=".AppleSystemUIFont"/>
            </a:endParaRPr>
          </a:p>
          <a:p>
            <a:r>
              <a:rPr lang="en-JO" sz="5400" b="0" i="0">
                <a:solidFill>
                  <a:schemeClr val="tx1"/>
                </a:solidFill>
                <a:effectLst/>
                <a:latin typeface=".SFUI-Regular"/>
              </a:rPr>
              <a:t> D) Severe separation phobia</a:t>
            </a:r>
            <a:endParaRPr lang="en-JO" sz="5400">
              <a:solidFill>
                <a:schemeClr val="tx1"/>
              </a:solidFill>
              <a:effectLst/>
              <a:latin typeface=".AppleSystemUIFont"/>
            </a:endParaRPr>
          </a:p>
        </p:txBody>
      </p:sp>
      <p:grpSp>
        <p:nvGrpSpPr>
          <p:cNvPr id="5" name="object 5"/>
          <p:cNvGrpSpPr/>
          <p:nvPr/>
        </p:nvGrpSpPr>
        <p:grpSpPr>
          <a:xfrm>
            <a:off x="284479" y="275336"/>
            <a:ext cx="967740" cy="9535160"/>
            <a:chOff x="284479" y="275336"/>
            <a:chExt cx="967740" cy="9535160"/>
          </a:xfrm>
        </p:grpSpPr>
        <p:sp>
          <p:nvSpPr>
            <p:cNvPr id="6" name="object 6"/>
            <p:cNvSpPr/>
            <p:nvPr/>
          </p:nvSpPr>
          <p:spPr>
            <a:xfrm>
              <a:off x="297180" y="288289"/>
              <a:ext cx="942340" cy="9509760"/>
            </a:xfrm>
            <a:custGeom>
              <a:avLst/>
              <a:gdLst/>
              <a:ahLst/>
              <a:cxnLst/>
              <a:rect l="l" t="t" r="r" b="b"/>
              <a:pathLst>
                <a:path w="942340" h="9509760">
                  <a:moveTo>
                    <a:pt x="941832" y="0"/>
                  </a:moveTo>
                  <a:lnTo>
                    <a:pt x="0" y="0"/>
                  </a:lnTo>
                  <a:lnTo>
                    <a:pt x="0" y="471170"/>
                  </a:lnTo>
                  <a:lnTo>
                    <a:pt x="0" y="9509760"/>
                  </a:lnTo>
                  <a:lnTo>
                    <a:pt x="470916" y="9509760"/>
                  </a:lnTo>
                  <a:lnTo>
                    <a:pt x="470916" y="471170"/>
                  </a:lnTo>
                  <a:lnTo>
                    <a:pt x="941832" y="471170"/>
                  </a:lnTo>
                  <a:lnTo>
                    <a:pt x="941832" y="0"/>
                  </a:lnTo>
                  <a:close/>
                </a:path>
              </a:pathLst>
            </a:custGeom>
            <a:solidFill>
              <a:srgbClr val="BEBEBE"/>
            </a:solidFill>
          </p:spPr>
          <p:txBody>
            <a:bodyPr wrap="square" lIns="0" tIns="0" rIns="0" bIns="0" rtlCol="0"/>
            <a:lstStyle/>
            <a:p>
              <a:endParaRPr/>
            </a:p>
          </p:txBody>
        </p:sp>
        <p:sp>
          <p:nvSpPr>
            <p:cNvPr id="7" name="object 7"/>
            <p:cNvSpPr/>
            <p:nvPr/>
          </p:nvSpPr>
          <p:spPr>
            <a:xfrm>
              <a:off x="297179" y="288036"/>
              <a:ext cx="942340" cy="9509760"/>
            </a:xfrm>
            <a:custGeom>
              <a:avLst/>
              <a:gdLst/>
              <a:ahLst/>
              <a:cxnLst/>
              <a:rect l="l" t="t" r="r" b="b"/>
              <a:pathLst>
                <a:path w="942340" h="9509760">
                  <a:moveTo>
                    <a:pt x="941832" y="0"/>
                  </a:moveTo>
                  <a:lnTo>
                    <a:pt x="941832" y="470916"/>
                  </a:lnTo>
                  <a:lnTo>
                    <a:pt x="470916" y="470916"/>
                  </a:lnTo>
                  <a:lnTo>
                    <a:pt x="470916" y="9509760"/>
                  </a:lnTo>
                  <a:lnTo>
                    <a:pt x="0" y="9509760"/>
                  </a:lnTo>
                  <a:lnTo>
                    <a:pt x="0" y="0"/>
                  </a:lnTo>
                  <a:lnTo>
                    <a:pt x="941832" y="0"/>
                  </a:lnTo>
                  <a:close/>
                </a:path>
              </a:pathLst>
            </a:custGeom>
            <a:ln w="25400">
              <a:solidFill>
                <a:srgbClr val="BEBEBE"/>
              </a:solidFill>
            </a:ln>
          </p:spPr>
          <p:txBody>
            <a:bodyPr wrap="square" lIns="0" tIns="0" rIns="0" bIns="0" rtlCol="0"/>
            <a:lstStyle/>
            <a:p>
              <a:endParaRPr/>
            </a:p>
          </p:txBody>
        </p:sp>
      </p:grpSp>
      <p:sp>
        <p:nvSpPr>
          <p:cNvPr id="8" name="object 8"/>
          <p:cNvSpPr txBox="1"/>
          <p:nvPr/>
        </p:nvSpPr>
        <p:spPr>
          <a:xfrm>
            <a:off x="15847060" y="9256397"/>
            <a:ext cx="999490" cy="390107"/>
          </a:xfrm>
          <a:prstGeom prst="rect">
            <a:avLst/>
          </a:prstGeom>
        </p:spPr>
        <p:txBody>
          <a:bodyPr vert="horz" wrap="square" lIns="0" tIns="0" rIns="0" bIns="0" rtlCol="0">
            <a:spAutoFit/>
          </a:bodyPr>
          <a:lstStyle/>
          <a:p>
            <a:pPr marL="12700">
              <a:lnSpc>
                <a:spcPts val="2970"/>
              </a:lnSpc>
            </a:pPr>
            <a:r>
              <a:rPr sz="3000" dirty="0">
                <a:solidFill>
                  <a:srgbClr val="7C7C7C"/>
                </a:solidFill>
                <a:latin typeface="Calibri"/>
                <a:cs typeface="Calibri"/>
              </a:rPr>
              <a:t>Ans:</a:t>
            </a:r>
            <a:r>
              <a:rPr sz="3000" spc="-105" dirty="0">
                <a:solidFill>
                  <a:srgbClr val="7C7C7C"/>
                </a:solidFill>
                <a:latin typeface="Calibri"/>
                <a:cs typeface="Calibri"/>
              </a:rPr>
              <a:t> </a:t>
            </a:r>
            <a:r>
              <a:rPr lang="en-US" sz="3000" spc="-50" dirty="0">
                <a:solidFill>
                  <a:srgbClr val="7C7C7C"/>
                </a:solidFill>
                <a:latin typeface="Calibri"/>
                <a:cs typeface="Calibri"/>
              </a:rPr>
              <a:t>c</a:t>
            </a:r>
            <a:endParaRPr sz="3000" dirty="0">
              <a:latin typeface="Calibri"/>
              <a:cs typeface="Calibri"/>
            </a:endParaRPr>
          </a:p>
        </p:txBody>
      </p:sp>
      <p:sp>
        <p:nvSpPr>
          <p:cNvPr id="10" name="Title 9">
            <a:extLst>
              <a:ext uri="{FF2B5EF4-FFF2-40B4-BE49-F238E27FC236}">
                <a16:creationId xmlns:a16="http://schemas.microsoft.com/office/drawing/2014/main" id="{64BAC195-F726-EE10-ADBF-1A35F61AE752}"/>
              </a:ext>
            </a:extLst>
          </p:cNvPr>
          <p:cNvSpPr>
            <a:spLocks noGrp="1"/>
          </p:cNvSpPr>
          <p:nvPr>
            <p:ph type="title"/>
          </p:nvPr>
        </p:nvSpPr>
        <p:spPr/>
        <p:txBody>
          <a:bodyPr/>
          <a:lstStyle/>
          <a:p>
            <a:endParaRPr lang="en-JO"/>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44422" y="497141"/>
            <a:ext cx="925194" cy="662305"/>
          </a:xfrm>
          <a:prstGeom prst="rect">
            <a:avLst/>
          </a:prstGeom>
        </p:spPr>
        <p:txBody>
          <a:bodyPr vert="horz" wrap="square" lIns="0" tIns="15875" rIns="0" bIns="0" rtlCol="0">
            <a:spAutoFit/>
          </a:bodyPr>
          <a:lstStyle/>
          <a:p>
            <a:pPr marL="12700">
              <a:lnSpc>
                <a:spcPct val="100000"/>
              </a:lnSpc>
              <a:spcBef>
                <a:spcPts val="125"/>
              </a:spcBef>
            </a:pPr>
            <a:r>
              <a:rPr sz="4150" b="1" spc="-25" dirty="0">
                <a:latin typeface="Calibri"/>
                <a:cs typeface="Calibri"/>
              </a:rPr>
              <a:t>Q32</a:t>
            </a:r>
            <a:endParaRPr sz="4150">
              <a:latin typeface="Calibri"/>
              <a:cs typeface="Calibri"/>
            </a:endParaRPr>
          </a:p>
        </p:txBody>
      </p:sp>
      <p:sp>
        <p:nvSpPr>
          <p:cNvPr id="4" name="object 4"/>
          <p:cNvSpPr txBox="1"/>
          <p:nvPr/>
        </p:nvSpPr>
        <p:spPr>
          <a:xfrm>
            <a:off x="1116114" y="3787711"/>
            <a:ext cx="16833418" cy="5002652"/>
          </a:xfrm>
          <a:prstGeom prst="rect">
            <a:avLst/>
          </a:prstGeom>
        </p:spPr>
        <p:txBody>
          <a:bodyPr vert="horz" wrap="square" lIns="0" tIns="16510" rIns="0" bIns="0" rtlCol="0">
            <a:spAutoFit/>
          </a:bodyPr>
          <a:lstStyle/>
          <a:p>
            <a:r>
              <a:rPr lang="en-JO" sz="5400" b="1" i="0">
                <a:solidFill>
                  <a:schemeClr val="tx1"/>
                </a:solidFill>
                <a:effectLst/>
                <a:latin typeface=".SFUI-Semibold"/>
              </a:rPr>
              <a:t>32. 50-year-old mentor interns and volunteers. Eriksonian virtue?</a:t>
            </a:r>
            <a:r>
              <a:rPr lang="en-JO" sz="5400" b="0" i="0">
                <a:solidFill>
                  <a:schemeClr val="tx1"/>
                </a:solidFill>
                <a:effectLst/>
                <a:latin typeface=".SFUI-Regular"/>
              </a:rPr>
              <a:t> </a:t>
            </a:r>
            <a:r>
              <a:rPr lang="en-JO" sz="5400" b="0" i="0">
                <a:solidFill>
                  <a:schemeClr val="tx1"/>
                </a:solidFill>
                <a:effectLst/>
                <a:latin typeface="Helvetica" pitchFamily="2" charset="0"/>
              </a:rPr>
              <a:t> </a:t>
            </a:r>
            <a:endParaRPr lang="en-JO" sz="5400">
              <a:solidFill>
                <a:schemeClr val="tx1"/>
              </a:solidFill>
              <a:effectLst/>
              <a:latin typeface=".AppleSystemUIFont"/>
            </a:endParaRPr>
          </a:p>
          <a:p>
            <a:r>
              <a:rPr lang="en-JO" sz="5400" b="0" i="0">
                <a:solidFill>
                  <a:schemeClr val="tx1"/>
                </a:solidFill>
                <a:effectLst/>
                <a:latin typeface=".SFUI-Regular"/>
              </a:rPr>
              <a:t> A) Autonomy </a:t>
            </a:r>
            <a:r>
              <a:rPr lang="en-JO" sz="5400" b="0" i="0">
                <a:solidFill>
                  <a:schemeClr val="tx1"/>
                </a:solidFill>
                <a:effectLst/>
                <a:latin typeface="Helvetica" pitchFamily="2" charset="0"/>
              </a:rPr>
              <a:t> </a:t>
            </a:r>
            <a:endParaRPr lang="en-JO" sz="5400">
              <a:solidFill>
                <a:schemeClr val="tx1"/>
              </a:solidFill>
              <a:effectLst/>
              <a:latin typeface=".AppleSystemUIFont"/>
            </a:endParaRPr>
          </a:p>
          <a:p>
            <a:r>
              <a:rPr lang="en-JO" sz="5400" b="0" i="0">
                <a:solidFill>
                  <a:schemeClr val="tx1"/>
                </a:solidFill>
                <a:effectLst/>
                <a:latin typeface=".SFUI-Regular"/>
              </a:rPr>
              <a:t> B) Identity </a:t>
            </a:r>
            <a:r>
              <a:rPr lang="en-JO" sz="5400" b="0" i="0">
                <a:solidFill>
                  <a:schemeClr val="tx1"/>
                </a:solidFill>
                <a:effectLst/>
                <a:latin typeface="Helvetica" pitchFamily="2" charset="0"/>
              </a:rPr>
              <a:t> </a:t>
            </a:r>
            <a:endParaRPr lang="en-JO" sz="5400">
              <a:solidFill>
                <a:schemeClr val="tx1"/>
              </a:solidFill>
              <a:effectLst/>
              <a:latin typeface=".AppleSystemUIFont"/>
            </a:endParaRPr>
          </a:p>
          <a:p>
            <a:r>
              <a:rPr lang="en-JO" sz="5400" b="0" i="0">
                <a:solidFill>
                  <a:schemeClr val="tx1"/>
                </a:solidFill>
                <a:effectLst/>
                <a:latin typeface=".SFUI-Regular"/>
              </a:rPr>
              <a:t> C) Generativity </a:t>
            </a:r>
            <a:r>
              <a:rPr lang="en-JO" sz="5400" b="0" i="0">
                <a:solidFill>
                  <a:schemeClr val="tx1"/>
                </a:solidFill>
                <a:effectLst/>
                <a:latin typeface="Helvetica" pitchFamily="2" charset="0"/>
              </a:rPr>
              <a:t> </a:t>
            </a:r>
            <a:endParaRPr lang="en-JO" sz="5400">
              <a:solidFill>
                <a:schemeClr val="tx1"/>
              </a:solidFill>
              <a:effectLst/>
              <a:latin typeface=".AppleSystemUIFont"/>
            </a:endParaRPr>
          </a:p>
          <a:p>
            <a:r>
              <a:rPr lang="en-JO" sz="5400" b="0" i="0">
                <a:solidFill>
                  <a:schemeClr val="tx1"/>
                </a:solidFill>
                <a:effectLst/>
                <a:latin typeface=".SFUI-Regular"/>
              </a:rPr>
              <a:t> D) Despair</a:t>
            </a:r>
            <a:endParaRPr lang="en-JO" sz="5400">
              <a:solidFill>
                <a:schemeClr val="tx1"/>
              </a:solidFill>
              <a:effectLst/>
              <a:latin typeface=".AppleSystemUIFont"/>
            </a:endParaRPr>
          </a:p>
        </p:txBody>
      </p:sp>
      <p:grpSp>
        <p:nvGrpSpPr>
          <p:cNvPr id="5" name="object 5"/>
          <p:cNvGrpSpPr/>
          <p:nvPr/>
        </p:nvGrpSpPr>
        <p:grpSpPr>
          <a:xfrm>
            <a:off x="284479" y="275336"/>
            <a:ext cx="967740" cy="9535160"/>
            <a:chOff x="284479" y="275336"/>
            <a:chExt cx="967740" cy="9535160"/>
          </a:xfrm>
        </p:grpSpPr>
        <p:sp>
          <p:nvSpPr>
            <p:cNvPr id="6" name="object 6"/>
            <p:cNvSpPr/>
            <p:nvPr/>
          </p:nvSpPr>
          <p:spPr>
            <a:xfrm>
              <a:off x="297180" y="288289"/>
              <a:ext cx="942340" cy="9509760"/>
            </a:xfrm>
            <a:custGeom>
              <a:avLst/>
              <a:gdLst/>
              <a:ahLst/>
              <a:cxnLst/>
              <a:rect l="l" t="t" r="r" b="b"/>
              <a:pathLst>
                <a:path w="942340" h="9509760">
                  <a:moveTo>
                    <a:pt x="941832" y="0"/>
                  </a:moveTo>
                  <a:lnTo>
                    <a:pt x="0" y="0"/>
                  </a:lnTo>
                  <a:lnTo>
                    <a:pt x="0" y="471170"/>
                  </a:lnTo>
                  <a:lnTo>
                    <a:pt x="0" y="9509760"/>
                  </a:lnTo>
                  <a:lnTo>
                    <a:pt x="470916" y="9509760"/>
                  </a:lnTo>
                  <a:lnTo>
                    <a:pt x="470916" y="471170"/>
                  </a:lnTo>
                  <a:lnTo>
                    <a:pt x="941832" y="471170"/>
                  </a:lnTo>
                  <a:lnTo>
                    <a:pt x="941832" y="0"/>
                  </a:lnTo>
                  <a:close/>
                </a:path>
              </a:pathLst>
            </a:custGeom>
            <a:solidFill>
              <a:srgbClr val="BEBEBE"/>
            </a:solidFill>
          </p:spPr>
          <p:txBody>
            <a:bodyPr wrap="square" lIns="0" tIns="0" rIns="0" bIns="0" rtlCol="0"/>
            <a:lstStyle/>
            <a:p>
              <a:endParaRPr/>
            </a:p>
          </p:txBody>
        </p:sp>
        <p:sp>
          <p:nvSpPr>
            <p:cNvPr id="7" name="object 7"/>
            <p:cNvSpPr/>
            <p:nvPr/>
          </p:nvSpPr>
          <p:spPr>
            <a:xfrm>
              <a:off x="297179" y="288036"/>
              <a:ext cx="942340" cy="9509760"/>
            </a:xfrm>
            <a:custGeom>
              <a:avLst/>
              <a:gdLst/>
              <a:ahLst/>
              <a:cxnLst/>
              <a:rect l="l" t="t" r="r" b="b"/>
              <a:pathLst>
                <a:path w="942340" h="9509760">
                  <a:moveTo>
                    <a:pt x="941832" y="0"/>
                  </a:moveTo>
                  <a:lnTo>
                    <a:pt x="941832" y="470916"/>
                  </a:lnTo>
                  <a:lnTo>
                    <a:pt x="470916" y="470916"/>
                  </a:lnTo>
                  <a:lnTo>
                    <a:pt x="470916" y="9509760"/>
                  </a:lnTo>
                  <a:lnTo>
                    <a:pt x="0" y="9509760"/>
                  </a:lnTo>
                  <a:lnTo>
                    <a:pt x="0" y="0"/>
                  </a:lnTo>
                  <a:lnTo>
                    <a:pt x="941832" y="0"/>
                  </a:lnTo>
                  <a:close/>
                </a:path>
              </a:pathLst>
            </a:custGeom>
            <a:ln w="25400">
              <a:solidFill>
                <a:srgbClr val="BEBEBE"/>
              </a:solidFill>
            </a:ln>
          </p:spPr>
          <p:txBody>
            <a:bodyPr wrap="square" lIns="0" tIns="0" rIns="0" bIns="0" rtlCol="0"/>
            <a:lstStyle/>
            <a:p>
              <a:endParaRPr/>
            </a:p>
          </p:txBody>
        </p:sp>
      </p:grpSp>
      <p:sp>
        <p:nvSpPr>
          <p:cNvPr id="8" name="object 8"/>
          <p:cNvSpPr txBox="1"/>
          <p:nvPr/>
        </p:nvSpPr>
        <p:spPr>
          <a:xfrm>
            <a:off x="15847060" y="9256397"/>
            <a:ext cx="999490" cy="390107"/>
          </a:xfrm>
          <a:prstGeom prst="rect">
            <a:avLst/>
          </a:prstGeom>
        </p:spPr>
        <p:txBody>
          <a:bodyPr vert="horz" wrap="square" lIns="0" tIns="0" rIns="0" bIns="0" rtlCol="0">
            <a:spAutoFit/>
          </a:bodyPr>
          <a:lstStyle/>
          <a:p>
            <a:pPr marL="12700">
              <a:lnSpc>
                <a:spcPts val="2970"/>
              </a:lnSpc>
            </a:pPr>
            <a:r>
              <a:rPr sz="3000" dirty="0">
                <a:solidFill>
                  <a:srgbClr val="7C7C7C"/>
                </a:solidFill>
                <a:latin typeface="Calibri"/>
                <a:cs typeface="Calibri"/>
              </a:rPr>
              <a:t>Ans:</a:t>
            </a:r>
            <a:r>
              <a:rPr sz="3000" spc="-105" dirty="0">
                <a:solidFill>
                  <a:srgbClr val="7C7C7C"/>
                </a:solidFill>
                <a:latin typeface="Calibri"/>
                <a:cs typeface="Calibri"/>
              </a:rPr>
              <a:t> </a:t>
            </a:r>
            <a:r>
              <a:rPr lang="en-US" sz="3000" spc="-50" dirty="0">
                <a:solidFill>
                  <a:srgbClr val="7C7C7C"/>
                </a:solidFill>
                <a:latin typeface="Calibri"/>
                <a:cs typeface="Calibri"/>
              </a:rPr>
              <a:t>C</a:t>
            </a:r>
            <a:endParaRPr sz="3000" dirty="0">
              <a:latin typeface="Calibri"/>
              <a:cs typeface="Calibri"/>
            </a:endParaRPr>
          </a:p>
        </p:txBody>
      </p:sp>
      <p:sp>
        <p:nvSpPr>
          <p:cNvPr id="10" name="Title 9">
            <a:extLst>
              <a:ext uri="{FF2B5EF4-FFF2-40B4-BE49-F238E27FC236}">
                <a16:creationId xmlns:a16="http://schemas.microsoft.com/office/drawing/2014/main" id="{A89FEDD8-8838-3DED-9FFF-32663880CC39}"/>
              </a:ext>
            </a:extLst>
          </p:cNvPr>
          <p:cNvSpPr>
            <a:spLocks noGrp="1"/>
          </p:cNvSpPr>
          <p:nvPr>
            <p:ph type="title"/>
          </p:nvPr>
        </p:nvSpPr>
        <p:spPr/>
        <p:txBody>
          <a:bodyPr/>
          <a:lstStyle/>
          <a:p>
            <a:endParaRPr lang="en-JO"/>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44422" y="497141"/>
            <a:ext cx="925194" cy="662305"/>
          </a:xfrm>
          <a:prstGeom prst="rect">
            <a:avLst/>
          </a:prstGeom>
        </p:spPr>
        <p:txBody>
          <a:bodyPr vert="horz" wrap="square" lIns="0" tIns="15875" rIns="0" bIns="0" rtlCol="0">
            <a:spAutoFit/>
          </a:bodyPr>
          <a:lstStyle/>
          <a:p>
            <a:pPr marL="12700">
              <a:lnSpc>
                <a:spcPct val="100000"/>
              </a:lnSpc>
              <a:spcBef>
                <a:spcPts val="125"/>
              </a:spcBef>
            </a:pPr>
            <a:r>
              <a:rPr sz="4150" b="1" spc="-25" dirty="0">
                <a:latin typeface="Calibri"/>
                <a:cs typeface="Calibri"/>
              </a:rPr>
              <a:t>Q33</a:t>
            </a:r>
            <a:endParaRPr sz="4150">
              <a:latin typeface="Calibri"/>
              <a:cs typeface="Calibri"/>
            </a:endParaRPr>
          </a:p>
        </p:txBody>
      </p:sp>
      <p:sp>
        <p:nvSpPr>
          <p:cNvPr id="4" name="object 4"/>
          <p:cNvSpPr txBox="1"/>
          <p:nvPr/>
        </p:nvSpPr>
        <p:spPr>
          <a:xfrm>
            <a:off x="1116114" y="3818001"/>
            <a:ext cx="15580994" cy="4191532"/>
          </a:xfrm>
          <a:prstGeom prst="rect">
            <a:avLst/>
          </a:prstGeom>
        </p:spPr>
        <p:txBody>
          <a:bodyPr vert="horz" wrap="square" lIns="0" tIns="36195" rIns="0" bIns="0" rtlCol="0">
            <a:spAutoFit/>
          </a:bodyPr>
          <a:lstStyle/>
          <a:p>
            <a:r>
              <a:rPr lang="en-JO" sz="5400" b="1" i="0">
                <a:solidFill>
                  <a:schemeClr val="tx1"/>
                </a:solidFill>
                <a:effectLst/>
                <a:latin typeface=".SFUI-Semibold"/>
              </a:rPr>
              <a:t>33. Piagetian stage enabling conservation?</a:t>
            </a:r>
            <a:r>
              <a:rPr lang="en-JO" sz="5400" b="0" i="0">
                <a:solidFill>
                  <a:schemeClr val="tx1"/>
                </a:solidFill>
                <a:effectLst/>
                <a:latin typeface=".SFUI-Regular"/>
              </a:rPr>
              <a:t> </a:t>
            </a:r>
            <a:r>
              <a:rPr lang="en-JO" sz="5400" b="0" i="0">
                <a:solidFill>
                  <a:schemeClr val="tx1"/>
                </a:solidFill>
                <a:effectLst/>
                <a:latin typeface="Helvetica" pitchFamily="2" charset="0"/>
              </a:rPr>
              <a:t> </a:t>
            </a:r>
            <a:endParaRPr lang="en-JO" sz="5400">
              <a:solidFill>
                <a:schemeClr val="tx1"/>
              </a:solidFill>
              <a:effectLst/>
              <a:latin typeface=".AppleSystemUIFont"/>
            </a:endParaRPr>
          </a:p>
          <a:p>
            <a:r>
              <a:rPr lang="en-JO" sz="5400" b="0" i="0">
                <a:solidFill>
                  <a:schemeClr val="tx1"/>
                </a:solidFill>
                <a:effectLst/>
                <a:latin typeface=".SFUI-Regular"/>
              </a:rPr>
              <a:t> A) Sensorimotor </a:t>
            </a:r>
            <a:r>
              <a:rPr lang="en-JO" sz="5400" b="0" i="0">
                <a:solidFill>
                  <a:schemeClr val="tx1"/>
                </a:solidFill>
                <a:effectLst/>
                <a:latin typeface="Helvetica" pitchFamily="2" charset="0"/>
              </a:rPr>
              <a:t> </a:t>
            </a:r>
            <a:endParaRPr lang="en-JO" sz="5400">
              <a:solidFill>
                <a:schemeClr val="tx1"/>
              </a:solidFill>
              <a:effectLst/>
              <a:latin typeface=".AppleSystemUIFont"/>
            </a:endParaRPr>
          </a:p>
          <a:p>
            <a:r>
              <a:rPr lang="en-JO" sz="5400" b="0" i="0">
                <a:solidFill>
                  <a:schemeClr val="tx1"/>
                </a:solidFill>
                <a:effectLst/>
                <a:latin typeface=".SFUI-Regular"/>
              </a:rPr>
              <a:t> B) Preoperational </a:t>
            </a:r>
            <a:r>
              <a:rPr lang="en-JO" sz="5400" b="0" i="0">
                <a:solidFill>
                  <a:schemeClr val="tx1"/>
                </a:solidFill>
                <a:effectLst/>
                <a:latin typeface="Helvetica" pitchFamily="2" charset="0"/>
              </a:rPr>
              <a:t> </a:t>
            </a:r>
            <a:endParaRPr lang="en-JO" sz="5400">
              <a:solidFill>
                <a:schemeClr val="tx1"/>
              </a:solidFill>
              <a:effectLst/>
              <a:latin typeface=".AppleSystemUIFont"/>
            </a:endParaRPr>
          </a:p>
          <a:p>
            <a:r>
              <a:rPr lang="en-JO" sz="5400" b="0" i="0">
                <a:solidFill>
                  <a:schemeClr val="tx1"/>
                </a:solidFill>
                <a:effectLst/>
                <a:latin typeface=".SFUI-Regular"/>
              </a:rPr>
              <a:t> C) Concrete operational </a:t>
            </a:r>
            <a:r>
              <a:rPr lang="en-JO" sz="5400" b="0" i="0">
                <a:solidFill>
                  <a:schemeClr val="tx1"/>
                </a:solidFill>
                <a:effectLst/>
                <a:latin typeface="Helvetica" pitchFamily="2" charset="0"/>
              </a:rPr>
              <a:t> </a:t>
            </a:r>
            <a:endParaRPr lang="en-JO" sz="5400">
              <a:solidFill>
                <a:schemeClr val="tx1"/>
              </a:solidFill>
              <a:effectLst/>
              <a:latin typeface=".AppleSystemUIFont"/>
            </a:endParaRPr>
          </a:p>
          <a:p>
            <a:r>
              <a:rPr lang="en-JO" sz="5400" b="0" i="0">
                <a:solidFill>
                  <a:schemeClr val="tx1"/>
                </a:solidFill>
                <a:effectLst/>
                <a:latin typeface=".SFUI-Regular"/>
              </a:rPr>
              <a:t> D) Oral stage</a:t>
            </a:r>
            <a:endParaRPr lang="en-JO" sz="5400">
              <a:solidFill>
                <a:schemeClr val="tx1"/>
              </a:solidFill>
              <a:effectLst/>
              <a:latin typeface=".AppleSystemUIFont"/>
            </a:endParaRPr>
          </a:p>
        </p:txBody>
      </p:sp>
      <p:grpSp>
        <p:nvGrpSpPr>
          <p:cNvPr id="5" name="object 5"/>
          <p:cNvGrpSpPr/>
          <p:nvPr/>
        </p:nvGrpSpPr>
        <p:grpSpPr>
          <a:xfrm>
            <a:off x="284479" y="275336"/>
            <a:ext cx="967740" cy="9535160"/>
            <a:chOff x="284479" y="275336"/>
            <a:chExt cx="967740" cy="9535160"/>
          </a:xfrm>
        </p:grpSpPr>
        <p:sp>
          <p:nvSpPr>
            <p:cNvPr id="6" name="object 6"/>
            <p:cNvSpPr/>
            <p:nvPr/>
          </p:nvSpPr>
          <p:spPr>
            <a:xfrm>
              <a:off x="297180" y="288289"/>
              <a:ext cx="942340" cy="9509760"/>
            </a:xfrm>
            <a:custGeom>
              <a:avLst/>
              <a:gdLst/>
              <a:ahLst/>
              <a:cxnLst/>
              <a:rect l="l" t="t" r="r" b="b"/>
              <a:pathLst>
                <a:path w="942340" h="9509760">
                  <a:moveTo>
                    <a:pt x="941832" y="0"/>
                  </a:moveTo>
                  <a:lnTo>
                    <a:pt x="0" y="0"/>
                  </a:lnTo>
                  <a:lnTo>
                    <a:pt x="0" y="471170"/>
                  </a:lnTo>
                  <a:lnTo>
                    <a:pt x="0" y="9509760"/>
                  </a:lnTo>
                  <a:lnTo>
                    <a:pt x="470916" y="9509760"/>
                  </a:lnTo>
                  <a:lnTo>
                    <a:pt x="470916" y="471170"/>
                  </a:lnTo>
                  <a:lnTo>
                    <a:pt x="941832" y="471170"/>
                  </a:lnTo>
                  <a:lnTo>
                    <a:pt x="941832" y="0"/>
                  </a:lnTo>
                  <a:close/>
                </a:path>
              </a:pathLst>
            </a:custGeom>
            <a:solidFill>
              <a:srgbClr val="BEBEBE"/>
            </a:solidFill>
          </p:spPr>
          <p:txBody>
            <a:bodyPr wrap="square" lIns="0" tIns="0" rIns="0" bIns="0" rtlCol="0"/>
            <a:lstStyle/>
            <a:p>
              <a:endParaRPr/>
            </a:p>
          </p:txBody>
        </p:sp>
        <p:sp>
          <p:nvSpPr>
            <p:cNvPr id="7" name="object 7"/>
            <p:cNvSpPr/>
            <p:nvPr/>
          </p:nvSpPr>
          <p:spPr>
            <a:xfrm>
              <a:off x="297179" y="288036"/>
              <a:ext cx="942340" cy="9509760"/>
            </a:xfrm>
            <a:custGeom>
              <a:avLst/>
              <a:gdLst/>
              <a:ahLst/>
              <a:cxnLst/>
              <a:rect l="l" t="t" r="r" b="b"/>
              <a:pathLst>
                <a:path w="942340" h="9509760">
                  <a:moveTo>
                    <a:pt x="941832" y="0"/>
                  </a:moveTo>
                  <a:lnTo>
                    <a:pt x="941832" y="470916"/>
                  </a:lnTo>
                  <a:lnTo>
                    <a:pt x="470916" y="470916"/>
                  </a:lnTo>
                  <a:lnTo>
                    <a:pt x="470916" y="9509760"/>
                  </a:lnTo>
                  <a:lnTo>
                    <a:pt x="0" y="9509760"/>
                  </a:lnTo>
                  <a:lnTo>
                    <a:pt x="0" y="0"/>
                  </a:lnTo>
                  <a:lnTo>
                    <a:pt x="941832" y="0"/>
                  </a:lnTo>
                  <a:close/>
                </a:path>
              </a:pathLst>
            </a:custGeom>
            <a:ln w="25400">
              <a:solidFill>
                <a:srgbClr val="BEBEBE"/>
              </a:solidFill>
            </a:ln>
          </p:spPr>
          <p:txBody>
            <a:bodyPr wrap="square" lIns="0" tIns="0" rIns="0" bIns="0" rtlCol="0"/>
            <a:lstStyle/>
            <a:p>
              <a:endParaRPr/>
            </a:p>
          </p:txBody>
        </p:sp>
      </p:grpSp>
      <p:sp>
        <p:nvSpPr>
          <p:cNvPr id="8" name="object 8"/>
          <p:cNvSpPr txBox="1"/>
          <p:nvPr/>
        </p:nvSpPr>
        <p:spPr>
          <a:xfrm>
            <a:off x="15847060" y="9256397"/>
            <a:ext cx="999490" cy="390107"/>
          </a:xfrm>
          <a:prstGeom prst="rect">
            <a:avLst/>
          </a:prstGeom>
        </p:spPr>
        <p:txBody>
          <a:bodyPr vert="horz" wrap="square" lIns="0" tIns="0" rIns="0" bIns="0" rtlCol="0">
            <a:spAutoFit/>
          </a:bodyPr>
          <a:lstStyle/>
          <a:p>
            <a:pPr marL="12700">
              <a:lnSpc>
                <a:spcPts val="2970"/>
              </a:lnSpc>
            </a:pPr>
            <a:r>
              <a:rPr sz="3000" dirty="0">
                <a:solidFill>
                  <a:srgbClr val="7C7C7C"/>
                </a:solidFill>
                <a:latin typeface="Calibri"/>
                <a:cs typeface="Calibri"/>
              </a:rPr>
              <a:t>Ans:</a:t>
            </a:r>
            <a:r>
              <a:rPr sz="3000" spc="-105" dirty="0">
                <a:solidFill>
                  <a:srgbClr val="7C7C7C"/>
                </a:solidFill>
                <a:latin typeface="Calibri"/>
                <a:cs typeface="Calibri"/>
              </a:rPr>
              <a:t> </a:t>
            </a:r>
            <a:r>
              <a:rPr lang="en-US" sz="3000" spc="-50" dirty="0">
                <a:solidFill>
                  <a:srgbClr val="7C7C7C"/>
                </a:solidFill>
                <a:latin typeface="Calibri"/>
                <a:cs typeface="Calibri"/>
              </a:rPr>
              <a:t>C</a:t>
            </a:r>
            <a:endParaRPr sz="3000" dirty="0">
              <a:latin typeface="Calibri"/>
              <a:cs typeface="Calibri"/>
            </a:endParaRPr>
          </a:p>
        </p:txBody>
      </p:sp>
      <p:sp>
        <p:nvSpPr>
          <p:cNvPr id="10" name="Title 9">
            <a:extLst>
              <a:ext uri="{FF2B5EF4-FFF2-40B4-BE49-F238E27FC236}">
                <a16:creationId xmlns:a16="http://schemas.microsoft.com/office/drawing/2014/main" id="{DAF7E0DB-C040-2E50-741F-53811F99D0A4}"/>
              </a:ext>
            </a:extLst>
          </p:cNvPr>
          <p:cNvSpPr>
            <a:spLocks noGrp="1"/>
          </p:cNvSpPr>
          <p:nvPr>
            <p:ph type="title"/>
          </p:nvPr>
        </p:nvSpPr>
        <p:spPr/>
        <p:txBody>
          <a:bodyPr/>
          <a:lstStyle/>
          <a:p>
            <a:endParaRPr lang="en-JO"/>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44422" y="497141"/>
            <a:ext cx="925194" cy="662305"/>
          </a:xfrm>
          <a:prstGeom prst="rect">
            <a:avLst/>
          </a:prstGeom>
        </p:spPr>
        <p:txBody>
          <a:bodyPr vert="horz" wrap="square" lIns="0" tIns="15875" rIns="0" bIns="0" rtlCol="0">
            <a:spAutoFit/>
          </a:bodyPr>
          <a:lstStyle/>
          <a:p>
            <a:pPr marL="12700">
              <a:lnSpc>
                <a:spcPct val="100000"/>
              </a:lnSpc>
              <a:spcBef>
                <a:spcPts val="125"/>
              </a:spcBef>
            </a:pPr>
            <a:r>
              <a:rPr sz="4150" b="1" spc="-25" dirty="0">
                <a:latin typeface="Calibri"/>
                <a:cs typeface="Calibri"/>
              </a:rPr>
              <a:t>Q34</a:t>
            </a:r>
            <a:endParaRPr sz="4150">
              <a:latin typeface="Calibri"/>
              <a:cs typeface="Calibri"/>
            </a:endParaRPr>
          </a:p>
        </p:txBody>
      </p:sp>
      <p:sp>
        <p:nvSpPr>
          <p:cNvPr id="4" name="object 4"/>
          <p:cNvSpPr txBox="1"/>
          <p:nvPr/>
        </p:nvSpPr>
        <p:spPr>
          <a:xfrm>
            <a:off x="1116114" y="3147059"/>
            <a:ext cx="15283180" cy="4999446"/>
          </a:xfrm>
          <a:prstGeom prst="rect">
            <a:avLst/>
          </a:prstGeom>
        </p:spPr>
        <p:txBody>
          <a:bodyPr vert="horz" wrap="square" lIns="0" tIns="13335" rIns="0" bIns="0" rtlCol="0">
            <a:spAutoFit/>
          </a:bodyPr>
          <a:lstStyle/>
          <a:p>
            <a:r>
              <a:rPr lang="en-JO" sz="5400" b="1" i="0">
                <a:solidFill>
                  <a:schemeClr val="tx1"/>
                </a:solidFill>
                <a:effectLst/>
                <a:latin typeface=".SFUI-Semibold"/>
              </a:rPr>
              <a:t>34. Erikson: psychosocial challenge in early adulthood?</a:t>
            </a:r>
            <a:r>
              <a:rPr lang="en-JO" sz="5400" b="0" i="0">
                <a:solidFill>
                  <a:schemeClr val="tx1"/>
                </a:solidFill>
                <a:effectLst/>
                <a:latin typeface=".SFUI-Regular"/>
              </a:rPr>
              <a:t> </a:t>
            </a:r>
            <a:r>
              <a:rPr lang="en-JO" sz="5400" b="0" i="0">
                <a:solidFill>
                  <a:schemeClr val="tx1"/>
                </a:solidFill>
                <a:effectLst/>
                <a:latin typeface="Helvetica" pitchFamily="2" charset="0"/>
              </a:rPr>
              <a:t> </a:t>
            </a:r>
            <a:endParaRPr lang="en-JO" sz="5400">
              <a:solidFill>
                <a:schemeClr val="tx1"/>
              </a:solidFill>
              <a:effectLst/>
              <a:latin typeface=".AppleSystemUIFont"/>
            </a:endParaRPr>
          </a:p>
          <a:p>
            <a:r>
              <a:rPr lang="en-JO" sz="5400" b="0" i="0">
                <a:solidFill>
                  <a:schemeClr val="tx1"/>
                </a:solidFill>
                <a:effectLst/>
                <a:latin typeface=".SFUI-Regular"/>
              </a:rPr>
              <a:t> A) Trust vs. mistrust </a:t>
            </a:r>
            <a:r>
              <a:rPr lang="en-JO" sz="5400" b="0" i="0">
                <a:solidFill>
                  <a:schemeClr val="tx1"/>
                </a:solidFill>
                <a:effectLst/>
                <a:latin typeface="Helvetica" pitchFamily="2" charset="0"/>
              </a:rPr>
              <a:t> </a:t>
            </a:r>
            <a:endParaRPr lang="en-JO" sz="5400">
              <a:solidFill>
                <a:schemeClr val="tx1"/>
              </a:solidFill>
              <a:effectLst/>
              <a:latin typeface=".AppleSystemUIFont"/>
            </a:endParaRPr>
          </a:p>
          <a:p>
            <a:r>
              <a:rPr lang="en-JO" sz="5400" b="0" i="0">
                <a:solidFill>
                  <a:schemeClr val="tx1"/>
                </a:solidFill>
                <a:effectLst/>
                <a:latin typeface=".SFUI-Regular"/>
              </a:rPr>
              <a:t> B) Intimacy vs. isolation </a:t>
            </a:r>
            <a:r>
              <a:rPr lang="en-JO" sz="5400" b="0" i="0">
                <a:solidFill>
                  <a:schemeClr val="tx1"/>
                </a:solidFill>
                <a:effectLst/>
                <a:latin typeface="Helvetica" pitchFamily="2" charset="0"/>
              </a:rPr>
              <a:t> </a:t>
            </a:r>
            <a:endParaRPr lang="en-JO" sz="5400">
              <a:solidFill>
                <a:schemeClr val="tx1"/>
              </a:solidFill>
              <a:effectLst/>
              <a:latin typeface=".AppleSystemUIFont"/>
            </a:endParaRPr>
          </a:p>
          <a:p>
            <a:r>
              <a:rPr lang="en-JO" sz="5400" b="0" i="0">
                <a:solidFill>
                  <a:schemeClr val="tx1"/>
                </a:solidFill>
                <a:effectLst/>
                <a:latin typeface=".SFUI-Regular"/>
              </a:rPr>
              <a:t> C) Industry vs. inferiority </a:t>
            </a:r>
            <a:r>
              <a:rPr lang="en-JO" sz="5400" b="0" i="0">
                <a:solidFill>
                  <a:schemeClr val="tx1"/>
                </a:solidFill>
                <a:effectLst/>
                <a:latin typeface="Helvetica" pitchFamily="2" charset="0"/>
              </a:rPr>
              <a:t> </a:t>
            </a:r>
            <a:endParaRPr lang="en-JO" sz="5400">
              <a:solidFill>
                <a:schemeClr val="tx1"/>
              </a:solidFill>
              <a:effectLst/>
              <a:latin typeface=".AppleSystemUIFont"/>
            </a:endParaRPr>
          </a:p>
          <a:p>
            <a:r>
              <a:rPr lang="en-JO" sz="5400" b="0" i="0">
                <a:solidFill>
                  <a:schemeClr val="tx1"/>
                </a:solidFill>
                <a:effectLst/>
                <a:latin typeface=".SFUI-Regular"/>
              </a:rPr>
              <a:t> D) Integrity vs. despair</a:t>
            </a:r>
            <a:endParaRPr lang="en-JO" sz="5400">
              <a:solidFill>
                <a:schemeClr val="tx1"/>
              </a:solidFill>
              <a:effectLst/>
              <a:latin typeface=".AppleSystemUIFont"/>
            </a:endParaRPr>
          </a:p>
        </p:txBody>
      </p:sp>
      <p:grpSp>
        <p:nvGrpSpPr>
          <p:cNvPr id="5" name="object 5"/>
          <p:cNvGrpSpPr/>
          <p:nvPr/>
        </p:nvGrpSpPr>
        <p:grpSpPr>
          <a:xfrm>
            <a:off x="284479" y="275336"/>
            <a:ext cx="967740" cy="9535160"/>
            <a:chOff x="284479" y="275336"/>
            <a:chExt cx="967740" cy="9535160"/>
          </a:xfrm>
        </p:grpSpPr>
        <p:sp>
          <p:nvSpPr>
            <p:cNvPr id="6" name="object 6"/>
            <p:cNvSpPr/>
            <p:nvPr/>
          </p:nvSpPr>
          <p:spPr>
            <a:xfrm>
              <a:off x="297180" y="288289"/>
              <a:ext cx="942340" cy="9509760"/>
            </a:xfrm>
            <a:custGeom>
              <a:avLst/>
              <a:gdLst/>
              <a:ahLst/>
              <a:cxnLst/>
              <a:rect l="l" t="t" r="r" b="b"/>
              <a:pathLst>
                <a:path w="942340" h="9509760">
                  <a:moveTo>
                    <a:pt x="941832" y="0"/>
                  </a:moveTo>
                  <a:lnTo>
                    <a:pt x="0" y="0"/>
                  </a:lnTo>
                  <a:lnTo>
                    <a:pt x="0" y="471170"/>
                  </a:lnTo>
                  <a:lnTo>
                    <a:pt x="0" y="9509760"/>
                  </a:lnTo>
                  <a:lnTo>
                    <a:pt x="470916" y="9509760"/>
                  </a:lnTo>
                  <a:lnTo>
                    <a:pt x="470916" y="471170"/>
                  </a:lnTo>
                  <a:lnTo>
                    <a:pt x="941832" y="471170"/>
                  </a:lnTo>
                  <a:lnTo>
                    <a:pt x="941832" y="0"/>
                  </a:lnTo>
                  <a:close/>
                </a:path>
              </a:pathLst>
            </a:custGeom>
            <a:solidFill>
              <a:srgbClr val="BEBEBE"/>
            </a:solidFill>
          </p:spPr>
          <p:txBody>
            <a:bodyPr wrap="square" lIns="0" tIns="0" rIns="0" bIns="0" rtlCol="0"/>
            <a:lstStyle/>
            <a:p>
              <a:endParaRPr/>
            </a:p>
          </p:txBody>
        </p:sp>
        <p:sp>
          <p:nvSpPr>
            <p:cNvPr id="7" name="object 7"/>
            <p:cNvSpPr/>
            <p:nvPr/>
          </p:nvSpPr>
          <p:spPr>
            <a:xfrm>
              <a:off x="297179" y="288036"/>
              <a:ext cx="942340" cy="9509760"/>
            </a:xfrm>
            <a:custGeom>
              <a:avLst/>
              <a:gdLst/>
              <a:ahLst/>
              <a:cxnLst/>
              <a:rect l="l" t="t" r="r" b="b"/>
              <a:pathLst>
                <a:path w="942340" h="9509760">
                  <a:moveTo>
                    <a:pt x="941832" y="0"/>
                  </a:moveTo>
                  <a:lnTo>
                    <a:pt x="941832" y="470916"/>
                  </a:lnTo>
                  <a:lnTo>
                    <a:pt x="470916" y="470916"/>
                  </a:lnTo>
                  <a:lnTo>
                    <a:pt x="470916" y="9509760"/>
                  </a:lnTo>
                  <a:lnTo>
                    <a:pt x="0" y="9509760"/>
                  </a:lnTo>
                  <a:lnTo>
                    <a:pt x="0" y="0"/>
                  </a:lnTo>
                  <a:lnTo>
                    <a:pt x="941832" y="0"/>
                  </a:lnTo>
                  <a:close/>
                </a:path>
              </a:pathLst>
            </a:custGeom>
            <a:ln w="25400">
              <a:solidFill>
                <a:srgbClr val="BEBEBE"/>
              </a:solidFill>
            </a:ln>
          </p:spPr>
          <p:txBody>
            <a:bodyPr wrap="square" lIns="0" tIns="0" rIns="0" bIns="0" rtlCol="0"/>
            <a:lstStyle/>
            <a:p>
              <a:endParaRPr/>
            </a:p>
          </p:txBody>
        </p:sp>
      </p:grpSp>
      <p:sp>
        <p:nvSpPr>
          <p:cNvPr id="10" name="object 10"/>
          <p:cNvSpPr txBox="1"/>
          <p:nvPr/>
        </p:nvSpPr>
        <p:spPr>
          <a:xfrm>
            <a:off x="15847060" y="9256397"/>
            <a:ext cx="999490" cy="390107"/>
          </a:xfrm>
          <a:prstGeom prst="rect">
            <a:avLst/>
          </a:prstGeom>
        </p:spPr>
        <p:txBody>
          <a:bodyPr vert="horz" wrap="square" lIns="0" tIns="0" rIns="0" bIns="0" rtlCol="0">
            <a:spAutoFit/>
          </a:bodyPr>
          <a:lstStyle/>
          <a:p>
            <a:pPr marL="12700">
              <a:lnSpc>
                <a:spcPts val="2970"/>
              </a:lnSpc>
            </a:pPr>
            <a:r>
              <a:rPr sz="3000" dirty="0">
                <a:solidFill>
                  <a:srgbClr val="7C7C7C"/>
                </a:solidFill>
                <a:latin typeface="Calibri"/>
                <a:cs typeface="Calibri"/>
              </a:rPr>
              <a:t>Ans:</a:t>
            </a:r>
            <a:r>
              <a:rPr sz="3000" spc="-105" dirty="0">
                <a:solidFill>
                  <a:srgbClr val="7C7C7C"/>
                </a:solidFill>
                <a:latin typeface="Calibri"/>
                <a:cs typeface="Calibri"/>
              </a:rPr>
              <a:t> </a:t>
            </a:r>
            <a:r>
              <a:rPr lang="en-US" sz="3000" spc="-50" dirty="0">
                <a:solidFill>
                  <a:srgbClr val="7C7C7C"/>
                </a:solidFill>
                <a:latin typeface="Calibri"/>
                <a:cs typeface="Calibri"/>
              </a:rPr>
              <a:t>B</a:t>
            </a:r>
            <a:endParaRPr sz="3000" dirty="0">
              <a:latin typeface="Calibri"/>
              <a:cs typeface="Calibri"/>
            </a:endParaRPr>
          </a:p>
        </p:txBody>
      </p:sp>
      <p:sp>
        <p:nvSpPr>
          <p:cNvPr id="12" name="Title 11">
            <a:extLst>
              <a:ext uri="{FF2B5EF4-FFF2-40B4-BE49-F238E27FC236}">
                <a16:creationId xmlns:a16="http://schemas.microsoft.com/office/drawing/2014/main" id="{A4E1F8D2-7258-1743-13C9-3361A2248320}"/>
              </a:ext>
            </a:extLst>
          </p:cNvPr>
          <p:cNvSpPr>
            <a:spLocks noGrp="1"/>
          </p:cNvSpPr>
          <p:nvPr>
            <p:ph type="title"/>
          </p:nvPr>
        </p:nvSpPr>
        <p:spPr/>
        <p:txBody>
          <a:bodyPr/>
          <a:lstStyle/>
          <a:p>
            <a:endParaRPr lang="en-JO"/>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44422" y="497141"/>
            <a:ext cx="920115" cy="662305"/>
          </a:xfrm>
          <a:prstGeom prst="rect">
            <a:avLst/>
          </a:prstGeom>
        </p:spPr>
        <p:txBody>
          <a:bodyPr vert="horz" wrap="square" lIns="0" tIns="15875" rIns="0" bIns="0" rtlCol="0">
            <a:spAutoFit/>
          </a:bodyPr>
          <a:lstStyle/>
          <a:p>
            <a:pPr marL="12700">
              <a:lnSpc>
                <a:spcPct val="100000"/>
              </a:lnSpc>
              <a:spcBef>
                <a:spcPts val="125"/>
              </a:spcBef>
            </a:pPr>
            <a:r>
              <a:rPr sz="4150" b="1" spc="-25" dirty="0">
                <a:latin typeface="Calibri"/>
                <a:cs typeface="Calibri"/>
              </a:rPr>
              <a:t>Q35</a:t>
            </a:r>
            <a:endParaRPr sz="4150">
              <a:latin typeface="Calibri"/>
              <a:cs typeface="Calibri"/>
            </a:endParaRPr>
          </a:p>
        </p:txBody>
      </p:sp>
      <p:sp>
        <p:nvSpPr>
          <p:cNvPr id="3" name="object 3"/>
          <p:cNvSpPr txBox="1"/>
          <p:nvPr/>
        </p:nvSpPr>
        <p:spPr>
          <a:xfrm>
            <a:off x="15847060" y="9160306"/>
            <a:ext cx="1013460" cy="487045"/>
          </a:xfrm>
          <a:prstGeom prst="rect">
            <a:avLst/>
          </a:prstGeom>
        </p:spPr>
        <p:txBody>
          <a:bodyPr vert="horz" wrap="square" lIns="0" tIns="15875" rIns="0" bIns="0" rtlCol="0">
            <a:spAutoFit/>
          </a:bodyPr>
          <a:lstStyle/>
          <a:p>
            <a:pPr marL="12700">
              <a:lnSpc>
                <a:spcPct val="100000"/>
              </a:lnSpc>
              <a:spcBef>
                <a:spcPts val="125"/>
              </a:spcBef>
            </a:pPr>
            <a:r>
              <a:rPr sz="3000" dirty="0">
                <a:solidFill>
                  <a:srgbClr val="7C7C7C"/>
                </a:solidFill>
                <a:latin typeface="Calibri"/>
                <a:cs typeface="Calibri"/>
              </a:rPr>
              <a:t>Ans:</a:t>
            </a:r>
            <a:r>
              <a:rPr sz="3000" spc="-105" dirty="0">
                <a:solidFill>
                  <a:srgbClr val="7C7C7C"/>
                </a:solidFill>
                <a:latin typeface="Calibri"/>
                <a:cs typeface="Calibri"/>
              </a:rPr>
              <a:t> </a:t>
            </a:r>
            <a:r>
              <a:rPr lang="en-US" sz="3000" spc="-50" dirty="0">
                <a:solidFill>
                  <a:srgbClr val="7C7C7C"/>
                </a:solidFill>
                <a:latin typeface="Calibri"/>
                <a:cs typeface="Calibri"/>
              </a:rPr>
              <a:t>A</a:t>
            </a:r>
            <a:endParaRPr sz="3000" dirty="0">
              <a:latin typeface="Calibri"/>
              <a:cs typeface="Calibri"/>
            </a:endParaRPr>
          </a:p>
        </p:txBody>
      </p:sp>
      <p:sp>
        <p:nvSpPr>
          <p:cNvPr id="5" name="object 5"/>
          <p:cNvSpPr txBox="1"/>
          <p:nvPr/>
        </p:nvSpPr>
        <p:spPr>
          <a:xfrm>
            <a:off x="1236243" y="3748976"/>
            <a:ext cx="15624277" cy="5003293"/>
          </a:xfrm>
          <a:prstGeom prst="rect">
            <a:avLst/>
          </a:prstGeom>
        </p:spPr>
        <p:txBody>
          <a:bodyPr vert="horz" wrap="square" lIns="0" tIns="17145" rIns="0" bIns="0" rtlCol="0">
            <a:spAutoFit/>
          </a:bodyPr>
          <a:lstStyle/>
          <a:p>
            <a:r>
              <a:rPr lang="en-JO" sz="5400" b="1" i="0">
                <a:solidFill>
                  <a:schemeClr val="tx1"/>
                </a:solidFill>
                <a:effectLst/>
                <a:latin typeface=".SFUI-Semibold"/>
              </a:rPr>
              <a:t>35. Child learns oral hygiene by observing and practicing with caregiver?</a:t>
            </a:r>
            <a:r>
              <a:rPr lang="en-JO" sz="5400" b="0" i="0">
                <a:solidFill>
                  <a:schemeClr val="tx1"/>
                </a:solidFill>
                <a:effectLst/>
                <a:latin typeface=".SFUI-Regular"/>
              </a:rPr>
              <a:t> </a:t>
            </a:r>
            <a:r>
              <a:rPr lang="en-JO" sz="5400" b="0" i="0">
                <a:solidFill>
                  <a:schemeClr val="tx1"/>
                </a:solidFill>
                <a:effectLst/>
                <a:latin typeface="Helvetica" pitchFamily="2" charset="0"/>
              </a:rPr>
              <a:t> </a:t>
            </a:r>
            <a:endParaRPr lang="en-JO" sz="5400">
              <a:solidFill>
                <a:schemeClr val="tx1"/>
              </a:solidFill>
              <a:effectLst/>
              <a:latin typeface=".AppleSystemUIFont"/>
            </a:endParaRPr>
          </a:p>
          <a:p>
            <a:r>
              <a:rPr lang="en-JO" sz="5400" b="0" i="0">
                <a:solidFill>
                  <a:schemeClr val="tx1"/>
                </a:solidFill>
                <a:effectLst/>
                <a:latin typeface=".SFUI-Regular"/>
              </a:rPr>
              <a:t> A) Social learning </a:t>
            </a:r>
            <a:r>
              <a:rPr lang="en-JO" sz="5400" b="0" i="0">
                <a:solidFill>
                  <a:schemeClr val="tx1"/>
                </a:solidFill>
                <a:effectLst/>
                <a:latin typeface="Helvetica" pitchFamily="2" charset="0"/>
              </a:rPr>
              <a:t> </a:t>
            </a:r>
            <a:endParaRPr lang="en-JO" sz="5400">
              <a:solidFill>
                <a:schemeClr val="tx1"/>
              </a:solidFill>
              <a:effectLst/>
              <a:latin typeface=".AppleSystemUIFont"/>
            </a:endParaRPr>
          </a:p>
          <a:p>
            <a:r>
              <a:rPr lang="en-JO" sz="5400" b="0" i="0">
                <a:solidFill>
                  <a:schemeClr val="tx1"/>
                </a:solidFill>
                <a:effectLst/>
                <a:latin typeface=".SFUI-Regular"/>
              </a:rPr>
              <a:t> B) Psychoanalytic fixation </a:t>
            </a:r>
            <a:r>
              <a:rPr lang="en-JO" sz="5400" b="0" i="0">
                <a:solidFill>
                  <a:schemeClr val="tx1"/>
                </a:solidFill>
                <a:effectLst/>
                <a:latin typeface="Helvetica" pitchFamily="2" charset="0"/>
              </a:rPr>
              <a:t> </a:t>
            </a:r>
            <a:endParaRPr lang="en-JO" sz="5400">
              <a:solidFill>
                <a:schemeClr val="tx1"/>
              </a:solidFill>
              <a:effectLst/>
              <a:latin typeface=".AppleSystemUIFont"/>
            </a:endParaRPr>
          </a:p>
          <a:p>
            <a:r>
              <a:rPr lang="en-JO" sz="5400" b="0" i="0">
                <a:solidFill>
                  <a:schemeClr val="tx1"/>
                </a:solidFill>
                <a:effectLst/>
                <a:latin typeface=".SFUI-Regular"/>
              </a:rPr>
              <a:t> C) Unconscious repression </a:t>
            </a:r>
            <a:r>
              <a:rPr lang="en-JO" sz="5400" b="0" i="0">
                <a:solidFill>
                  <a:schemeClr val="tx1"/>
                </a:solidFill>
                <a:effectLst/>
                <a:latin typeface="Helvetica" pitchFamily="2" charset="0"/>
              </a:rPr>
              <a:t> </a:t>
            </a:r>
            <a:endParaRPr lang="en-JO" sz="5400">
              <a:solidFill>
                <a:schemeClr val="tx1"/>
              </a:solidFill>
              <a:effectLst/>
              <a:latin typeface=".AppleSystemUIFont"/>
            </a:endParaRPr>
          </a:p>
          <a:p>
            <a:r>
              <a:rPr lang="en-JO" sz="5400" b="0" i="0">
                <a:solidFill>
                  <a:schemeClr val="tx1"/>
                </a:solidFill>
                <a:effectLst/>
                <a:latin typeface=".SFUI-Regular"/>
              </a:rPr>
              <a:t> D) Classical aversion conditioning</a:t>
            </a:r>
            <a:endParaRPr lang="en-JO" sz="5400">
              <a:solidFill>
                <a:schemeClr val="tx1"/>
              </a:solidFill>
              <a:effectLst/>
              <a:latin typeface=".AppleSystemUIFont"/>
            </a:endParaRPr>
          </a:p>
        </p:txBody>
      </p:sp>
      <p:grpSp>
        <p:nvGrpSpPr>
          <p:cNvPr id="6" name="object 6"/>
          <p:cNvGrpSpPr/>
          <p:nvPr/>
        </p:nvGrpSpPr>
        <p:grpSpPr>
          <a:xfrm>
            <a:off x="284479" y="275336"/>
            <a:ext cx="967740" cy="9535160"/>
            <a:chOff x="284479" y="275336"/>
            <a:chExt cx="967740" cy="9535160"/>
          </a:xfrm>
        </p:grpSpPr>
        <p:sp>
          <p:nvSpPr>
            <p:cNvPr id="7" name="object 7"/>
            <p:cNvSpPr/>
            <p:nvPr/>
          </p:nvSpPr>
          <p:spPr>
            <a:xfrm>
              <a:off x="297180" y="288289"/>
              <a:ext cx="942340" cy="9509760"/>
            </a:xfrm>
            <a:custGeom>
              <a:avLst/>
              <a:gdLst/>
              <a:ahLst/>
              <a:cxnLst/>
              <a:rect l="l" t="t" r="r" b="b"/>
              <a:pathLst>
                <a:path w="942340" h="9509760">
                  <a:moveTo>
                    <a:pt x="941832" y="0"/>
                  </a:moveTo>
                  <a:lnTo>
                    <a:pt x="0" y="0"/>
                  </a:lnTo>
                  <a:lnTo>
                    <a:pt x="0" y="471170"/>
                  </a:lnTo>
                  <a:lnTo>
                    <a:pt x="0" y="9509760"/>
                  </a:lnTo>
                  <a:lnTo>
                    <a:pt x="470916" y="9509760"/>
                  </a:lnTo>
                  <a:lnTo>
                    <a:pt x="470916" y="471170"/>
                  </a:lnTo>
                  <a:lnTo>
                    <a:pt x="941832" y="471170"/>
                  </a:lnTo>
                  <a:lnTo>
                    <a:pt x="941832" y="0"/>
                  </a:lnTo>
                  <a:close/>
                </a:path>
              </a:pathLst>
            </a:custGeom>
            <a:solidFill>
              <a:srgbClr val="BEBEBE"/>
            </a:solidFill>
          </p:spPr>
          <p:txBody>
            <a:bodyPr wrap="square" lIns="0" tIns="0" rIns="0" bIns="0" rtlCol="0"/>
            <a:lstStyle/>
            <a:p>
              <a:endParaRPr/>
            </a:p>
          </p:txBody>
        </p:sp>
        <p:sp>
          <p:nvSpPr>
            <p:cNvPr id="8" name="object 8"/>
            <p:cNvSpPr/>
            <p:nvPr/>
          </p:nvSpPr>
          <p:spPr>
            <a:xfrm>
              <a:off x="297179" y="288036"/>
              <a:ext cx="942340" cy="9509760"/>
            </a:xfrm>
            <a:custGeom>
              <a:avLst/>
              <a:gdLst/>
              <a:ahLst/>
              <a:cxnLst/>
              <a:rect l="l" t="t" r="r" b="b"/>
              <a:pathLst>
                <a:path w="942340" h="9509760">
                  <a:moveTo>
                    <a:pt x="941832" y="0"/>
                  </a:moveTo>
                  <a:lnTo>
                    <a:pt x="941832" y="470916"/>
                  </a:lnTo>
                  <a:lnTo>
                    <a:pt x="470916" y="470916"/>
                  </a:lnTo>
                  <a:lnTo>
                    <a:pt x="470916" y="9509760"/>
                  </a:lnTo>
                  <a:lnTo>
                    <a:pt x="0" y="9509760"/>
                  </a:lnTo>
                  <a:lnTo>
                    <a:pt x="0" y="0"/>
                  </a:lnTo>
                  <a:lnTo>
                    <a:pt x="941832" y="0"/>
                  </a:lnTo>
                  <a:close/>
                </a:path>
              </a:pathLst>
            </a:custGeom>
            <a:ln w="25400">
              <a:solidFill>
                <a:srgbClr val="BEBEBE"/>
              </a:solidFill>
            </a:ln>
          </p:spPr>
          <p:txBody>
            <a:bodyPr wrap="square" lIns="0" tIns="0" rIns="0" bIns="0" rtlCol="0"/>
            <a:lstStyle/>
            <a:p>
              <a:endParaRPr/>
            </a:p>
          </p:txBody>
        </p:sp>
      </p:grpSp>
      <p:sp>
        <p:nvSpPr>
          <p:cNvPr id="10" name="Title 9">
            <a:extLst>
              <a:ext uri="{FF2B5EF4-FFF2-40B4-BE49-F238E27FC236}">
                <a16:creationId xmlns:a16="http://schemas.microsoft.com/office/drawing/2014/main" id="{DBF16E2B-FDF6-54E6-1B2D-7F8FB0CFA8F7}"/>
              </a:ext>
            </a:extLst>
          </p:cNvPr>
          <p:cNvSpPr>
            <a:spLocks noGrp="1"/>
          </p:cNvSpPr>
          <p:nvPr>
            <p:ph type="title"/>
          </p:nvPr>
        </p:nvSpPr>
        <p:spPr/>
        <p:txBody>
          <a:bodyPr/>
          <a:lstStyle/>
          <a:p>
            <a:endParaRPr lang="en-JO"/>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44422" y="497141"/>
            <a:ext cx="925194" cy="662305"/>
          </a:xfrm>
          <a:prstGeom prst="rect">
            <a:avLst/>
          </a:prstGeom>
        </p:spPr>
        <p:txBody>
          <a:bodyPr vert="horz" wrap="square" lIns="0" tIns="15875" rIns="0" bIns="0" rtlCol="0">
            <a:spAutoFit/>
          </a:bodyPr>
          <a:lstStyle/>
          <a:p>
            <a:pPr marL="12700">
              <a:lnSpc>
                <a:spcPct val="100000"/>
              </a:lnSpc>
              <a:spcBef>
                <a:spcPts val="125"/>
              </a:spcBef>
            </a:pPr>
            <a:r>
              <a:rPr sz="4150" b="1" spc="-25" dirty="0">
                <a:latin typeface="Calibri"/>
                <a:cs typeface="Calibri"/>
              </a:rPr>
              <a:t>Q36</a:t>
            </a:r>
            <a:endParaRPr sz="4150">
              <a:latin typeface="Calibri"/>
              <a:cs typeface="Calibri"/>
            </a:endParaRPr>
          </a:p>
        </p:txBody>
      </p:sp>
      <p:sp>
        <p:nvSpPr>
          <p:cNvPr id="4" name="object 4"/>
          <p:cNvSpPr txBox="1"/>
          <p:nvPr/>
        </p:nvSpPr>
        <p:spPr>
          <a:xfrm>
            <a:off x="1116114" y="3332162"/>
            <a:ext cx="15410180" cy="4996240"/>
          </a:xfrm>
          <a:prstGeom prst="rect">
            <a:avLst/>
          </a:prstGeom>
        </p:spPr>
        <p:txBody>
          <a:bodyPr vert="horz" wrap="square" lIns="0" tIns="10160" rIns="0" bIns="0" rtlCol="0">
            <a:spAutoFit/>
          </a:bodyPr>
          <a:lstStyle/>
          <a:p>
            <a:r>
              <a:rPr lang="en-JO" sz="5400" b="1" i="0">
                <a:solidFill>
                  <a:schemeClr val="tx1"/>
                </a:solidFill>
                <a:effectLst/>
                <a:latin typeface=".SFUI-Semibold"/>
              </a:rPr>
              <a:t>36. 3-year-old insists on dressing themselves and becomes upset if helped. Erikson?</a:t>
            </a:r>
            <a:r>
              <a:rPr lang="en-JO" sz="5400" b="0" i="0">
                <a:solidFill>
                  <a:schemeClr val="tx1"/>
                </a:solidFill>
                <a:effectLst/>
                <a:latin typeface=".SFUI-Regular"/>
              </a:rPr>
              <a:t> </a:t>
            </a:r>
            <a:r>
              <a:rPr lang="en-JO" sz="5400" b="0" i="0">
                <a:solidFill>
                  <a:schemeClr val="tx1"/>
                </a:solidFill>
                <a:effectLst/>
                <a:latin typeface="Helvetica" pitchFamily="2" charset="0"/>
              </a:rPr>
              <a:t> </a:t>
            </a:r>
            <a:endParaRPr lang="en-JO" sz="5400">
              <a:solidFill>
                <a:schemeClr val="tx1"/>
              </a:solidFill>
              <a:effectLst/>
              <a:latin typeface=".AppleSystemUIFont"/>
            </a:endParaRPr>
          </a:p>
          <a:p>
            <a:r>
              <a:rPr lang="en-JO" sz="5400" b="0" i="0">
                <a:solidFill>
                  <a:schemeClr val="tx1"/>
                </a:solidFill>
                <a:effectLst/>
                <a:latin typeface=".SFUI-Regular"/>
              </a:rPr>
              <a:t> A) Generativity vs. stagnation </a:t>
            </a:r>
            <a:r>
              <a:rPr lang="en-JO" sz="5400" b="0" i="0">
                <a:solidFill>
                  <a:schemeClr val="tx1"/>
                </a:solidFill>
                <a:effectLst/>
                <a:latin typeface="Helvetica" pitchFamily="2" charset="0"/>
              </a:rPr>
              <a:t> </a:t>
            </a:r>
            <a:endParaRPr lang="en-JO" sz="5400">
              <a:solidFill>
                <a:schemeClr val="tx1"/>
              </a:solidFill>
              <a:effectLst/>
              <a:latin typeface=".AppleSystemUIFont"/>
            </a:endParaRPr>
          </a:p>
          <a:p>
            <a:r>
              <a:rPr lang="en-JO" sz="5400" b="0" i="0">
                <a:solidFill>
                  <a:schemeClr val="tx1"/>
                </a:solidFill>
                <a:effectLst/>
                <a:latin typeface=".SFUI-Regular"/>
              </a:rPr>
              <a:t> B) Autonomy vs. shame and doubt </a:t>
            </a:r>
            <a:r>
              <a:rPr lang="en-JO" sz="5400" b="0" i="0">
                <a:solidFill>
                  <a:schemeClr val="tx1"/>
                </a:solidFill>
                <a:effectLst/>
                <a:latin typeface="Helvetica" pitchFamily="2" charset="0"/>
              </a:rPr>
              <a:t> </a:t>
            </a:r>
            <a:endParaRPr lang="en-JO" sz="5400">
              <a:solidFill>
                <a:schemeClr val="tx1"/>
              </a:solidFill>
              <a:effectLst/>
              <a:latin typeface=".AppleSystemUIFont"/>
            </a:endParaRPr>
          </a:p>
          <a:p>
            <a:r>
              <a:rPr lang="en-JO" sz="5400" b="0" i="0">
                <a:solidFill>
                  <a:schemeClr val="tx1"/>
                </a:solidFill>
                <a:effectLst/>
                <a:latin typeface=".SFUI-Regular"/>
              </a:rPr>
              <a:t> C) Identity vs. role confusion </a:t>
            </a:r>
            <a:r>
              <a:rPr lang="en-JO" sz="5400" b="0" i="0">
                <a:solidFill>
                  <a:schemeClr val="tx1"/>
                </a:solidFill>
                <a:effectLst/>
                <a:latin typeface="Helvetica" pitchFamily="2" charset="0"/>
              </a:rPr>
              <a:t> </a:t>
            </a:r>
            <a:endParaRPr lang="en-JO" sz="5400">
              <a:solidFill>
                <a:schemeClr val="tx1"/>
              </a:solidFill>
              <a:effectLst/>
              <a:latin typeface=".AppleSystemUIFont"/>
            </a:endParaRPr>
          </a:p>
          <a:p>
            <a:r>
              <a:rPr lang="en-JO" sz="5400" b="0" i="0">
                <a:solidFill>
                  <a:schemeClr val="tx1"/>
                </a:solidFill>
                <a:effectLst/>
                <a:latin typeface=".SFUI-Regular"/>
              </a:rPr>
              <a:t> D) Integrity vs. despair</a:t>
            </a:r>
            <a:endParaRPr lang="en-JO" sz="5400">
              <a:solidFill>
                <a:schemeClr val="tx1"/>
              </a:solidFill>
              <a:effectLst/>
              <a:latin typeface=".AppleSystemUIFont"/>
            </a:endParaRPr>
          </a:p>
        </p:txBody>
      </p:sp>
      <p:grpSp>
        <p:nvGrpSpPr>
          <p:cNvPr id="5" name="object 5"/>
          <p:cNvGrpSpPr/>
          <p:nvPr/>
        </p:nvGrpSpPr>
        <p:grpSpPr>
          <a:xfrm>
            <a:off x="284479" y="275336"/>
            <a:ext cx="967740" cy="9535160"/>
            <a:chOff x="284479" y="275336"/>
            <a:chExt cx="967740" cy="9535160"/>
          </a:xfrm>
        </p:grpSpPr>
        <p:sp>
          <p:nvSpPr>
            <p:cNvPr id="6" name="object 6"/>
            <p:cNvSpPr/>
            <p:nvPr/>
          </p:nvSpPr>
          <p:spPr>
            <a:xfrm>
              <a:off x="297180" y="288289"/>
              <a:ext cx="942340" cy="9509760"/>
            </a:xfrm>
            <a:custGeom>
              <a:avLst/>
              <a:gdLst/>
              <a:ahLst/>
              <a:cxnLst/>
              <a:rect l="l" t="t" r="r" b="b"/>
              <a:pathLst>
                <a:path w="942340" h="9509760">
                  <a:moveTo>
                    <a:pt x="941832" y="0"/>
                  </a:moveTo>
                  <a:lnTo>
                    <a:pt x="0" y="0"/>
                  </a:lnTo>
                  <a:lnTo>
                    <a:pt x="0" y="471170"/>
                  </a:lnTo>
                  <a:lnTo>
                    <a:pt x="0" y="9509760"/>
                  </a:lnTo>
                  <a:lnTo>
                    <a:pt x="470916" y="9509760"/>
                  </a:lnTo>
                  <a:lnTo>
                    <a:pt x="470916" y="471170"/>
                  </a:lnTo>
                  <a:lnTo>
                    <a:pt x="941832" y="471170"/>
                  </a:lnTo>
                  <a:lnTo>
                    <a:pt x="941832" y="0"/>
                  </a:lnTo>
                  <a:close/>
                </a:path>
              </a:pathLst>
            </a:custGeom>
            <a:solidFill>
              <a:srgbClr val="BEBEBE"/>
            </a:solidFill>
          </p:spPr>
          <p:txBody>
            <a:bodyPr wrap="square" lIns="0" tIns="0" rIns="0" bIns="0" rtlCol="0"/>
            <a:lstStyle/>
            <a:p>
              <a:endParaRPr/>
            </a:p>
          </p:txBody>
        </p:sp>
        <p:sp>
          <p:nvSpPr>
            <p:cNvPr id="7" name="object 7"/>
            <p:cNvSpPr/>
            <p:nvPr/>
          </p:nvSpPr>
          <p:spPr>
            <a:xfrm>
              <a:off x="297179" y="288036"/>
              <a:ext cx="942340" cy="9509760"/>
            </a:xfrm>
            <a:custGeom>
              <a:avLst/>
              <a:gdLst/>
              <a:ahLst/>
              <a:cxnLst/>
              <a:rect l="l" t="t" r="r" b="b"/>
              <a:pathLst>
                <a:path w="942340" h="9509760">
                  <a:moveTo>
                    <a:pt x="941832" y="0"/>
                  </a:moveTo>
                  <a:lnTo>
                    <a:pt x="941832" y="470916"/>
                  </a:lnTo>
                  <a:lnTo>
                    <a:pt x="470916" y="470916"/>
                  </a:lnTo>
                  <a:lnTo>
                    <a:pt x="470916" y="9509760"/>
                  </a:lnTo>
                  <a:lnTo>
                    <a:pt x="0" y="9509760"/>
                  </a:lnTo>
                  <a:lnTo>
                    <a:pt x="0" y="0"/>
                  </a:lnTo>
                  <a:lnTo>
                    <a:pt x="941832" y="0"/>
                  </a:lnTo>
                  <a:close/>
                </a:path>
              </a:pathLst>
            </a:custGeom>
            <a:ln w="25400">
              <a:solidFill>
                <a:srgbClr val="BEBEBE"/>
              </a:solidFill>
            </a:ln>
          </p:spPr>
          <p:txBody>
            <a:bodyPr wrap="square" lIns="0" tIns="0" rIns="0" bIns="0" rtlCol="0"/>
            <a:lstStyle/>
            <a:p>
              <a:endParaRPr/>
            </a:p>
          </p:txBody>
        </p:sp>
      </p:grpSp>
      <p:sp>
        <p:nvSpPr>
          <p:cNvPr id="10" name="Title 9">
            <a:extLst>
              <a:ext uri="{FF2B5EF4-FFF2-40B4-BE49-F238E27FC236}">
                <a16:creationId xmlns:a16="http://schemas.microsoft.com/office/drawing/2014/main" id="{3990C602-5BFE-97F5-B421-0E5080DACA1C}"/>
              </a:ext>
            </a:extLst>
          </p:cNvPr>
          <p:cNvSpPr>
            <a:spLocks noGrp="1"/>
          </p:cNvSpPr>
          <p:nvPr>
            <p:ph type="title"/>
          </p:nvPr>
        </p:nvSpPr>
        <p:spPr/>
        <p:txBody>
          <a:bodyPr/>
          <a:lstStyle/>
          <a:p>
            <a:endParaRPr lang="en-JO"/>
          </a:p>
        </p:txBody>
      </p:sp>
      <p:sp>
        <p:nvSpPr>
          <p:cNvPr id="12" name="object 3">
            <a:extLst>
              <a:ext uri="{FF2B5EF4-FFF2-40B4-BE49-F238E27FC236}">
                <a16:creationId xmlns:a16="http://schemas.microsoft.com/office/drawing/2014/main" id="{B233A282-9AE5-7B73-E631-BB8B031F58AB}"/>
              </a:ext>
            </a:extLst>
          </p:cNvPr>
          <p:cNvSpPr txBox="1"/>
          <p:nvPr/>
        </p:nvSpPr>
        <p:spPr>
          <a:xfrm>
            <a:off x="15847060" y="9160306"/>
            <a:ext cx="1013460" cy="487045"/>
          </a:xfrm>
          <a:prstGeom prst="rect">
            <a:avLst/>
          </a:prstGeom>
        </p:spPr>
        <p:txBody>
          <a:bodyPr vert="horz" wrap="square" lIns="0" tIns="15875" rIns="0" bIns="0" rtlCol="0">
            <a:spAutoFit/>
          </a:bodyPr>
          <a:lstStyle/>
          <a:p>
            <a:pPr marL="12700">
              <a:lnSpc>
                <a:spcPct val="100000"/>
              </a:lnSpc>
              <a:spcBef>
                <a:spcPts val="125"/>
              </a:spcBef>
            </a:pPr>
            <a:r>
              <a:rPr sz="3000" dirty="0">
                <a:solidFill>
                  <a:srgbClr val="7C7C7C"/>
                </a:solidFill>
                <a:latin typeface="Calibri"/>
                <a:cs typeface="Calibri"/>
              </a:rPr>
              <a:t>Ans:</a:t>
            </a:r>
            <a:r>
              <a:rPr sz="3000" spc="-105" dirty="0">
                <a:solidFill>
                  <a:srgbClr val="7C7C7C"/>
                </a:solidFill>
                <a:latin typeface="Calibri"/>
                <a:cs typeface="Calibri"/>
              </a:rPr>
              <a:t> </a:t>
            </a:r>
            <a:r>
              <a:rPr lang="en-US" sz="3000" spc="-50" dirty="0">
                <a:solidFill>
                  <a:srgbClr val="7C7C7C"/>
                </a:solidFill>
                <a:latin typeface="Calibri"/>
                <a:cs typeface="Calibri"/>
              </a:rPr>
              <a:t>B</a:t>
            </a:r>
            <a:endParaRPr sz="3000" dirty="0">
              <a:latin typeface="Calibri"/>
              <a:cs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70170" y="2541911"/>
            <a:ext cx="15547659" cy="5002010"/>
          </a:xfrm>
          <a:prstGeom prst="rect">
            <a:avLst/>
          </a:prstGeom>
        </p:spPr>
        <p:txBody>
          <a:bodyPr vert="horz" wrap="square" lIns="0" tIns="15875" rIns="0" bIns="0" rtlCol="0">
            <a:spAutoFit/>
          </a:bodyPr>
          <a:lstStyle/>
          <a:p>
            <a:r>
              <a:rPr lang="en-JO" sz="5400" b="1" i="0">
                <a:solidFill>
                  <a:schemeClr val="tx1"/>
                </a:solidFill>
                <a:effectLst/>
                <a:latin typeface=".SFUI-Semibold"/>
              </a:rPr>
              <a:t>37. Mother avoids physical affection but uses storytelling/proverbs. Reflects?</a:t>
            </a:r>
            <a:r>
              <a:rPr lang="en-JO" sz="5400" b="0" i="0">
                <a:solidFill>
                  <a:schemeClr val="tx1"/>
                </a:solidFill>
                <a:effectLst/>
                <a:latin typeface=".SFUI-Regular"/>
              </a:rPr>
              <a:t> </a:t>
            </a:r>
            <a:r>
              <a:rPr lang="en-JO" sz="5400" b="0" i="0">
                <a:solidFill>
                  <a:schemeClr val="tx1"/>
                </a:solidFill>
                <a:effectLst/>
                <a:latin typeface="Helvetica" pitchFamily="2" charset="0"/>
              </a:rPr>
              <a:t> </a:t>
            </a:r>
            <a:endParaRPr lang="en-JO" sz="5400">
              <a:solidFill>
                <a:schemeClr val="tx1"/>
              </a:solidFill>
              <a:effectLst/>
              <a:latin typeface=".AppleSystemUIFont"/>
            </a:endParaRPr>
          </a:p>
          <a:p>
            <a:r>
              <a:rPr lang="en-JO" sz="5400" b="0" i="0">
                <a:solidFill>
                  <a:schemeClr val="tx1"/>
                </a:solidFill>
                <a:effectLst/>
                <a:latin typeface=".SFUI-Regular"/>
              </a:rPr>
              <a:t> A) Pathological emotional detachment </a:t>
            </a:r>
            <a:r>
              <a:rPr lang="en-JO" sz="5400" b="0" i="0">
                <a:solidFill>
                  <a:schemeClr val="tx1"/>
                </a:solidFill>
                <a:effectLst/>
                <a:latin typeface="Helvetica" pitchFamily="2" charset="0"/>
              </a:rPr>
              <a:t> </a:t>
            </a:r>
            <a:endParaRPr lang="en-JO" sz="5400">
              <a:solidFill>
                <a:schemeClr val="tx1"/>
              </a:solidFill>
              <a:effectLst/>
              <a:latin typeface=".AppleSystemUIFont"/>
            </a:endParaRPr>
          </a:p>
          <a:p>
            <a:r>
              <a:rPr lang="en-JO" sz="5400" b="0" i="0">
                <a:solidFill>
                  <a:schemeClr val="tx1"/>
                </a:solidFill>
                <a:effectLst/>
                <a:latin typeface=".SFUI-Regular"/>
              </a:rPr>
              <a:t> B) Complete neglect of maternal duties </a:t>
            </a:r>
            <a:r>
              <a:rPr lang="en-JO" sz="5400" b="0" i="0">
                <a:solidFill>
                  <a:schemeClr val="tx1"/>
                </a:solidFill>
                <a:effectLst/>
                <a:latin typeface="Helvetica" pitchFamily="2" charset="0"/>
              </a:rPr>
              <a:t> </a:t>
            </a:r>
            <a:endParaRPr lang="en-JO" sz="5400">
              <a:solidFill>
                <a:schemeClr val="tx1"/>
              </a:solidFill>
              <a:effectLst/>
              <a:latin typeface=".AppleSystemUIFont"/>
            </a:endParaRPr>
          </a:p>
          <a:p>
            <a:r>
              <a:rPr lang="en-JO" sz="5400" b="0" i="0">
                <a:solidFill>
                  <a:schemeClr val="tx1"/>
                </a:solidFill>
                <a:effectLst/>
                <a:latin typeface=".SFUI-Regular"/>
              </a:rPr>
              <a:t> C) Culturally specific parenting </a:t>
            </a:r>
            <a:r>
              <a:rPr lang="en-JO" sz="5400" b="0" i="0">
                <a:solidFill>
                  <a:schemeClr val="tx1"/>
                </a:solidFill>
                <a:effectLst/>
                <a:latin typeface="Helvetica" pitchFamily="2" charset="0"/>
              </a:rPr>
              <a:t> </a:t>
            </a:r>
            <a:endParaRPr lang="en-JO" sz="5400">
              <a:solidFill>
                <a:schemeClr val="tx1"/>
              </a:solidFill>
              <a:effectLst/>
              <a:latin typeface=".AppleSystemUIFont"/>
            </a:endParaRPr>
          </a:p>
          <a:p>
            <a:r>
              <a:rPr lang="en-JO" sz="5400" b="0" i="0">
                <a:solidFill>
                  <a:schemeClr val="tx1"/>
                </a:solidFill>
                <a:effectLst/>
                <a:latin typeface=".SFUI-Regular"/>
              </a:rPr>
              <a:t> D) Sensorimotor developmental delay</a:t>
            </a:r>
            <a:endParaRPr lang="en-JO" sz="5400">
              <a:solidFill>
                <a:schemeClr val="tx1"/>
              </a:solidFill>
              <a:effectLst/>
              <a:latin typeface=".AppleSystemUIFont"/>
            </a:endParaRPr>
          </a:p>
        </p:txBody>
      </p:sp>
      <p:grpSp>
        <p:nvGrpSpPr>
          <p:cNvPr id="3" name="object 3"/>
          <p:cNvGrpSpPr/>
          <p:nvPr/>
        </p:nvGrpSpPr>
        <p:grpSpPr>
          <a:xfrm>
            <a:off x="284479" y="275336"/>
            <a:ext cx="967740" cy="9535160"/>
            <a:chOff x="284479" y="275336"/>
            <a:chExt cx="967740" cy="9535160"/>
          </a:xfrm>
        </p:grpSpPr>
        <p:sp>
          <p:nvSpPr>
            <p:cNvPr id="4" name="object 4"/>
            <p:cNvSpPr/>
            <p:nvPr/>
          </p:nvSpPr>
          <p:spPr>
            <a:xfrm>
              <a:off x="297180" y="288289"/>
              <a:ext cx="942340" cy="9509760"/>
            </a:xfrm>
            <a:custGeom>
              <a:avLst/>
              <a:gdLst/>
              <a:ahLst/>
              <a:cxnLst/>
              <a:rect l="l" t="t" r="r" b="b"/>
              <a:pathLst>
                <a:path w="942340" h="9509760">
                  <a:moveTo>
                    <a:pt x="941832" y="0"/>
                  </a:moveTo>
                  <a:lnTo>
                    <a:pt x="0" y="0"/>
                  </a:lnTo>
                  <a:lnTo>
                    <a:pt x="0" y="471170"/>
                  </a:lnTo>
                  <a:lnTo>
                    <a:pt x="0" y="9509760"/>
                  </a:lnTo>
                  <a:lnTo>
                    <a:pt x="470916" y="9509760"/>
                  </a:lnTo>
                  <a:lnTo>
                    <a:pt x="470916" y="471170"/>
                  </a:lnTo>
                  <a:lnTo>
                    <a:pt x="941832" y="471170"/>
                  </a:lnTo>
                  <a:lnTo>
                    <a:pt x="941832" y="0"/>
                  </a:lnTo>
                  <a:close/>
                </a:path>
              </a:pathLst>
            </a:custGeom>
            <a:solidFill>
              <a:srgbClr val="BEBEBE"/>
            </a:solidFill>
          </p:spPr>
          <p:txBody>
            <a:bodyPr wrap="square" lIns="0" tIns="0" rIns="0" bIns="0" rtlCol="0"/>
            <a:lstStyle/>
            <a:p>
              <a:endParaRPr/>
            </a:p>
          </p:txBody>
        </p:sp>
        <p:sp>
          <p:nvSpPr>
            <p:cNvPr id="5" name="object 5"/>
            <p:cNvSpPr/>
            <p:nvPr/>
          </p:nvSpPr>
          <p:spPr>
            <a:xfrm>
              <a:off x="297179" y="288036"/>
              <a:ext cx="942340" cy="9509760"/>
            </a:xfrm>
            <a:custGeom>
              <a:avLst/>
              <a:gdLst/>
              <a:ahLst/>
              <a:cxnLst/>
              <a:rect l="l" t="t" r="r" b="b"/>
              <a:pathLst>
                <a:path w="942340" h="9509760">
                  <a:moveTo>
                    <a:pt x="941832" y="0"/>
                  </a:moveTo>
                  <a:lnTo>
                    <a:pt x="941832" y="470916"/>
                  </a:lnTo>
                  <a:lnTo>
                    <a:pt x="470916" y="470916"/>
                  </a:lnTo>
                  <a:lnTo>
                    <a:pt x="470916" y="9509760"/>
                  </a:lnTo>
                  <a:lnTo>
                    <a:pt x="0" y="9509760"/>
                  </a:lnTo>
                  <a:lnTo>
                    <a:pt x="0" y="0"/>
                  </a:lnTo>
                  <a:lnTo>
                    <a:pt x="941832" y="0"/>
                  </a:lnTo>
                  <a:close/>
                </a:path>
              </a:pathLst>
            </a:custGeom>
            <a:ln w="25400">
              <a:solidFill>
                <a:srgbClr val="BEBEBE"/>
              </a:solidFill>
            </a:ln>
          </p:spPr>
          <p:txBody>
            <a:bodyPr wrap="square" lIns="0" tIns="0" rIns="0" bIns="0" rtlCol="0"/>
            <a:lstStyle/>
            <a:p>
              <a:endParaRPr/>
            </a:p>
          </p:txBody>
        </p:sp>
      </p:grpSp>
      <p:sp>
        <p:nvSpPr>
          <p:cNvPr id="6" name="object 6"/>
          <p:cNvSpPr txBox="1"/>
          <p:nvPr/>
        </p:nvSpPr>
        <p:spPr>
          <a:xfrm>
            <a:off x="15847060" y="9256397"/>
            <a:ext cx="999490" cy="390107"/>
          </a:xfrm>
          <a:prstGeom prst="rect">
            <a:avLst/>
          </a:prstGeom>
        </p:spPr>
        <p:txBody>
          <a:bodyPr vert="horz" wrap="square" lIns="0" tIns="0" rIns="0" bIns="0" rtlCol="0">
            <a:spAutoFit/>
          </a:bodyPr>
          <a:lstStyle/>
          <a:p>
            <a:pPr marL="12700">
              <a:lnSpc>
                <a:spcPts val="2970"/>
              </a:lnSpc>
            </a:pPr>
            <a:r>
              <a:rPr sz="3000" dirty="0">
                <a:solidFill>
                  <a:srgbClr val="7C7C7C"/>
                </a:solidFill>
                <a:latin typeface="Calibri"/>
                <a:cs typeface="Calibri"/>
              </a:rPr>
              <a:t>Ans:</a:t>
            </a:r>
            <a:r>
              <a:rPr sz="3000" spc="-105" dirty="0">
                <a:solidFill>
                  <a:srgbClr val="7C7C7C"/>
                </a:solidFill>
                <a:latin typeface="Calibri"/>
                <a:cs typeface="Calibri"/>
              </a:rPr>
              <a:t> </a:t>
            </a:r>
            <a:r>
              <a:rPr lang="en-US" sz="3000" spc="-50" dirty="0">
                <a:solidFill>
                  <a:srgbClr val="7C7C7C"/>
                </a:solidFill>
                <a:latin typeface="Calibri"/>
                <a:cs typeface="Calibri"/>
              </a:rPr>
              <a:t>C</a:t>
            </a:r>
            <a:endParaRPr sz="3000" dirty="0">
              <a:latin typeface="Calibri"/>
              <a:cs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id="{E9F0C673-5580-C508-A913-2F050070237A}"/>
              </a:ext>
            </a:extLst>
          </p:cNvPr>
          <p:cNvSpPr txBox="1"/>
          <p:nvPr/>
        </p:nvSpPr>
        <p:spPr>
          <a:xfrm>
            <a:off x="489293" y="2642495"/>
            <a:ext cx="17309413" cy="5002010"/>
          </a:xfrm>
          <a:prstGeom prst="rect">
            <a:avLst/>
          </a:prstGeom>
        </p:spPr>
        <p:txBody>
          <a:bodyPr vert="horz" wrap="square" lIns="0" tIns="15875" rIns="0" bIns="0" rtlCol="0">
            <a:spAutoFit/>
          </a:bodyPr>
          <a:lstStyle>
            <a:defPPr>
              <a:defRPr kern="0"/>
            </a:defPPr>
          </a:lstStyle>
          <a:p>
            <a:r>
              <a:rPr lang="en-JO" sz="5400" b="1" i="0">
                <a:solidFill>
                  <a:schemeClr val="tx1"/>
                </a:solidFill>
                <a:effectLst/>
                <a:latin typeface=".SFUI-Semibold"/>
              </a:rPr>
              <a:t>38. What does ZPD describe?</a:t>
            </a:r>
            <a:r>
              <a:rPr lang="en-JO" sz="5400" b="0" i="0">
                <a:solidFill>
                  <a:schemeClr val="tx1"/>
                </a:solidFill>
                <a:effectLst/>
                <a:latin typeface=".SFUI-Regular"/>
              </a:rPr>
              <a:t> </a:t>
            </a:r>
            <a:r>
              <a:rPr lang="en-JO" sz="5400" b="0" i="0">
                <a:solidFill>
                  <a:schemeClr val="tx1"/>
                </a:solidFill>
                <a:effectLst/>
                <a:latin typeface="Helvetica" pitchFamily="2" charset="0"/>
              </a:rPr>
              <a:t> </a:t>
            </a:r>
            <a:endParaRPr lang="en-JO" sz="5400">
              <a:solidFill>
                <a:schemeClr val="tx1"/>
              </a:solidFill>
              <a:effectLst/>
              <a:latin typeface=".AppleSystemUIFont"/>
            </a:endParaRPr>
          </a:p>
          <a:p>
            <a:r>
              <a:rPr lang="en-JO" sz="5400" b="0" i="0">
                <a:solidFill>
                  <a:schemeClr val="tx1"/>
                </a:solidFill>
                <a:effectLst/>
                <a:latin typeface=".SFUI-Regular"/>
              </a:rPr>
              <a:t> A) The range between independent ability and potential with help </a:t>
            </a:r>
            <a:r>
              <a:rPr lang="en-JO" sz="5400" b="0" i="0">
                <a:solidFill>
                  <a:schemeClr val="tx1"/>
                </a:solidFill>
                <a:effectLst/>
                <a:latin typeface="Helvetica" pitchFamily="2" charset="0"/>
              </a:rPr>
              <a:t> </a:t>
            </a:r>
            <a:endParaRPr lang="en-JO" sz="5400">
              <a:solidFill>
                <a:schemeClr val="tx1"/>
              </a:solidFill>
              <a:effectLst/>
              <a:latin typeface=".AppleSystemUIFont"/>
            </a:endParaRPr>
          </a:p>
          <a:p>
            <a:r>
              <a:rPr lang="en-JO" sz="5400" b="0" i="0">
                <a:solidFill>
                  <a:schemeClr val="tx1"/>
                </a:solidFill>
                <a:effectLst/>
                <a:latin typeface=".SFUI-Regular"/>
              </a:rPr>
              <a:t> B) The biological timeline of embryonic organ formation </a:t>
            </a:r>
            <a:r>
              <a:rPr lang="en-JO" sz="5400" b="0" i="0">
                <a:solidFill>
                  <a:schemeClr val="tx1"/>
                </a:solidFill>
                <a:effectLst/>
                <a:latin typeface="Helvetica" pitchFamily="2" charset="0"/>
              </a:rPr>
              <a:t> </a:t>
            </a:r>
            <a:endParaRPr lang="en-JO" sz="5400">
              <a:solidFill>
                <a:schemeClr val="tx1"/>
              </a:solidFill>
              <a:effectLst/>
              <a:latin typeface=".AppleSystemUIFont"/>
            </a:endParaRPr>
          </a:p>
          <a:p>
            <a:r>
              <a:rPr lang="en-JO" sz="5400" b="0" i="0">
                <a:solidFill>
                  <a:schemeClr val="tx1"/>
                </a:solidFill>
                <a:effectLst/>
                <a:latin typeface=".SFUI-Regular"/>
              </a:rPr>
              <a:t> C) The time required for short-term memory to decay </a:t>
            </a:r>
            <a:r>
              <a:rPr lang="en-JO" sz="5400" b="0" i="0">
                <a:solidFill>
                  <a:schemeClr val="tx1"/>
                </a:solidFill>
                <a:effectLst/>
                <a:latin typeface="Helvetica" pitchFamily="2" charset="0"/>
              </a:rPr>
              <a:t> </a:t>
            </a:r>
            <a:endParaRPr lang="en-JO" sz="5400">
              <a:solidFill>
                <a:schemeClr val="tx1"/>
              </a:solidFill>
              <a:effectLst/>
              <a:latin typeface=".AppleSystemUIFont"/>
            </a:endParaRPr>
          </a:p>
          <a:p>
            <a:r>
              <a:rPr lang="en-JO" sz="5400" b="0" i="0">
                <a:solidFill>
                  <a:schemeClr val="tx1"/>
                </a:solidFill>
                <a:effectLst/>
                <a:latin typeface=".SFUI-Regular"/>
              </a:rPr>
              <a:t> D) The stage where adolescents experience hormonal surges</a:t>
            </a:r>
            <a:endParaRPr lang="en-JO" sz="5400">
              <a:solidFill>
                <a:schemeClr val="tx1"/>
              </a:solidFill>
              <a:effectLst/>
              <a:latin typeface=".AppleSystemUIFont"/>
            </a:endParaRPr>
          </a:p>
        </p:txBody>
      </p:sp>
      <p:sp>
        <p:nvSpPr>
          <p:cNvPr id="11" name="object 6">
            <a:extLst>
              <a:ext uri="{FF2B5EF4-FFF2-40B4-BE49-F238E27FC236}">
                <a16:creationId xmlns:a16="http://schemas.microsoft.com/office/drawing/2014/main" id="{5526C1E3-E937-A5AD-8810-24CC6EE4C497}"/>
              </a:ext>
            </a:extLst>
          </p:cNvPr>
          <p:cNvSpPr txBox="1"/>
          <p:nvPr/>
        </p:nvSpPr>
        <p:spPr>
          <a:xfrm>
            <a:off x="15893839" y="9234697"/>
            <a:ext cx="999490" cy="390107"/>
          </a:xfrm>
          <a:prstGeom prst="rect">
            <a:avLst/>
          </a:prstGeom>
        </p:spPr>
        <p:txBody>
          <a:bodyPr vert="horz" wrap="square" lIns="0" tIns="0" rIns="0" bIns="0" rtlCol="0">
            <a:spAutoFit/>
          </a:bodyPr>
          <a:lstStyle>
            <a:defPPr>
              <a:defRPr kern="0"/>
            </a:defPPr>
          </a:lstStyle>
          <a:p>
            <a:pPr marL="12700">
              <a:lnSpc>
                <a:spcPts val="2970"/>
              </a:lnSpc>
            </a:pPr>
            <a:r>
              <a:rPr sz="3000" dirty="0">
                <a:solidFill>
                  <a:srgbClr val="7C7C7C"/>
                </a:solidFill>
                <a:latin typeface="Calibri"/>
                <a:cs typeface="Calibri"/>
              </a:rPr>
              <a:t>Ans:</a:t>
            </a:r>
            <a:r>
              <a:rPr sz="3000" spc="-105" dirty="0">
                <a:solidFill>
                  <a:srgbClr val="7C7C7C"/>
                </a:solidFill>
                <a:latin typeface="Calibri"/>
                <a:cs typeface="Calibri"/>
              </a:rPr>
              <a:t> </a:t>
            </a:r>
            <a:r>
              <a:rPr lang="en-US" sz="3000" spc="-50" dirty="0">
                <a:solidFill>
                  <a:srgbClr val="7C7C7C"/>
                </a:solidFill>
                <a:latin typeface="Calibri"/>
                <a:cs typeface="Calibri"/>
              </a:rPr>
              <a:t>A</a:t>
            </a:r>
            <a:endParaRPr sz="3000" dirty="0">
              <a:latin typeface="Calibri"/>
              <a:cs typeface="Calibri"/>
            </a:endParaRPr>
          </a:p>
        </p:txBody>
      </p:sp>
    </p:spTree>
    <p:extLst>
      <p:ext uri="{BB962C8B-B14F-4D97-AF65-F5344CB8AC3E}">
        <p14:creationId xmlns:p14="http://schemas.microsoft.com/office/powerpoint/2010/main" val="34229469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2">
            <a:extLst>
              <a:ext uri="{FF2B5EF4-FFF2-40B4-BE49-F238E27FC236}">
                <a16:creationId xmlns:a16="http://schemas.microsoft.com/office/drawing/2014/main" id="{EECA7D4E-BCC1-ADA7-83C6-1A628FADFDF4}"/>
              </a:ext>
            </a:extLst>
          </p:cNvPr>
          <p:cNvSpPr txBox="1"/>
          <p:nvPr/>
        </p:nvSpPr>
        <p:spPr>
          <a:xfrm>
            <a:off x="489293" y="2642495"/>
            <a:ext cx="17309413" cy="5002010"/>
          </a:xfrm>
          <a:prstGeom prst="rect">
            <a:avLst/>
          </a:prstGeom>
        </p:spPr>
        <p:txBody>
          <a:bodyPr vert="horz" wrap="square" lIns="0" tIns="15875" rIns="0" bIns="0" rtlCol="0">
            <a:spAutoFit/>
          </a:bodyPr>
          <a:lstStyle>
            <a:defPPr>
              <a:defRPr kern="0"/>
            </a:defPPr>
          </a:lstStyle>
          <a:p>
            <a:r>
              <a:rPr lang="en-JO" sz="5400" b="1" i="0">
                <a:solidFill>
                  <a:schemeClr val="tx1"/>
                </a:solidFill>
                <a:effectLst/>
                <a:latin typeface=".SFUI-Semibold"/>
              </a:rPr>
              <a:t>39. 13-year-old questions family values and experiments with new roles. Erikson?</a:t>
            </a:r>
            <a:r>
              <a:rPr lang="en-JO" sz="5400" b="0" i="0">
                <a:solidFill>
                  <a:schemeClr val="tx1"/>
                </a:solidFill>
                <a:effectLst/>
                <a:latin typeface=".SFUI-Regular"/>
              </a:rPr>
              <a:t> </a:t>
            </a:r>
            <a:r>
              <a:rPr lang="en-JO" sz="5400" b="0" i="0">
                <a:solidFill>
                  <a:schemeClr val="tx1"/>
                </a:solidFill>
                <a:effectLst/>
                <a:latin typeface="Helvetica" pitchFamily="2" charset="0"/>
              </a:rPr>
              <a:t> </a:t>
            </a:r>
            <a:endParaRPr lang="en-JO" sz="5400">
              <a:solidFill>
                <a:schemeClr val="tx1"/>
              </a:solidFill>
              <a:effectLst/>
              <a:latin typeface=".AppleSystemUIFont"/>
            </a:endParaRPr>
          </a:p>
          <a:p>
            <a:r>
              <a:rPr lang="en-JO" sz="5400" b="0" i="0">
                <a:solidFill>
                  <a:schemeClr val="tx1"/>
                </a:solidFill>
                <a:effectLst/>
                <a:latin typeface=".SFUI-Regular"/>
              </a:rPr>
              <a:t> A) Trust vs. mistrust </a:t>
            </a:r>
            <a:r>
              <a:rPr lang="en-JO" sz="5400" b="0" i="0">
                <a:solidFill>
                  <a:schemeClr val="tx1"/>
                </a:solidFill>
                <a:effectLst/>
                <a:latin typeface="Helvetica" pitchFamily="2" charset="0"/>
              </a:rPr>
              <a:t> </a:t>
            </a:r>
            <a:endParaRPr lang="en-JO" sz="5400">
              <a:solidFill>
                <a:schemeClr val="tx1"/>
              </a:solidFill>
              <a:effectLst/>
              <a:latin typeface=".AppleSystemUIFont"/>
            </a:endParaRPr>
          </a:p>
          <a:p>
            <a:r>
              <a:rPr lang="en-JO" sz="5400" b="0" i="0">
                <a:solidFill>
                  <a:schemeClr val="tx1"/>
                </a:solidFill>
                <a:effectLst/>
                <a:latin typeface=".SFUI-Regular"/>
              </a:rPr>
              <a:t> B) Autonomy vs. shame </a:t>
            </a:r>
            <a:r>
              <a:rPr lang="en-JO" sz="5400" b="0" i="0">
                <a:solidFill>
                  <a:schemeClr val="tx1"/>
                </a:solidFill>
                <a:effectLst/>
                <a:latin typeface="Helvetica" pitchFamily="2" charset="0"/>
              </a:rPr>
              <a:t> </a:t>
            </a:r>
            <a:endParaRPr lang="en-JO" sz="5400">
              <a:solidFill>
                <a:schemeClr val="tx1"/>
              </a:solidFill>
              <a:effectLst/>
              <a:latin typeface=".AppleSystemUIFont"/>
            </a:endParaRPr>
          </a:p>
          <a:p>
            <a:r>
              <a:rPr lang="en-JO" sz="5400" b="0" i="0">
                <a:solidFill>
                  <a:schemeClr val="tx1"/>
                </a:solidFill>
                <a:effectLst/>
                <a:latin typeface=".SFUI-Regular"/>
              </a:rPr>
              <a:t> C) Identity vs. role confusion </a:t>
            </a:r>
            <a:r>
              <a:rPr lang="en-JO" sz="5400" b="0" i="0">
                <a:solidFill>
                  <a:schemeClr val="tx1"/>
                </a:solidFill>
                <a:effectLst/>
                <a:latin typeface="Helvetica" pitchFamily="2" charset="0"/>
              </a:rPr>
              <a:t> </a:t>
            </a:r>
            <a:endParaRPr lang="en-JO" sz="5400">
              <a:solidFill>
                <a:schemeClr val="tx1"/>
              </a:solidFill>
              <a:effectLst/>
              <a:latin typeface=".AppleSystemUIFont"/>
            </a:endParaRPr>
          </a:p>
          <a:p>
            <a:r>
              <a:rPr lang="en-JO" sz="5400" b="0" i="0">
                <a:solidFill>
                  <a:schemeClr val="tx1"/>
                </a:solidFill>
                <a:effectLst/>
                <a:latin typeface=".SFUI-Regular"/>
              </a:rPr>
              <a:t> D) Generativity vs. stagnation</a:t>
            </a:r>
            <a:endParaRPr lang="en-JO" sz="5400">
              <a:solidFill>
                <a:schemeClr val="tx1"/>
              </a:solidFill>
              <a:effectLst/>
              <a:latin typeface=".AppleSystemUIFont"/>
            </a:endParaRPr>
          </a:p>
        </p:txBody>
      </p:sp>
      <p:sp>
        <p:nvSpPr>
          <p:cNvPr id="9" name="object 6">
            <a:extLst>
              <a:ext uri="{FF2B5EF4-FFF2-40B4-BE49-F238E27FC236}">
                <a16:creationId xmlns:a16="http://schemas.microsoft.com/office/drawing/2014/main" id="{8244CAD7-1329-0992-8B2C-01D94B345044}"/>
              </a:ext>
            </a:extLst>
          </p:cNvPr>
          <p:cNvSpPr txBox="1"/>
          <p:nvPr/>
        </p:nvSpPr>
        <p:spPr>
          <a:xfrm>
            <a:off x="15946755" y="9128863"/>
            <a:ext cx="999490" cy="390107"/>
          </a:xfrm>
          <a:prstGeom prst="rect">
            <a:avLst/>
          </a:prstGeom>
        </p:spPr>
        <p:txBody>
          <a:bodyPr vert="horz" wrap="square" lIns="0" tIns="0" rIns="0" bIns="0" rtlCol="0">
            <a:spAutoFit/>
          </a:bodyPr>
          <a:lstStyle>
            <a:defPPr>
              <a:defRPr kern="0"/>
            </a:defPPr>
          </a:lstStyle>
          <a:p>
            <a:pPr marL="12700">
              <a:lnSpc>
                <a:spcPts val="2970"/>
              </a:lnSpc>
            </a:pPr>
            <a:r>
              <a:rPr sz="3000" dirty="0">
                <a:solidFill>
                  <a:srgbClr val="7C7C7C"/>
                </a:solidFill>
                <a:latin typeface="Calibri"/>
                <a:cs typeface="Calibri"/>
              </a:rPr>
              <a:t>Ans:</a:t>
            </a:r>
            <a:r>
              <a:rPr sz="3000" spc="-105" dirty="0">
                <a:solidFill>
                  <a:srgbClr val="7C7C7C"/>
                </a:solidFill>
                <a:latin typeface="Calibri"/>
                <a:cs typeface="Calibri"/>
              </a:rPr>
              <a:t> </a:t>
            </a:r>
            <a:r>
              <a:rPr lang="en-US" sz="3000" spc="-50" dirty="0">
                <a:solidFill>
                  <a:srgbClr val="7C7C7C"/>
                </a:solidFill>
                <a:latin typeface="Calibri"/>
                <a:cs typeface="Calibri"/>
              </a:rPr>
              <a:t>C</a:t>
            </a:r>
            <a:endParaRPr sz="3000" dirty="0">
              <a:latin typeface="Calibri"/>
              <a:cs typeface="Calibri"/>
            </a:endParaRPr>
          </a:p>
        </p:txBody>
      </p:sp>
    </p:spTree>
    <p:extLst>
      <p:ext uri="{BB962C8B-B14F-4D97-AF65-F5344CB8AC3E}">
        <p14:creationId xmlns:p14="http://schemas.microsoft.com/office/powerpoint/2010/main" val="38064803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E6C525D8-537F-589E-F143-BB4E93FE626B}"/>
              </a:ext>
            </a:extLst>
          </p:cNvPr>
          <p:cNvSpPr txBox="1"/>
          <p:nvPr/>
        </p:nvSpPr>
        <p:spPr>
          <a:xfrm>
            <a:off x="489293" y="2642495"/>
            <a:ext cx="17309413" cy="4171014"/>
          </a:xfrm>
          <a:prstGeom prst="rect">
            <a:avLst/>
          </a:prstGeom>
        </p:spPr>
        <p:txBody>
          <a:bodyPr vert="horz" wrap="square" lIns="0" tIns="15875" rIns="0" bIns="0" rtlCol="0">
            <a:spAutoFit/>
          </a:bodyPr>
          <a:lstStyle>
            <a:defPPr>
              <a:defRPr kern="0"/>
            </a:defPPr>
          </a:lstStyle>
          <a:p>
            <a:r>
              <a:rPr lang="en-JO" sz="5400" b="1" i="0">
                <a:solidFill>
                  <a:schemeClr val="tx1"/>
                </a:solidFill>
                <a:effectLst/>
                <a:latin typeface=".SFUI-Semibold"/>
              </a:rPr>
              <a:t>40. Biological influence on adolescent development?</a:t>
            </a:r>
            <a:r>
              <a:rPr lang="en-JO" sz="5400" b="0" i="0">
                <a:solidFill>
                  <a:schemeClr val="tx1"/>
                </a:solidFill>
                <a:effectLst/>
                <a:latin typeface=".SFUI-Regular"/>
              </a:rPr>
              <a:t> </a:t>
            </a:r>
            <a:r>
              <a:rPr lang="en-JO" sz="5400" b="0" i="0">
                <a:solidFill>
                  <a:schemeClr val="tx1"/>
                </a:solidFill>
                <a:effectLst/>
                <a:latin typeface="Helvetica" pitchFamily="2" charset="0"/>
              </a:rPr>
              <a:t> </a:t>
            </a:r>
            <a:endParaRPr lang="en-JO" sz="5400">
              <a:solidFill>
                <a:schemeClr val="tx1"/>
              </a:solidFill>
              <a:effectLst/>
              <a:latin typeface=".AppleSystemUIFont"/>
            </a:endParaRPr>
          </a:p>
          <a:p>
            <a:r>
              <a:rPr lang="en-JO" sz="5400" b="0" i="0">
                <a:solidFill>
                  <a:schemeClr val="tx1"/>
                </a:solidFill>
                <a:effectLst/>
                <a:latin typeface=".SFUI-Regular"/>
              </a:rPr>
              <a:t> A) Cultural storytelling practices </a:t>
            </a:r>
            <a:r>
              <a:rPr lang="en-JO" sz="5400" b="0" i="0">
                <a:solidFill>
                  <a:schemeClr val="tx1"/>
                </a:solidFill>
                <a:effectLst/>
                <a:latin typeface="Helvetica" pitchFamily="2" charset="0"/>
              </a:rPr>
              <a:t> </a:t>
            </a:r>
            <a:endParaRPr lang="en-JO" sz="5400">
              <a:solidFill>
                <a:schemeClr val="tx1"/>
              </a:solidFill>
              <a:effectLst/>
              <a:latin typeface=".AppleSystemUIFont"/>
            </a:endParaRPr>
          </a:p>
          <a:p>
            <a:r>
              <a:rPr lang="en-JO" sz="5400" b="0" i="0">
                <a:solidFill>
                  <a:schemeClr val="tx1"/>
                </a:solidFill>
                <a:effectLst/>
                <a:latin typeface=".SFUI-Regular"/>
              </a:rPr>
              <a:t> B) Hormonal changes during puberty </a:t>
            </a:r>
            <a:r>
              <a:rPr lang="en-JO" sz="5400" b="0" i="0">
                <a:solidFill>
                  <a:schemeClr val="tx1"/>
                </a:solidFill>
                <a:effectLst/>
                <a:latin typeface="Helvetica" pitchFamily="2" charset="0"/>
              </a:rPr>
              <a:t> </a:t>
            </a:r>
            <a:endParaRPr lang="en-JO" sz="5400">
              <a:solidFill>
                <a:schemeClr val="tx1"/>
              </a:solidFill>
              <a:effectLst/>
              <a:latin typeface=".AppleSystemUIFont"/>
            </a:endParaRPr>
          </a:p>
          <a:p>
            <a:r>
              <a:rPr lang="en-JO" sz="5400" b="0" i="0">
                <a:solidFill>
                  <a:schemeClr val="tx1"/>
                </a:solidFill>
                <a:effectLst/>
                <a:latin typeface=".SFUI-Regular"/>
              </a:rPr>
              <a:t> C) Peer pressure and social media use </a:t>
            </a:r>
            <a:r>
              <a:rPr lang="en-JO" sz="5400" b="0" i="0">
                <a:solidFill>
                  <a:schemeClr val="tx1"/>
                </a:solidFill>
                <a:effectLst/>
                <a:latin typeface="Helvetica" pitchFamily="2" charset="0"/>
              </a:rPr>
              <a:t> </a:t>
            </a:r>
            <a:endParaRPr lang="en-JO" sz="5400">
              <a:solidFill>
                <a:schemeClr val="tx1"/>
              </a:solidFill>
              <a:effectLst/>
              <a:latin typeface=".AppleSystemUIFont"/>
            </a:endParaRPr>
          </a:p>
          <a:p>
            <a:r>
              <a:rPr lang="en-JO" sz="5400" b="0" i="0">
                <a:solidFill>
                  <a:schemeClr val="tx1"/>
                </a:solidFill>
                <a:effectLst/>
                <a:latin typeface=".SFUI-Regular"/>
              </a:rPr>
              <a:t> D) Primary school classroom structure</a:t>
            </a:r>
            <a:endParaRPr lang="en-JO" sz="5400">
              <a:solidFill>
                <a:schemeClr val="tx1"/>
              </a:solidFill>
              <a:effectLst/>
              <a:latin typeface=".AppleSystemUIFont"/>
            </a:endParaRPr>
          </a:p>
        </p:txBody>
      </p:sp>
      <p:sp>
        <p:nvSpPr>
          <p:cNvPr id="7" name="object 6">
            <a:extLst>
              <a:ext uri="{FF2B5EF4-FFF2-40B4-BE49-F238E27FC236}">
                <a16:creationId xmlns:a16="http://schemas.microsoft.com/office/drawing/2014/main" id="{0BF862E9-5EDA-2EFB-104B-74071E600FC7}"/>
              </a:ext>
            </a:extLst>
          </p:cNvPr>
          <p:cNvSpPr txBox="1"/>
          <p:nvPr/>
        </p:nvSpPr>
        <p:spPr>
          <a:xfrm>
            <a:off x="16052588" y="9128864"/>
            <a:ext cx="999490" cy="390107"/>
          </a:xfrm>
          <a:prstGeom prst="rect">
            <a:avLst/>
          </a:prstGeom>
        </p:spPr>
        <p:txBody>
          <a:bodyPr vert="horz" wrap="square" lIns="0" tIns="0" rIns="0" bIns="0" rtlCol="0">
            <a:spAutoFit/>
          </a:bodyPr>
          <a:lstStyle>
            <a:defPPr>
              <a:defRPr kern="0"/>
            </a:defPPr>
          </a:lstStyle>
          <a:p>
            <a:pPr marL="12700">
              <a:lnSpc>
                <a:spcPts val="2970"/>
              </a:lnSpc>
            </a:pPr>
            <a:r>
              <a:rPr sz="3000" dirty="0">
                <a:solidFill>
                  <a:srgbClr val="7C7C7C"/>
                </a:solidFill>
                <a:latin typeface="Calibri"/>
                <a:cs typeface="Calibri"/>
              </a:rPr>
              <a:t>Ans:</a:t>
            </a:r>
            <a:r>
              <a:rPr sz="3000" spc="-105" dirty="0">
                <a:solidFill>
                  <a:srgbClr val="7C7C7C"/>
                </a:solidFill>
                <a:latin typeface="Calibri"/>
                <a:cs typeface="Calibri"/>
              </a:rPr>
              <a:t> </a:t>
            </a:r>
            <a:r>
              <a:rPr lang="en-US" sz="3000" spc="-50" dirty="0">
                <a:solidFill>
                  <a:srgbClr val="7C7C7C"/>
                </a:solidFill>
                <a:latin typeface="Calibri"/>
                <a:cs typeface="Calibri"/>
              </a:rPr>
              <a:t>B</a:t>
            </a:r>
            <a:endParaRPr sz="3000" dirty="0">
              <a:latin typeface="Calibri"/>
              <a:cs typeface="Calibri"/>
            </a:endParaRPr>
          </a:p>
        </p:txBody>
      </p:sp>
    </p:spTree>
    <p:extLst>
      <p:ext uri="{BB962C8B-B14F-4D97-AF65-F5344CB8AC3E}">
        <p14:creationId xmlns:p14="http://schemas.microsoft.com/office/powerpoint/2010/main" val="1366358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10848213" y="207086"/>
            <a:ext cx="7201534" cy="1123950"/>
          </a:xfrm>
          <a:prstGeom prst="rect">
            <a:avLst/>
          </a:prstGeom>
        </p:spPr>
        <p:txBody>
          <a:bodyPr vert="horz" wrap="square" lIns="0" tIns="13335" rIns="0" bIns="0" rtlCol="0">
            <a:spAutoFit/>
          </a:bodyPr>
          <a:lstStyle/>
          <a:p>
            <a:pPr marL="12700" marR="5080" algn="r">
              <a:lnSpc>
                <a:spcPct val="100000"/>
              </a:lnSpc>
              <a:spcBef>
                <a:spcPts val="105"/>
              </a:spcBef>
            </a:pPr>
            <a:r>
              <a:rPr sz="7200" b="0" spc="-825" dirty="0">
                <a:solidFill>
                  <a:srgbClr val="FFFFFF"/>
                </a:solidFill>
                <a:latin typeface="Arial MT"/>
                <a:cs typeface="Arial MT"/>
              </a:rPr>
              <a:t>:</a:t>
            </a:r>
            <a:r>
              <a:rPr sz="7200" b="0" spc="-825" dirty="0">
                <a:solidFill>
                  <a:srgbClr val="FFFFFF"/>
                </a:solidFill>
                <a:latin typeface="Microsoft Sans Serif"/>
                <a:cs typeface="Microsoft Sans Serif"/>
              </a:rPr>
              <a:t>يملعلا</a:t>
            </a:r>
            <a:r>
              <a:rPr sz="7200" b="0" spc="65" dirty="0">
                <a:solidFill>
                  <a:srgbClr val="FFFFFF"/>
                </a:solidFill>
                <a:latin typeface="Microsoft Sans Serif"/>
                <a:cs typeface="Microsoft Sans Serif"/>
              </a:rPr>
              <a:t> </a:t>
            </a:r>
            <a:r>
              <a:rPr sz="7200" b="0" spc="-1505" dirty="0">
                <a:solidFill>
                  <a:srgbClr val="FFFFFF"/>
                </a:solidFill>
                <a:latin typeface="Microsoft Sans Serif"/>
                <a:cs typeface="Microsoft Sans Serif"/>
              </a:rPr>
              <a:t>قيرفلا</a:t>
            </a:r>
            <a:r>
              <a:rPr sz="7200" b="0" spc="50" dirty="0">
                <a:solidFill>
                  <a:srgbClr val="FFFFFF"/>
                </a:solidFill>
                <a:latin typeface="Microsoft Sans Serif"/>
                <a:cs typeface="Microsoft Sans Serif"/>
              </a:rPr>
              <a:t> </a:t>
            </a:r>
            <a:r>
              <a:rPr sz="7200" b="0" spc="175" dirty="0">
                <a:solidFill>
                  <a:srgbClr val="FFFFFF"/>
                </a:solidFill>
                <a:latin typeface="Microsoft Sans Serif"/>
                <a:cs typeface="Microsoft Sans Serif"/>
              </a:rPr>
              <a:t>نم</a:t>
            </a:r>
            <a:r>
              <a:rPr sz="7200" b="0" spc="70" dirty="0">
                <a:solidFill>
                  <a:srgbClr val="FFFFFF"/>
                </a:solidFill>
                <a:latin typeface="Microsoft Sans Serif"/>
                <a:cs typeface="Microsoft Sans Serif"/>
              </a:rPr>
              <a:t> </a:t>
            </a:r>
            <a:r>
              <a:rPr sz="7200" b="0" spc="-810" dirty="0">
                <a:solidFill>
                  <a:srgbClr val="FFFFFF"/>
                </a:solidFill>
                <a:latin typeface="Microsoft Sans Serif"/>
                <a:cs typeface="Microsoft Sans Serif"/>
              </a:rPr>
              <a:t>ةلاسر</a:t>
            </a:r>
            <a:endParaRPr sz="7200">
              <a:latin typeface="Microsoft Sans Serif"/>
              <a:cs typeface="Microsoft Sans Serif"/>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33323" y="2934525"/>
            <a:ext cx="5483860" cy="487045"/>
          </a:xfrm>
          <a:prstGeom prst="rect">
            <a:avLst/>
          </a:prstGeom>
        </p:spPr>
        <p:txBody>
          <a:bodyPr vert="horz" wrap="square" lIns="0" tIns="15875" rIns="0" bIns="0" rtlCol="0">
            <a:spAutoFit/>
          </a:bodyPr>
          <a:lstStyle/>
          <a:p>
            <a:pPr marL="12700">
              <a:lnSpc>
                <a:spcPct val="100000"/>
              </a:lnSpc>
              <a:spcBef>
                <a:spcPts val="125"/>
              </a:spcBef>
            </a:pPr>
            <a:r>
              <a:rPr sz="3000" spc="-10" dirty="0">
                <a:latin typeface="Calibri"/>
                <a:cs typeface="Calibri"/>
              </a:rPr>
              <a:t>Corrections</a:t>
            </a:r>
            <a:r>
              <a:rPr sz="3000" spc="-105" dirty="0">
                <a:latin typeface="Calibri"/>
                <a:cs typeface="Calibri"/>
              </a:rPr>
              <a:t> </a:t>
            </a:r>
            <a:r>
              <a:rPr sz="3000" spc="-20" dirty="0">
                <a:latin typeface="Calibri"/>
                <a:cs typeface="Calibri"/>
              </a:rPr>
              <a:t>from</a:t>
            </a:r>
            <a:r>
              <a:rPr sz="3000" spc="-150" dirty="0">
                <a:latin typeface="Calibri"/>
                <a:cs typeface="Calibri"/>
              </a:rPr>
              <a:t> </a:t>
            </a:r>
            <a:r>
              <a:rPr sz="3000" spc="-10" dirty="0">
                <a:latin typeface="Calibri"/>
                <a:cs typeface="Calibri"/>
              </a:rPr>
              <a:t>previous</a:t>
            </a:r>
            <a:r>
              <a:rPr sz="3000" spc="-75" dirty="0">
                <a:latin typeface="Calibri"/>
                <a:cs typeface="Calibri"/>
              </a:rPr>
              <a:t> </a:t>
            </a:r>
            <a:r>
              <a:rPr sz="3000" spc="-10" dirty="0">
                <a:latin typeface="Calibri"/>
                <a:cs typeface="Calibri"/>
              </a:rPr>
              <a:t>versions:</a:t>
            </a:r>
            <a:endParaRPr sz="3000">
              <a:latin typeface="Calibri"/>
              <a:cs typeface="Calibri"/>
            </a:endParaRPr>
          </a:p>
        </p:txBody>
      </p:sp>
      <p:sp>
        <p:nvSpPr>
          <p:cNvPr id="3" name="object 3"/>
          <p:cNvSpPr/>
          <p:nvPr/>
        </p:nvSpPr>
        <p:spPr>
          <a:xfrm>
            <a:off x="0" y="0"/>
            <a:ext cx="18288000" cy="2734310"/>
          </a:xfrm>
          <a:custGeom>
            <a:avLst/>
            <a:gdLst/>
            <a:ahLst/>
            <a:cxnLst/>
            <a:rect l="l" t="t" r="r" b="b"/>
            <a:pathLst>
              <a:path w="18288000" h="2734310">
                <a:moveTo>
                  <a:pt x="18288000" y="0"/>
                </a:moveTo>
                <a:lnTo>
                  <a:pt x="0" y="0"/>
                </a:lnTo>
                <a:lnTo>
                  <a:pt x="0" y="2733802"/>
                </a:lnTo>
                <a:lnTo>
                  <a:pt x="18288000" y="2733802"/>
                </a:lnTo>
                <a:lnTo>
                  <a:pt x="18288000" y="0"/>
                </a:lnTo>
                <a:close/>
              </a:path>
            </a:pathLst>
          </a:custGeom>
          <a:solidFill>
            <a:srgbClr val="2A2A2A"/>
          </a:solidFill>
        </p:spPr>
        <p:txBody>
          <a:bodyPr wrap="square" lIns="0" tIns="0" rIns="0" bIns="0" rtlCol="0"/>
          <a:lstStyle/>
          <a:p>
            <a:endParaRPr/>
          </a:p>
        </p:txBody>
      </p:sp>
      <p:sp>
        <p:nvSpPr>
          <p:cNvPr id="4" name="object 4" descr="$PPTXTitle"/>
          <p:cNvSpPr txBox="1">
            <a:spLocks noGrp="1"/>
          </p:cNvSpPr>
          <p:nvPr>
            <p:ph type="title"/>
          </p:nvPr>
        </p:nvSpPr>
        <p:spPr>
          <a:xfrm>
            <a:off x="765175" y="804291"/>
            <a:ext cx="13947775" cy="937260"/>
          </a:xfrm>
          <a:prstGeom prst="rect">
            <a:avLst/>
          </a:prstGeom>
        </p:spPr>
        <p:txBody>
          <a:bodyPr vert="horz" wrap="square" lIns="0" tIns="16510" rIns="0" bIns="0" rtlCol="0">
            <a:spAutoFit/>
          </a:bodyPr>
          <a:lstStyle/>
          <a:p>
            <a:pPr marL="12700">
              <a:lnSpc>
                <a:spcPct val="100000"/>
              </a:lnSpc>
              <a:spcBef>
                <a:spcPts val="130"/>
              </a:spcBef>
            </a:pPr>
            <a:r>
              <a:rPr sz="5950" b="0" dirty="0">
                <a:solidFill>
                  <a:srgbClr val="FFFFFF"/>
                </a:solidFill>
                <a:latin typeface="Calibri"/>
                <a:cs typeface="Calibri"/>
              </a:rPr>
              <a:t>For</a:t>
            </a:r>
            <a:r>
              <a:rPr sz="5950" b="0" spc="-85" dirty="0">
                <a:solidFill>
                  <a:srgbClr val="FFFFFF"/>
                </a:solidFill>
                <a:latin typeface="Calibri"/>
                <a:cs typeface="Calibri"/>
              </a:rPr>
              <a:t> </a:t>
            </a:r>
            <a:r>
              <a:rPr sz="5950" b="0" dirty="0">
                <a:solidFill>
                  <a:srgbClr val="FFFFFF"/>
                </a:solidFill>
                <a:latin typeface="Calibri"/>
                <a:cs typeface="Calibri"/>
              </a:rPr>
              <a:t>any</a:t>
            </a:r>
            <a:r>
              <a:rPr sz="5950" b="0" spc="-70" dirty="0">
                <a:solidFill>
                  <a:srgbClr val="FFFFFF"/>
                </a:solidFill>
                <a:latin typeface="Calibri"/>
                <a:cs typeface="Calibri"/>
              </a:rPr>
              <a:t> </a:t>
            </a:r>
            <a:r>
              <a:rPr sz="5950" b="0" dirty="0">
                <a:solidFill>
                  <a:srgbClr val="FFFFFF"/>
                </a:solidFill>
                <a:latin typeface="Calibri"/>
                <a:cs typeface="Calibri"/>
              </a:rPr>
              <a:t>feedback,</a:t>
            </a:r>
            <a:r>
              <a:rPr sz="5950" b="0" spc="-70" dirty="0">
                <a:solidFill>
                  <a:srgbClr val="FFFFFF"/>
                </a:solidFill>
                <a:latin typeface="Calibri"/>
                <a:cs typeface="Calibri"/>
              </a:rPr>
              <a:t> </a:t>
            </a:r>
            <a:r>
              <a:rPr sz="5950" b="0" dirty="0">
                <a:solidFill>
                  <a:srgbClr val="FFFFFF"/>
                </a:solidFill>
                <a:latin typeface="Calibri"/>
                <a:cs typeface="Calibri"/>
              </a:rPr>
              <a:t>scan</a:t>
            </a:r>
            <a:r>
              <a:rPr sz="5950" b="0" spc="-45" dirty="0">
                <a:solidFill>
                  <a:srgbClr val="FFFFFF"/>
                </a:solidFill>
                <a:latin typeface="Calibri"/>
                <a:cs typeface="Calibri"/>
              </a:rPr>
              <a:t> </a:t>
            </a:r>
            <a:r>
              <a:rPr sz="5950" b="0" dirty="0">
                <a:solidFill>
                  <a:srgbClr val="FFFFFF"/>
                </a:solidFill>
                <a:latin typeface="Calibri"/>
                <a:cs typeface="Calibri"/>
              </a:rPr>
              <a:t>the</a:t>
            </a:r>
            <a:r>
              <a:rPr sz="5950" b="0" spc="-85" dirty="0">
                <a:solidFill>
                  <a:srgbClr val="FFFFFF"/>
                </a:solidFill>
                <a:latin typeface="Calibri"/>
                <a:cs typeface="Calibri"/>
              </a:rPr>
              <a:t> </a:t>
            </a:r>
            <a:r>
              <a:rPr sz="5950" b="0" dirty="0">
                <a:solidFill>
                  <a:srgbClr val="FFFFFF"/>
                </a:solidFill>
                <a:latin typeface="Calibri"/>
                <a:cs typeface="Calibri"/>
              </a:rPr>
              <a:t>code</a:t>
            </a:r>
            <a:r>
              <a:rPr sz="5950" b="0" spc="-30" dirty="0">
                <a:solidFill>
                  <a:srgbClr val="FFFFFF"/>
                </a:solidFill>
                <a:latin typeface="Calibri"/>
                <a:cs typeface="Calibri"/>
              </a:rPr>
              <a:t> </a:t>
            </a:r>
            <a:r>
              <a:rPr sz="5950" b="0" dirty="0">
                <a:solidFill>
                  <a:srgbClr val="FFFFFF"/>
                </a:solidFill>
                <a:latin typeface="Calibri"/>
                <a:cs typeface="Calibri"/>
              </a:rPr>
              <a:t>or</a:t>
            </a:r>
            <a:r>
              <a:rPr sz="5950" b="0" spc="-85" dirty="0">
                <a:solidFill>
                  <a:srgbClr val="FFFFFF"/>
                </a:solidFill>
                <a:latin typeface="Calibri"/>
                <a:cs typeface="Calibri"/>
              </a:rPr>
              <a:t> </a:t>
            </a:r>
            <a:r>
              <a:rPr sz="5950" b="0" dirty="0">
                <a:solidFill>
                  <a:srgbClr val="FFFFFF"/>
                </a:solidFill>
                <a:latin typeface="Calibri"/>
                <a:cs typeface="Calibri"/>
              </a:rPr>
              <a:t>click</a:t>
            </a:r>
            <a:r>
              <a:rPr sz="5950" b="0" spc="-90" dirty="0">
                <a:solidFill>
                  <a:srgbClr val="FFFFFF"/>
                </a:solidFill>
                <a:latin typeface="Calibri"/>
                <a:cs typeface="Calibri"/>
              </a:rPr>
              <a:t> </a:t>
            </a:r>
            <a:r>
              <a:rPr sz="5950" b="0" dirty="0">
                <a:solidFill>
                  <a:srgbClr val="FFFFFF"/>
                </a:solidFill>
                <a:latin typeface="Calibri"/>
                <a:cs typeface="Calibri"/>
              </a:rPr>
              <a:t>on</a:t>
            </a:r>
            <a:r>
              <a:rPr sz="5950" b="0" spc="-65" dirty="0">
                <a:solidFill>
                  <a:srgbClr val="FFFFFF"/>
                </a:solidFill>
                <a:latin typeface="Calibri"/>
                <a:cs typeface="Calibri"/>
              </a:rPr>
              <a:t> </a:t>
            </a:r>
            <a:r>
              <a:rPr sz="5950" b="0" spc="-25" dirty="0">
                <a:solidFill>
                  <a:srgbClr val="FFFFFF"/>
                </a:solidFill>
                <a:latin typeface="Calibri"/>
                <a:cs typeface="Calibri"/>
              </a:rPr>
              <a:t>it.</a:t>
            </a:r>
            <a:endParaRPr sz="5950">
              <a:latin typeface="Calibri"/>
              <a:cs typeface="Calibri"/>
            </a:endParaRPr>
          </a:p>
        </p:txBody>
      </p:sp>
      <p:graphicFrame>
        <p:nvGraphicFramePr>
          <p:cNvPr id="5" name="object 5"/>
          <p:cNvGraphicFramePr>
            <a:graphicFrameLocks noGrp="1"/>
          </p:cNvGraphicFramePr>
          <p:nvPr/>
        </p:nvGraphicFramePr>
        <p:xfrm>
          <a:off x="545083" y="3623183"/>
          <a:ext cx="17286604" cy="6123940"/>
        </p:xfrm>
        <a:graphic>
          <a:graphicData uri="http://schemas.openxmlformats.org/drawingml/2006/table">
            <a:tbl>
              <a:tblPr firstRow="1" bandRow="1">
                <a:tableStyleId>{2D5ABB26-0587-4C30-8999-92F81FD0307C}</a:tableStyleId>
              </a:tblPr>
              <a:tblGrid>
                <a:gridCol w="3048000">
                  <a:extLst>
                    <a:ext uri="{9D8B030D-6E8A-4147-A177-3AD203B41FA5}">
                      <a16:colId xmlns:a16="http://schemas.microsoft.com/office/drawing/2014/main" val="20000"/>
                    </a:ext>
                  </a:extLst>
                </a:gridCol>
                <a:gridCol w="4130040">
                  <a:extLst>
                    <a:ext uri="{9D8B030D-6E8A-4147-A177-3AD203B41FA5}">
                      <a16:colId xmlns:a16="http://schemas.microsoft.com/office/drawing/2014/main" val="20001"/>
                    </a:ext>
                  </a:extLst>
                </a:gridCol>
                <a:gridCol w="4937759">
                  <a:extLst>
                    <a:ext uri="{9D8B030D-6E8A-4147-A177-3AD203B41FA5}">
                      <a16:colId xmlns:a16="http://schemas.microsoft.com/office/drawing/2014/main" val="20002"/>
                    </a:ext>
                  </a:extLst>
                </a:gridCol>
                <a:gridCol w="5170805">
                  <a:extLst>
                    <a:ext uri="{9D8B030D-6E8A-4147-A177-3AD203B41FA5}">
                      <a16:colId xmlns:a16="http://schemas.microsoft.com/office/drawing/2014/main" val="20003"/>
                    </a:ext>
                  </a:extLst>
                </a:gridCol>
              </a:tblGrid>
              <a:tr h="644525">
                <a:tc>
                  <a:txBody>
                    <a:bodyPr/>
                    <a:lstStyle/>
                    <a:p>
                      <a:pPr marL="10160" algn="ctr">
                        <a:lnSpc>
                          <a:spcPct val="100000"/>
                        </a:lnSpc>
                        <a:spcBef>
                          <a:spcPts val="229"/>
                        </a:spcBef>
                      </a:pPr>
                      <a:r>
                        <a:rPr sz="2700" spc="-10" dirty="0">
                          <a:latin typeface="Calibri"/>
                          <a:cs typeface="Calibri"/>
                        </a:rPr>
                        <a:t>Versions</a:t>
                      </a:r>
                      <a:endParaRPr sz="2700">
                        <a:latin typeface="Calibri"/>
                        <a:cs typeface="Calibri"/>
                      </a:endParaRPr>
                    </a:p>
                  </a:txBody>
                  <a:tcPr marL="0" marR="0" marT="2920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34010">
                        <a:lnSpc>
                          <a:spcPct val="100000"/>
                        </a:lnSpc>
                        <a:spcBef>
                          <a:spcPts val="229"/>
                        </a:spcBef>
                      </a:pPr>
                      <a:r>
                        <a:rPr sz="2700" dirty="0">
                          <a:latin typeface="Calibri"/>
                          <a:cs typeface="Calibri"/>
                        </a:rPr>
                        <a:t>Slide</a:t>
                      </a:r>
                      <a:r>
                        <a:rPr sz="2700" spc="-55" dirty="0">
                          <a:latin typeface="Calibri"/>
                          <a:cs typeface="Calibri"/>
                        </a:rPr>
                        <a:t> </a:t>
                      </a:r>
                      <a:r>
                        <a:rPr sz="2700" dirty="0">
                          <a:latin typeface="Calibri"/>
                          <a:cs typeface="Calibri"/>
                        </a:rPr>
                        <a:t>#</a:t>
                      </a:r>
                      <a:r>
                        <a:rPr sz="2700" spc="10" dirty="0">
                          <a:latin typeface="Calibri"/>
                          <a:cs typeface="Calibri"/>
                        </a:rPr>
                        <a:t> </a:t>
                      </a:r>
                      <a:r>
                        <a:rPr sz="2700" dirty="0">
                          <a:latin typeface="Calibri"/>
                          <a:cs typeface="Calibri"/>
                        </a:rPr>
                        <a:t>and</a:t>
                      </a:r>
                      <a:r>
                        <a:rPr sz="2700" spc="-100" dirty="0">
                          <a:latin typeface="Calibri"/>
                          <a:cs typeface="Calibri"/>
                        </a:rPr>
                        <a:t> </a:t>
                      </a:r>
                      <a:r>
                        <a:rPr sz="2700" dirty="0">
                          <a:latin typeface="Calibri"/>
                          <a:cs typeface="Calibri"/>
                        </a:rPr>
                        <a:t>Place</a:t>
                      </a:r>
                      <a:r>
                        <a:rPr sz="2700" spc="-90" dirty="0">
                          <a:latin typeface="Calibri"/>
                          <a:cs typeface="Calibri"/>
                        </a:rPr>
                        <a:t> </a:t>
                      </a:r>
                      <a:r>
                        <a:rPr sz="2700" dirty="0">
                          <a:latin typeface="Calibri"/>
                          <a:cs typeface="Calibri"/>
                        </a:rPr>
                        <a:t>of</a:t>
                      </a:r>
                      <a:r>
                        <a:rPr sz="2700" spc="-50" dirty="0">
                          <a:latin typeface="Calibri"/>
                          <a:cs typeface="Calibri"/>
                        </a:rPr>
                        <a:t> </a:t>
                      </a:r>
                      <a:r>
                        <a:rPr sz="2700" spc="-20" dirty="0">
                          <a:latin typeface="Calibri"/>
                          <a:cs typeface="Calibri"/>
                        </a:rPr>
                        <a:t>Error</a:t>
                      </a:r>
                      <a:endParaRPr sz="2700">
                        <a:latin typeface="Calibri"/>
                        <a:cs typeface="Calibri"/>
                      </a:endParaRPr>
                    </a:p>
                  </a:txBody>
                  <a:tcPr marL="0" marR="0" marT="2920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47775">
                        <a:lnSpc>
                          <a:spcPct val="100000"/>
                        </a:lnSpc>
                        <a:spcBef>
                          <a:spcPts val="229"/>
                        </a:spcBef>
                      </a:pPr>
                      <a:r>
                        <a:rPr sz="2700" spc="-10" dirty="0">
                          <a:latin typeface="Calibri"/>
                          <a:cs typeface="Calibri"/>
                        </a:rPr>
                        <a:t>Before</a:t>
                      </a:r>
                      <a:r>
                        <a:rPr sz="2700" spc="-155" dirty="0">
                          <a:latin typeface="Calibri"/>
                          <a:cs typeface="Calibri"/>
                        </a:rPr>
                        <a:t> </a:t>
                      </a:r>
                      <a:r>
                        <a:rPr sz="2700" spc="-10" dirty="0">
                          <a:latin typeface="Calibri"/>
                          <a:cs typeface="Calibri"/>
                        </a:rPr>
                        <a:t>Correction</a:t>
                      </a:r>
                      <a:endParaRPr sz="2700">
                        <a:latin typeface="Calibri"/>
                        <a:cs typeface="Calibri"/>
                      </a:endParaRPr>
                    </a:p>
                  </a:txBody>
                  <a:tcPr marL="0" marR="0" marT="2920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7465" algn="ctr">
                        <a:lnSpc>
                          <a:spcPct val="100000"/>
                        </a:lnSpc>
                        <a:spcBef>
                          <a:spcPts val="229"/>
                        </a:spcBef>
                      </a:pPr>
                      <a:r>
                        <a:rPr sz="2700" dirty="0">
                          <a:latin typeface="Calibri"/>
                          <a:cs typeface="Calibri"/>
                        </a:rPr>
                        <a:t>After</a:t>
                      </a:r>
                      <a:r>
                        <a:rPr sz="2700" spc="-150" dirty="0">
                          <a:latin typeface="Calibri"/>
                          <a:cs typeface="Calibri"/>
                        </a:rPr>
                        <a:t> </a:t>
                      </a:r>
                      <a:r>
                        <a:rPr sz="2700" spc="-10" dirty="0">
                          <a:latin typeface="Calibri"/>
                          <a:cs typeface="Calibri"/>
                        </a:rPr>
                        <a:t>Correction</a:t>
                      </a:r>
                      <a:endParaRPr sz="2700">
                        <a:latin typeface="Calibri"/>
                        <a:cs typeface="Calibri"/>
                      </a:endParaRPr>
                    </a:p>
                  </a:txBody>
                  <a:tcPr marL="0" marR="0" marT="2920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0"/>
                  </a:ext>
                </a:extLst>
              </a:tr>
              <a:tr h="2553335">
                <a:tc>
                  <a:txBody>
                    <a:bodyPr/>
                    <a:lstStyle/>
                    <a:p>
                      <a:pPr>
                        <a:lnSpc>
                          <a:spcPct val="100000"/>
                        </a:lnSpc>
                      </a:pPr>
                      <a:endParaRPr sz="2700">
                        <a:latin typeface="Times New Roman"/>
                        <a:cs typeface="Times New Roman"/>
                      </a:endParaRPr>
                    </a:p>
                    <a:p>
                      <a:pPr>
                        <a:lnSpc>
                          <a:spcPct val="100000"/>
                        </a:lnSpc>
                        <a:spcBef>
                          <a:spcPts val="2290"/>
                        </a:spcBef>
                      </a:pPr>
                      <a:endParaRPr sz="2700">
                        <a:latin typeface="Times New Roman"/>
                        <a:cs typeface="Times New Roman"/>
                      </a:endParaRPr>
                    </a:p>
                    <a:p>
                      <a:pPr marL="3175" algn="ctr">
                        <a:lnSpc>
                          <a:spcPct val="100000"/>
                        </a:lnSpc>
                      </a:pPr>
                      <a:r>
                        <a:rPr sz="2700" dirty="0">
                          <a:latin typeface="Calibri"/>
                          <a:cs typeface="Calibri"/>
                        </a:rPr>
                        <a:t>V0</a:t>
                      </a:r>
                      <a:r>
                        <a:rPr sz="2700" spc="10" dirty="0">
                          <a:latin typeface="Calibri"/>
                          <a:cs typeface="Calibri"/>
                        </a:rPr>
                        <a:t> </a:t>
                      </a:r>
                      <a:r>
                        <a:rPr sz="2700" dirty="0">
                          <a:latin typeface="Wingdings"/>
                          <a:cs typeface="Wingdings"/>
                        </a:rPr>
                        <a:t></a:t>
                      </a:r>
                      <a:r>
                        <a:rPr sz="2700" spc="-114" dirty="0">
                          <a:latin typeface="Times New Roman"/>
                          <a:cs typeface="Times New Roman"/>
                        </a:rPr>
                        <a:t> </a:t>
                      </a:r>
                      <a:r>
                        <a:rPr sz="2700" spc="-25" dirty="0">
                          <a:latin typeface="Calibri"/>
                          <a:cs typeface="Calibri"/>
                        </a:rPr>
                        <a:t>V1</a:t>
                      </a:r>
                      <a:endParaRPr sz="27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3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3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3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2926080">
                <a:tc>
                  <a:txBody>
                    <a:bodyPr/>
                    <a:lstStyle/>
                    <a:p>
                      <a:pPr>
                        <a:lnSpc>
                          <a:spcPct val="100000"/>
                        </a:lnSpc>
                      </a:pPr>
                      <a:endParaRPr sz="2700">
                        <a:latin typeface="Times New Roman"/>
                        <a:cs typeface="Times New Roman"/>
                      </a:endParaRPr>
                    </a:p>
                    <a:p>
                      <a:pPr>
                        <a:lnSpc>
                          <a:spcPct val="100000"/>
                        </a:lnSpc>
                      </a:pPr>
                      <a:endParaRPr sz="2700">
                        <a:latin typeface="Times New Roman"/>
                        <a:cs typeface="Times New Roman"/>
                      </a:endParaRPr>
                    </a:p>
                    <a:p>
                      <a:pPr>
                        <a:lnSpc>
                          <a:spcPct val="100000"/>
                        </a:lnSpc>
                        <a:spcBef>
                          <a:spcPts val="785"/>
                        </a:spcBef>
                      </a:pPr>
                      <a:endParaRPr sz="2700">
                        <a:latin typeface="Times New Roman"/>
                        <a:cs typeface="Times New Roman"/>
                      </a:endParaRPr>
                    </a:p>
                    <a:p>
                      <a:pPr marL="3175" algn="ctr">
                        <a:lnSpc>
                          <a:spcPct val="100000"/>
                        </a:lnSpc>
                        <a:spcBef>
                          <a:spcPts val="5"/>
                        </a:spcBef>
                      </a:pPr>
                      <a:r>
                        <a:rPr sz="2700" dirty="0">
                          <a:latin typeface="Calibri"/>
                          <a:cs typeface="Calibri"/>
                        </a:rPr>
                        <a:t>V1</a:t>
                      </a:r>
                      <a:r>
                        <a:rPr sz="2700" spc="10" dirty="0">
                          <a:latin typeface="Calibri"/>
                          <a:cs typeface="Calibri"/>
                        </a:rPr>
                        <a:t> </a:t>
                      </a:r>
                      <a:r>
                        <a:rPr sz="2700" dirty="0">
                          <a:latin typeface="Wingdings"/>
                          <a:cs typeface="Wingdings"/>
                        </a:rPr>
                        <a:t></a:t>
                      </a:r>
                      <a:r>
                        <a:rPr sz="2700" spc="-114" dirty="0">
                          <a:latin typeface="Times New Roman"/>
                          <a:cs typeface="Times New Roman"/>
                        </a:rPr>
                        <a:t> </a:t>
                      </a:r>
                      <a:r>
                        <a:rPr sz="2700" spc="-25" dirty="0">
                          <a:latin typeface="Calibri"/>
                          <a:cs typeface="Calibri"/>
                        </a:rPr>
                        <a:t>V2</a:t>
                      </a:r>
                      <a:endParaRPr sz="27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3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3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3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bl>
          </a:graphicData>
        </a:graphic>
      </p:graphicFrame>
      <p:pic>
        <p:nvPicPr>
          <p:cNvPr id="6" name="object 6">
            <a:hlinkClick r:id="rId2"/>
          </p:cNvPr>
          <p:cNvPicPr/>
          <p:nvPr/>
        </p:nvPicPr>
        <p:blipFill>
          <a:blip r:embed="rId3" cstate="print"/>
          <a:stretch>
            <a:fillRect/>
          </a:stretch>
        </p:blipFill>
        <p:spPr>
          <a:xfrm>
            <a:off x="15617952" y="384047"/>
            <a:ext cx="2112263" cy="1965959"/>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Application>Microsoft Office PowerPoint</Application>
  <PresentationFormat>Custom</PresentationFormat>
  <Slides>43</Slides>
  <Notes>0</Notes>
  <HiddenSlides>0</HiddenSlide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مـيحرلا نــٰمحرلا هللا مـسب</vt:lpstr>
      <vt:lpstr>PowerPoint Presentation</vt:lpstr>
      <vt:lpstr>2. How can psychology improve communication between physicians and patients?    A) By teaching physicians to avoid direct conversation with patients    B) By training physicians on active listening and rephrasing questions to improve understanding    C) By instructing doctors to rely only on written forms    D) By restricting discussions strictly to laboratory numerical values</vt:lpstr>
      <vt:lpstr>PowerPoint Presentation</vt:lpstr>
      <vt:lpstr>PowerPoint Presentation</vt:lpstr>
      <vt:lpstr>PowerPoint Presentation</vt:lpstr>
      <vt:lpstr>PowerPoint Presentation</vt:lpstr>
      <vt:lpstr>PowerPoint Presentation</vt:lpstr>
      <vt:lpstr>8. What is Cognitive Behavioral Therapy (CBT)?     A) A purely surgical procedure for brain lesions    B) A therapy combining cognitive and behavioral ideas    C) An approach focusing exclusively on unconscious dreams    D) A medicinal therapy that avoids talking or active behavioral change</vt:lpstr>
      <vt:lpstr>PowerPoint Presentation</vt:lpstr>
      <vt:lpstr>10. What is the primary role of psychology in pain management?    A) Eliminating physical sensation using permanent nerve ablation    B) Relying solely on increasing opioid analgesic doses    C) Using cognitive distraction and guided imagery    D) Telling patients to suppress all emotional expression</vt:lpstr>
      <vt:lpstr>PowerPoint Presentation</vt:lpstr>
      <vt:lpstr>12. What is one way psychology can help medical students manage stress and burnout?    A) By promoting resilience training and self-care programs    B) By encouraging continuous 120-hour work shifts without breaks    C) By suppressing feelings of fatigue and emotional distress    D) By advising against taking scheduled vacations</vt:lpstr>
      <vt:lpstr>13. Why should medical students learn how to handle ethical dilemmas?    A) To avoid making clinical decisions entirely    B) To ensure institutional financial profit is prioritized    C) To respond appropriately to moral harm and ethical distress    D) To transfer all moral responsibilities to hospital legal teams</vt:lpstr>
      <vt:lpstr>14. Broca's aphasia: most effective communication strategy?    A) Ask open-ended essay-style questions    B) Speak rapidly using advanced medical terminology    C) Ask yes/no questions and use pictures    D) Avoid all visual aids and rely only on phone calls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22. Which statement accurately describes divided attention?     A) Maintaining continuous focus on a single task for hours    B) Engaging in multiple tasks simultaneously with cognitive compromise    C) Automatically shifting eyes toward a sudden visual flash    D) Processing subconscious information during dream sleep</vt:lpstr>
      <vt:lpstr>PowerPoint Presentation</vt:lpstr>
      <vt:lpstr>PowerPoint Presentation</vt:lpstr>
      <vt:lpstr>25. 10-year-old ADHD with poor working memory: likely behavior?    A) Forgets medication schedule    B) Speaks fluent words in reverse order    C) Demonstrates perfect long-term compliance without reminders    D) Exhibits immediate loss of all childhood memories</vt:lpstr>
      <vt:lpstr>PowerPoint Presentation</vt:lpstr>
      <vt:lpstr>PowerPoint Presentation</vt:lpstr>
      <vt:lpstr>PowerPoint Presentation</vt:lpstr>
      <vt:lpstr>PowerPoint Presentation</vt:lpstr>
      <vt:lpstr>30. Piaget sensorimotor milestone?    A) Abstract algebraic logic    B) Object permanence    C) Conservation of volume    D) Intimacy formation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:يملعلا قيرفلا نم ةلاسر</vt:lpstr>
      <vt:lpstr>For any feedback, scan the code or click on it.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Modified Slides</dc:title>
  <cp:lastModifiedBy>MOHAMMAD AKRAM MOHAMMAD AL AMAWI</cp:lastModifiedBy>
  <cp:revision>1</cp:revision>
  <dcterms:created xsi:type="dcterms:W3CDTF">2026-09-20T12:57:49Z</dcterms:created>
  <dcterms:modified xsi:type="dcterms:W3CDTF">2026-09-20T18:45:33Z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verter">
    <vt:lpwstr>SolidFramework v10.0.19910.1</vt:lpwstr>
  </property>
  <property fmtid="{D5CDD505-2E9C-101B-9397-08002B2CF9AE}" pid="3" name="Created">
    <vt:filetime>2026-09-05T00:00:00Z</vt:filetime>
  </property>
  <property fmtid="{D5CDD505-2E9C-101B-9397-08002B2CF9AE}" pid="4" name="LastSaved">
    <vt:filetime>2026-09-20T00:00:00Z</vt:filetime>
  </property>
</Properties>
</file>