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9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</p:sldIdLst>
  <p:sldSz cx="13004800" cy="9753600"/>
  <p:notesSz cx="130048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1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619" y="153831"/>
            <a:ext cx="10542593" cy="12192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3738" y="589630"/>
            <a:ext cx="655447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7343" y="2737904"/>
            <a:ext cx="9705340" cy="3942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1756" y="1364055"/>
            <a:ext cx="12042775" cy="1108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100" b="0" u="none" dirty="0">
                <a:latin typeface="Arial MT"/>
                <a:cs typeface="Arial MT"/>
              </a:rPr>
              <a:t>The</a:t>
            </a:r>
            <a:r>
              <a:rPr sz="7100" b="0" u="none" spc="5" dirty="0">
                <a:latin typeface="Arial MT"/>
                <a:cs typeface="Arial MT"/>
              </a:rPr>
              <a:t> </a:t>
            </a:r>
            <a:r>
              <a:rPr sz="7100" b="0" u="none" spc="165" dirty="0">
                <a:latin typeface="Arial MT"/>
                <a:cs typeface="Arial MT"/>
              </a:rPr>
              <a:t>practical</a:t>
            </a:r>
            <a:r>
              <a:rPr sz="7100" b="0" u="none" spc="280" dirty="0">
                <a:latin typeface="Arial MT"/>
                <a:cs typeface="Arial MT"/>
              </a:rPr>
              <a:t> </a:t>
            </a:r>
            <a:r>
              <a:rPr sz="7100" b="0" u="none" spc="130" dirty="0">
                <a:latin typeface="Arial MT"/>
                <a:cs typeface="Arial MT"/>
              </a:rPr>
              <a:t>of</a:t>
            </a:r>
            <a:r>
              <a:rPr sz="7100" b="0" u="none" spc="295" dirty="0">
                <a:latin typeface="Arial MT"/>
                <a:cs typeface="Arial MT"/>
              </a:rPr>
              <a:t> </a:t>
            </a:r>
            <a:r>
              <a:rPr sz="7100" b="0" u="none" spc="85" dirty="0">
                <a:latin typeface="Arial MT"/>
                <a:cs typeface="Arial MT"/>
              </a:rPr>
              <a:t>the</a:t>
            </a:r>
            <a:r>
              <a:rPr sz="7100" b="0" u="none" spc="204" dirty="0">
                <a:latin typeface="Arial MT"/>
                <a:cs typeface="Arial MT"/>
              </a:rPr>
              <a:t> </a:t>
            </a:r>
            <a:r>
              <a:rPr sz="7100" b="0" u="none" spc="85" dirty="0">
                <a:latin typeface="Arial MT"/>
                <a:cs typeface="Arial MT"/>
              </a:rPr>
              <a:t>4th</a:t>
            </a:r>
            <a:r>
              <a:rPr sz="7100" b="0" u="none" spc="215" dirty="0">
                <a:latin typeface="Arial MT"/>
                <a:cs typeface="Arial MT"/>
              </a:rPr>
              <a:t> </a:t>
            </a:r>
            <a:r>
              <a:rPr sz="7100" b="0" u="none" spc="80" dirty="0">
                <a:latin typeface="Arial MT"/>
                <a:cs typeface="Arial MT"/>
              </a:rPr>
              <a:t>week</a:t>
            </a:r>
            <a:endParaRPr sz="71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97000" y="2971800"/>
            <a:ext cx="5991225" cy="42133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15035" algn="l"/>
              </a:tabLst>
            </a:pPr>
            <a:endParaRPr sz="4550" dirty="0">
              <a:latin typeface="Arial"/>
              <a:cs typeface="Arial"/>
            </a:endParaRPr>
          </a:p>
          <a:p>
            <a:pPr marL="915035" indent="-9023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915035" algn="l"/>
              </a:tabLst>
            </a:pPr>
            <a:r>
              <a:rPr lang="en-US" sz="4550" b="1" spc="-10" dirty="0" smtClean="0">
                <a:latin typeface="Arial"/>
                <a:cs typeface="Arial"/>
              </a:rPr>
              <a:t>Liver</a:t>
            </a:r>
          </a:p>
          <a:p>
            <a:pPr marL="915035" indent="-9023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915035" algn="l"/>
              </a:tabLst>
            </a:pPr>
            <a:r>
              <a:rPr lang="en-US" sz="4550" b="1" spc="-10" dirty="0" smtClean="0">
                <a:latin typeface="Arial"/>
                <a:cs typeface="Arial"/>
              </a:rPr>
              <a:t>Gallbladder</a:t>
            </a:r>
          </a:p>
          <a:p>
            <a:pPr marL="915035" indent="-9023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915035" algn="l"/>
              </a:tabLst>
            </a:pPr>
            <a:r>
              <a:rPr lang="en-US" sz="4550" b="1" spc="-10" dirty="0" smtClean="0">
                <a:latin typeface="Arial"/>
                <a:cs typeface="Arial"/>
              </a:rPr>
              <a:t>Pancreas</a:t>
            </a:r>
          </a:p>
          <a:p>
            <a:pPr marL="915035" indent="-9023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915035" algn="l"/>
              </a:tabLst>
            </a:pPr>
            <a:r>
              <a:rPr lang="en-US" sz="4550" b="1" spc="-10" dirty="0" smtClean="0">
                <a:latin typeface="Arial"/>
                <a:cs typeface="Arial"/>
              </a:rPr>
              <a:t>Sp</a:t>
            </a:r>
            <a:r>
              <a:rPr lang="en-US" sz="4550" b="1" spc="-10" dirty="0" smtClean="0">
                <a:latin typeface="Arial"/>
                <a:cs typeface="Arial"/>
              </a:rPr>
              <a:t>leen</a:t>
            </a:r>
            <a:endParaRPr sz="4550" dirty="0">
              <a:latin typeface="Arial"/>
              <a:cs typeface="Arial"/>
            </a:endParaRPr>
          </a:p>
          <a:p>
            <a:pPr marL="915035" indent="-902335">
              <a:lnSpc>
                <a:spcPct val="100000"/>
              </a:lnSpc>
              <a:buAutoNum type="arabicPeriod"/>
              <a:tabLst>
                <a:tab pos="915035" algn="l"/>
              </a:tabLst>
            </a:pPr>
            <a:endParaRPr sz="45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8583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343" y="2737904"/>
            <a:ext cx="9888855" cy="4500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100"/>
              </a:spcBef>
              <a:buSzPct val="144594"/>
              <a:buChar char="•"/>
              <a:tabLst>
                <a:tab pos="526415" algn="l"/>
              </a:tabLst>
            </a:pPr>
            <a:r>
              <a:rPr sz="3700" dirty="0">
                <a:latin typeface="Arial MT"/>
                <a:cs typeface="Arial MT"/>
              </a:rPr>
              <a:t>The</a:t>
            </a:r>
            <a:r>
              <a:rPr sz="3700" spc="80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students</a:t>
            </a:r>
            <a:r>
              <a:rPr sz="3700" spc="8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should</a:t>
            </a:r>
            <a:r>
              <a:rPr sz="3700" spc="8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know</a:t>
            </a:r>
            <a:r>
              <a:rPr sz="3700" spc="8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and</a:t>
            </a:r>
            <a:r>
              <a:rPr sz="3700" spc="8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identify</a:t>
            </a:r>
            <a:r>
              <a:rPr sz="3700" spc="8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the</a:t>
            </a:r>
            <a:r>
              <a:rPr sz="3700" spc="85" dirty="0">
                <a:latin typeface="Arial MT"/>
                <a:cs typeface="Arial MT"/>
              </a:rPr>
              <a:t> </a:t>
            </a:r>
            <a:r>
              <a:rPr sz="3700" spc="-50" dirty="0">
                <a:latin typeface="Arial MT"/>
                <a:cs typeface="Arial MT"/>
              </a:rPr>
              <a:t>:</a:t>
            </a:r>
            <a:endParaRPr sz="3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-20" dirty="0">
                <a:latin typeface="Arial MT"/>
                <a:cs typeface="Arial MT"/>
              </a:rPr>
              <a:t>Site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spc="-10" dirty="0">
                <a:latin typeface="Arial MT"/>
                <a:cs typeface="Arial MT"/>
              </a:rPr>
              <a:t>Surfaces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Relation</a:t>
            </a:r>
            <a:r>
              <a:rPr sz="3700" spc="-6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and</a:t>
            </a:r>
            <a:r>
              <a:rPr sz="3700" spc="-60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impression</a:t>
            </a:r>
            <a:r>
              <a:rPr sz="3700" spc="-60" dirty="0">
                <a:latin typeface="Arial MT"/>
                <a:cs typeface="Arial MT"/>
              </a:rPr>
              <a:t> </a:t>
            </a:r>
            <a:r>
              <a:rPr sz="3700" spc="60" dirty="0">
                <a:latin typeface="Arial MT"/>
                <a:cs typeface="Arial MT"/>
              </a:rPr>
              <a:t>of</a:t>
            </a:r>
            <a:r>
              <a:rPr sz="3700" spc="-60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liver</a:t>
            </a:r>
            <a:r>
              <a:rPr sz="3700" spc="-60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surfaces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spc="-10" dirty="0">
                <a:latin typeface="Arial MT"/>
                <a:cs typeface="Arial MT"/>
              </a:rPr>
              <a:t>Ligaments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Porta </a:t>
            </a:r>
            <a:r>
              <a:rPr sz="3700" spc="-10" dirty="0">
                <a:latin typeface="Arial MT"/>
                <a:cs typeface="Arial MT"/>
              </a:rPr>
              <a:t>hepatis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55" dirty="0">
                <a:latin typeface="Arial MT"/>
                <a:cs typeface="Arial MT"/>
              </a:rPr>
              <a:t>Blood</a:t>
            </a:r>
            <a:r>
              <a:rPr sz="3700" spc="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supply</a:t>
            </a:r>
            <a:endParaRPr sz="3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293" y="199586"/>
            <a:ext cx="6606798" cy="1587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90972" y="589630"/>
            <a:ext cx="150749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Liver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49415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Site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liver</a:t>
            </a:r>
            <a:endParaRPr sz="50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13921" y="2027995"/>
            <a:ext cx="6770370" cy="7127240"/>
            <a:chOff x="3013921" y="2027995"/>
            <a:chExt cx="6770370" cy="71272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3921" y="2027995"/>
              <a:ext cx="6769959" cy="71268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79318" y="3198841"/>
              <a:ext cx="4151629" cy="1682114"/>
            </a:xfrm>
            <a:custGeom>
              <a:avLst/>
              <a:gdLst/>
              <a:ahLst/>
              <a:cxnLst/>
              <a:rect l="l" t="t" r="r" b="b"/>
              <a:pathLst>
                <a:path w="4151629" h="1682114">
                  <a:moveTo>
                    <a:pt x="4151152" y="0"/>
                  </a:moveTo>
                  <a:lnTo>
                    <a:pt x="0" y="0"/>
                  </a:lnTo>
                  <a:lnTo>
                    <a:pt x="0" y="1681779"/>
                  </a:lnTo>
                  <a:lnTo>
                    <a:pt x="4151152" y="1681779"/>
                  </a:lnTo>
                  <a:lnTo>
                    <a:pt x="4151152" y="0"/>
                  </a:lnTo>
                  <a:close/>
                </a:path>
              </a:pathLst>
            </a:custGeom>
            <a:solidFill>
              <a:srgbClr val="017100">
                <a:alpha val="4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2593" y="346905"/>
            <a:ext cx="6403340" cy="188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21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32155" algn="l"/>
              </a:tabLst>
            </a:pPr>
            <a:r>
              <a:rPr sz="5000" dirty="0">
                <a:latin typeface="Arial MT"/>
                <a:cs typeface="Arial MT"/>
              </a:rPr>
              <a:t>Surfaces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liver</a:t>
            </a:r>
            <a:endParaRPr sz="5000">
              <a:latin typeface="Arial MT"/>
              <a:cs typeface="Arial MT"/>
            </a:endParaRPr>
          </a:p>
          <a:p>
            <a:pPr marL="535940" lvl="1" indent="-297815">
              <a:lnSpc>
                <a:spcPct val="100000"/>
              </a:lnSpc>
              <a:spcBef>
                <a:spcPts val="3495"/>
              </a:spcBef>
              <a:buSzPct val="144186"/>
              <a:buChar char="•"/>
              <a:tabLst>
                <a:tab pos="535940" algn="l"/>
              </a:tabLst>
            </a:pPr>
            <a:r>
              <a:rPr sz="215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Diaphragmatic</a:t>
            </a:r>
            <a:r>
              <a:rPr sz="2150" u="sng" spc="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15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surface:</a:t>
            </a:r>
            <a:endParaRPr sz="2150">
              <a:latin typeface="Arial MT"/>
              <a:cs typeface="Arial MT"/>
            </a:endParaRPr>
          </a:p>
          <a:p>
            <a:pPr marL="238125">
              <a:lnSpc>
                <a:spcPct val="100000"/>
              </a:lnSpc>
              <a:spcBef>
                <a:spcPts val="20"/>
              </a:spcBef>
            </a:pPr>
            <a:r>
              <a:rPr sz="2150" spc="-160" dirty="0">
                <a:latin typeface="Arial MT"/>
                <a:cs typeface="Arial MT"/>
              </a:rPr>
              <a:t>(</a:t>
            </a:r>
            <a:r>
              <a:rPr sz="2150" spc="-5" dirty="0">
                <a:latin typeface="Arial MT"/>
                <a:cs typeface="Arial MT"/>
              </a:rPr>
              <a:t> </a:t>
            </a:r>
            <a:r>
              <a:rPr sz="2150" spc="-10" dirty="0">
                <a:latin typeface="Arial MT"/>
                <a:cs typeface="Arial MT"/>
              </a:rPr>
              <a:t>superior,</a:t>
            </a:r>
            <a:r>
              <a:rPr sz="2150" spc="-55" dirty="0">
                <a:latin typeface="Arial MT"/>
                <a:cs typeface="Arial MT"/>
              </a:rPr>
              <a:t> </a:t>
            </a:r>
            <a:r>
              <a:rPr sz="2150" dirty="0">
                <a:latin typeface="Arial MT"/>
                <a:cs typeface="Arial MT"/>
              </a:rPr>
              <a:t>anterior</a:t>
            </a:r>
            <a:r>
              <a:rPr sz="2150" spc="-30" dirty="0">
                <a:latin typeface="Arial MT"/>
                <a:cs typeface="Arial MT"/>
              </a:rPr>
              <a:t> </a:t>
            </a:r>
            <a:r>
              <a:rPr sz="2150" dirty="0">
                <a:latin typeface="Arial MT"/>
                <a:cs typeface="Arial MT"/>
              </a:rPr>
              <a:t>and</a:t>
            </a:r>
            <a:r>
              <a:rPr sz="2150" spc="-30" dirty="0">
                <a:latin typeface="Arial MT"/>
                <a:cs typeface="Arial MT"/>
              </a:rPr>
              <a:t> </a:t>
            </a:r>
            <a:r>
              <a:rPr sz="2150" dirty="0">
                <a:latin typeface="Arial MT"/>
                <a:cs typeface="Arial MT"/>
              </a:rPr>
              <a:t>right</a:t>
            </a:r>
            <a:r>
              <a:rPr sz="2150" spc="-30" dirty="0">
                <a:latin typeface="Arial MT"/>
                <a:cs typeface="Arial MT"/>
              </a:rPr>
              <a:t> </a:t>
            </a:r>
            <a:r>
              <a:rPr sz="2150" dirty="0">
                <a:latin typeface="Arial MT"/>
                <a:cs typeface="Arial MT"/>
              </a:rPr>
              <a:t>lateral</a:t>
            </a:r>
            <a:r>
              <a:rPr sz="2150" spc="-30" dirty="0">
                <a:latin typeface="Arial MT"/>
                <a:cs typeface="Arial MT"/>
              </a:rPr>
              <a:t> </a:t>
            </a:r>
            <a:r>
              <a:rPr sz="2150" spc="-10" dirty="0">
                <a:latin typeface="Arial MT"/>
                <a:cs typeface="Arial MT"/>
              </a:rPr>
              <a:t>surface)</a:t>
            </a:r>
            <a:endParaRPr sz="215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2892" y="2618110"/>
            <a:ext cx="3946525" cy="3807460"/>
            <a:chOff x="1082892" y="2618110"/>
            <a:chExt cx="3946525" cy="38074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9242" y="2624460"/>
              <a:ext cx="3933847" cy="37945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9242" y="2624460"/>
              <a:ext cx="3933825" cy="3794760"/>
            </a:xfrm>
            <a:custGeom>
              <a:avLst/>
              <a:gdLst/>
              <a:ahLst/>
              <a:cxnLst/>
              <a:rect l="l" t="t" r="r" b="b"/>
              <a:pathLst>
                <a:path w="3933825" h="3794760">
                  <a:moveTo>
                    <a:pt x="0" y="0"/>
                  </a:moveTo>
                  <a:lnTo>
                    <a:pt x="0" y="3794521"/>
                  </a:lnTo>
                  <a:lnTo>
                    <a:pt x="3933825" y="3794521"/>
                  </a:lnTo>
                  <a:lnTo>
                    <a:pt x="3933825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517600" y="2611760"/>
            <a:ext cx="4417695" cy="3281679"/>
            <a:chOff x="7517600" y="2611760"/>
            <a:chExt cx="4417695" cy="328167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3950" y="2618110"/>
              <a:ext cx="4405063" cy="32688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523950" y="2618110"/>
              <a:ext cx="4404995" cy="3268979"/>
            </a:xfrm>
            <a:custGeom>
              <a:avLst/>
              <a:gdLst/>
              <a:ahLst/>
              <a:cxnLst/>
              <a:rect l="l" t="t" r="r" b="b"/>
              <a:pathLst>
                <a:path w="4404995" h="3268979">
                  <a:moveTo>
                    <a:pt x="0" y="0"/>
                  </a:moveTo>
                  <a:lnTo>
                    <a:pt x="0" y="3268662"/>
                  </a:lnTo>
                  <a:lnTo>
                    <a:pt x="4404916" y="3268662"/>
                  </a:lnTo>
                  <a:lnTo>
                    <a:pt x="440491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378775" y="1553419"/>
            <a:ext cx="2983230" cy="683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0515" indent="-297815">
              <a:lnSpc>
                <a:spcPct val="100000"/>
              </a:lnSpc>
              <a:spcBef>
                <a:spcPts val="95"/>
              </a:spcBef>
              <a:buSzPct val="144186"/>
              <a:buChar char="•"/>
              <a:tabLst>
                <a:tab pos="310515" algn="l"/>
              </a:tabLst>
            </a:pPr>
            <a:r>
              <a:rPr sz="215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Visceral</a:t>
            </a:r>
            <a:r>
              <a:rPr sz="2150" u="sng" spc="-7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15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surface:</a:t>
            </a:r>
            <a:endParaRPr sz="2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150" spc="-160" dirty="0">
                <a:latin typeface="Arial MT"/>
                <a:cs typeface="Arial MT"/>
              </a:rPr>
              <a:t>(</a:t>
            </a:r>
            <a:r>
              <a:rPr sz="2150" spc="25" dirty="0">
                <a:latin typeface="Arial MT"/>
                <a:cs typeface="Arial MT"/>
              </a:rPr>
              <a:t> </a:t>
            </a:r>
            <a:r>
              <a:rPr sz="2150" dirty="0">
                <a:latin typeface="Arial MT"/>
                <a:cs typeface="Arial MT"/>
              </a:rPr>
              <a:t>posteroinferior</a:t>
            </a:r>
            <a:r>
              <a:rPr sz="2150" spc="40" dirty="0">
                <a:latin typeface="Arial MT"/>
                <a:cs typeface="Arial MT"/>
              </a:rPr>
              <a:t> </a:t>
            </a:r>
            <a:r>
              <a:rPr sz="2150" spc="-10" dirty="0">
                <a:latin typeface="Arial MT"/>
                <a:cs typeface="Arial MT"/>
              </a:rPr>
              <a:t>surface)</a:t>
            </a:r>
            <a:endParaRPr sz="215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82892" y="6679014"/>
            <a:ext cx="3989070" cy="2884805"/>
            <a:chOff x="1082892" y="6679014"/>
            <a:chExt cx="3989070" cy="288480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9242" y="6685365"/>
              <a:ext cx="3976278" cy="287179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89242" y="6685364"/>
              <a:ext cx="3976370" cy="2872105"/>
            </a:xfrm>
            <a:custGeom>
              <a:avLst/>
              <a:gdLst/>
              <a:ahLst/>
              <a:cxnLst/>
              <a:rect l="l" t="t" r="r" b="b"/>
              <a:pathLst>
                <a:path w="3976370" h="2872104">
                  <a:moveTo>
                    <a:pt x="0" y="0"/>
                  </a:moveTo>
                  <a:lnTo>
                    <a:pt x="0" y="2871787"/>
                  </a:lnTo>
                  <a:lnTo>
                    <a:pt x="3976291" y="2871787"/>
                  </a:lnTo>
                  <a:lnTo>
                    <a:pt x="3976291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7563836" y="6055128"/>
            <a:ext cx="4325620" cy="3508375"/>
            <a:chOff x="7563836" y="6055128"/>
            <a:chExt cx="4325620" cy="350837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70186" y="6061478"/>
              <a:ext cx="4178691" cy="349563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570186" y="6061478"/>
              <a:ext cx="4312920" cy="3495675"/>
            </a:xfrm>
            <a:custGeom>
              <a:avLst/>
              <a:gdLst/>
              <a:ahLst/>
              <a:cxnLst/>
              <a:rect l="l" t="t" r="r" b="b"/>
              <a:pathLst>
                <a:path w="4312920" h="3495675">
                  <a:moveTo>
                    <a:pt x="0" y="0"/>
                  </a:moveTo>
                  <a:lnTo>
                    <a:pt x="0" y="3495675"/>
                  </a:lnTo>
                  <a:lnTo>
                    <a:pt x="4312443" y="3495675"/>
                  </a:lnTo>
                  <a:lnTo>
                    <a:pt x="431244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18201" y="2001145"/>
            <a:ext cx="106410" cy="71993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2593" y="8805"/>
            <a:ext cx="11884025" cy="2040889"/>
          </a:xfrm>
          <a:prstGeom prst="rect">
            <a:avLst/>
          </a:prstGeom>
        </p:spPr>
        <p:txBody>
          <a:bodyPr vert="horz" wrap="square" lIns="0" tIns="348615" rIns="0" bIns="0" rtlCol="0">
            <a:spAutoFit/>
          </a:bodyPr>
          <a:lstStyle/>
          <a:p>
            <a:pPr marL="711835" indent="-673735">
              <a:lnSpc>
                <a:spcPct val="100000"/>
              </a:lnSpc>
              <a:spcBef>
                <a:spcPts val="2745"/>
              </a:spcBef>
              <a:buSzPct val="144329"/>
              <a:buChar char="•"/>
              <a:tabLst>
                <a:tab pos="711835" algn="l"/>
              </a:tabLst>
            </a:pPr>
            <a:r>
              <a:rPr sz="4850" dirty="0">
                <a:latin typeface="Arial MT"/>
                <a:cs typeface="Arial MT"/>
              </a:rPr>
              <a:t>Relation</a:t>
            </a:r>
            <a:r>
              <a:rPr sz="4850" spc="-80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and</a:t>
            </a:r>
            <a:r>
              <a:rPr sz="4850" spc="-80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impression</a:t>
            </a:r>
            <a:r>
              <a:rPr sz="4850" spc="-80" dirty="0">
                <a:latin typeface="Arial MT"/>
                <a:cs typeface="Arial MT"/>
              </a:rPr>
              <a:t> </a:t>
            </a:r>
            <a:r>
              <a:rPr sz="4850" spc="80" dirty="0">
                <a:latin typeface="Arial MT"/>
                <a:cs typeface="Arial MT"/>
              </a:rPr>
              <a:t>of</a:t>
            </a:r>
            <a:r>
              <a:rPr sz="4850" spc="-80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liver</a:t>
            </a:r>
            <a:r>
              <a:rPr sz="4850" spc="-80" dirty="0">
                <a:latin typeface="Arial MT"/>
                <a:cs typeface="Arial MT"/>
              </a:rPr>
              <a:t> </a:t>
            </a:r>
            <a:r>
              <a:rPr sz="4850" spc="-10" dirty="0">
                <a:latin typeface="Arial MT"/>
                <a:cs typeface="Arial MT"/>
              </a:rPr>
              <a:t>surfaces</a:t>
            </a:r>
            <a:endParaRPr sz="4850">
              <a:latin typeface="Arial MT"/>
              <a:cs typeface="Arial MT"/>
            </a:endParaRPr>
          </a:p>
          <a:p>
            <a:pPr marL="643255" lvl="1" indent="-405130">
              <a:lnSpc>
                <a:spcPct val="100000"/>
              </a:lnSpc>
              <a:spcBef>
                <a:spcPts val="3654"/>
              </a:spcBef>
              <a:buSzPct val="144827"/>
              <a:buChar char="•"/>
              <a:tabLst>
                <a:tab pos="643255" algn="l"/>
              </a:tabLst>
            </a:pPr>
            <a:r>
              <a:rPr sz="2900" dirty="0">
                <a:latin typeface="Arial MT"/>
                <a:cs typeface="Arial MT"/>
              </a:rPr>
              <a:t>superior</a:t>
            </a:r>
            <a:r>
              <a:rPr sz="2900" spc="85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and</a:t>
            </a:r>
            <a:r>
              <a:rPr sz="2900" spc="90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anterior</a:t>
            </a:r>
            <a:r>
              <a:rPr sz="2900" spc="90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surface:</a:t>
            </a:r>
            <a:endParaRPr sz="29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84436" y="2586048"/>
            <a:ext cx="11236325" cy="6696075"/>
            <a:chOff x="884436" y="2586048"/>
            <a:chExt cx="11236325" cy="66960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9408" y="2828265"/>
              <a:ext cx="11056216" cy="62111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90786" y="2592398"/>
              <a:ext cx="11223625" cy="6683375"/>
            </a:xfrm>
            <a:custGeom>
              <a:avLst/>
              <a:gdLst/>
              <a:ahLst/>
              <a:cxnLst/>
              <a:rect l="l" t="t" r="r" b="b"/>
              <a:pathLst>
                <a:path w="11223625" h="6683375">
                  <a:moveTo>
                    <a:pt x="0" y="0"/>
                  </a:moveTo>
                  <a:lnTo>
                    <a:pt x="0" y="6682978"/>
                  </a:lnTo>
                  <a:lnTo>
                    <a:pt x="11223228" y="6682978"/>
                  </a:lnTo>
                  <a:lnTo>
                    <a:pt x="11223228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2593" y="8805"/>
            <a:ext cx="11884025" cy="2040889"/>
          </a:xfrm>
          <a:prstGeom prst="rect">
            <a:avLst/>
          </a:prstGeom>
        </p:spPr>
        <p:txBody>
          <a:bodyPr vert="horz" wrap="square" lIns="0" tIns="348615" rIns="0" bIns="0" rtlCol="0">
            <a:spAutoFit/>
          </a:bodyPr>
          <a:lstStyle/>
          <a:p>
            <a:pPr marL="711835" indent="-673735">
              <a:lnSpc>
                <a:spcPct val="100000"/>
              </a:lnSpc>
              <a:spcBef>
                <a:spcPts val="2745"/>
              </a:spcBef>
              <a:buSzPct val="144329"/>
              <a:buChar char="•"/>
              <a:tabLst>
                <a:tab pos="711835" algn="l"/>
              </a:tabLst>
            </a:pPr>
            <a:r>
              <a:rPr sz="4850" dirty="0">
                <a:latin typeface="Arial MT"/>
                <a:cs typeface="Arial MT"/>
              </a:rPr>
              <a:t>Relation</a:t>
            </a:r>
            <a:r>
              <a:rPr sz="4850" spc="-80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and</a:t>
            </a:r>
            <a:r>
              <a:rPr sz="4850" spc="-80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impression</a:t>
            </a:r>
            <a:r>
              <a:rPr sz="4850" spc="-80" dirty="0">
                <a:latin typeface="Arial MT"/>
                <a:cs typeface="Arial MT"/>
              </a:rPr>
              <a:t> </a:t>
            </a:r>
            <a:r>
              <a:rPr sz="4850" spc="80" dirty="0">
                <a:latin typeface="Arial MT"/>
                <a:cs typeface="Arial MT"/>
              </a:rPr>
              <a:t>of</a:t>
            </a:r>
            <a:r>
              <a:rPr sz="4850" spc="-80" dirty="0">
                <a:latin typeface="Arial MT"/>
                <a:cs typeface="Arial MT"/>
              </a:rPr>
              <a:t> </a:t>
            </a:r>
            <a:r>
              <a:rPr sz="4850" dirty="0">
                <a:latin typeface="Arial MT"/>
                <a:cs typeface="Arial MT"/>
              </a:rPr>
              <a:t>liver</a:t>
            </a:r>
            <a:r>
              <a:rPr sz="4850" spc="-80" dirty="0">
                <a:latin typeface="Arial MT"/>
                <a:cs typeface="Arial MT"/>
              </a:rPr>
              <a:t> </a:t>
            </a:r>
            <a:r>
              <a:rPr sz="4850" spc="-10" dirty="0">
                <a:latin typeface="Arial MT"/>
                <a:cs typeface="Arial MT"/>
              </a:rPr>
              <a:t>surfaces</a:t>
            </a:r>
            <a:endParaRPr sz="4850">
              <a:latin typeface="Arial MT"/>
              <a:cs typeface="Arial MT"/>
            </a:endParaRPr>
          </a:p>
          <a:p>
            <a:pPr marL="643255" lvl="1" indent="-405130">
              <a:lnSpc>
                <a:spcPct val="100000"/>
              </a:lnSpc>
              <a:spcBef>
                <a:spcPts val="3654"/>
              </a:spcBef>
              <a:buSzPct val="144827"/>
              <a:buChar char="•"/>
              <a:tabLst>
                <a:tab pos="643255" algn="l"/>
              </a:tabLst>
            </a:pPr>
            <a:r>
              <a:rPr sz="29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Posterior</a:t>
            </a:r>
            <a:r>
              <a:rPr sz="2900" u="sng" spc="1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and</a:t>
            </a:r>
            <a:r>
              <a:rPr sz="2900" u="sng" spc="1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inferior</a:t>
            </a:r>
            <a:r>
              <a:rPr sz="2900" u="sng" spc="1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9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surface:</a:t>
            </a:r>
            <a:endParaRPr sz="29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6208" y="2435820"/>
            <a:ext cx="11957685" cy="6330315"/>
            <a:chOff x="706208" y="2435820"/>
            <a:chExt cx="11957685" cy="63303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3983" y="2617186"/>
              <a:ext cx="11578423" cy="614197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2558" y="2442170"/>
              <a:ext cx="11944985" cy="6317615"/>
            </a:xfrm>
            <a:custGeom>
              <a:avLst/>
              <a:gdLst/>
              <a:ahLst/>
              <a:cxnLst/>
              <a:rect l="l" t="t" r="r" b="b"/>
              <a:pathLst>
                <a:path w="11944985" h="6317615">
                  <a:moveTo>
                    <a:pt x="0" y="0"/>
                  </a:moveTo>
                  <a:lnTo>
                    <a:pt x="0" y="6317058"/>
                  </a:lnTo>
                  <a:lnTo>
                    <a:pt x="11944746" y="6317058"/>
                  </a:lnTo>
                  <a:lnTo>
                    <a:pt x="1194474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045" y="5499551"/>
            <a:ext cx="5922632" cy="37727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5901" y="1418175"/>
            <a:ext cx="6110211" cy="43066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52207" y="5819859"/>
            <a:ext cx="6205256" cy="358728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09243" y="346905"/>
            <a:ext cx="6997700" cy="468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550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865505" algn="l"/>
              </a:tabLst>
            </a:pPr>
            <a:r>
              <a:rPr sz="5000" dirty="0">
                <a:latin typeface="Arial MT"/>
                <a:cs typeface="Arial MT"/>
              </a:rPr>
              <a:t>Ligaments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liver</a:t>
            </a:r>
            <a:endParaRPr sz="5000">
              <a:latin typeface="Arial MT"/>
              <a:cs typeface="Arial MT"/>
            </a:endParaRPr>
          </a:p>
          <a:p>
            <a:pPr marL="343535" indent="-292735">
              <a:lnSpc>
                <a:spcPct val="100000"/>
              </a:lnSpc>
              <a:spcBef>
                <a:spcPts val="5695"/>
              </a:spcBef>
              <a:buSzPct val="145238"/>
              <a:buChar char="•"/>
              <a:tabLst>
                <a:tab pos="343535" algn="l"/>
              </a:tabLst>
            </a:pPr>
            <a:r>
              <a:rPr sz="21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100" u="sng" spc="9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1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students</a:t>
            </a:r>
            <a:r>
              <a:rPr sz="2100" u="sng" spc="9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1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should</a:t>
            </a:r>
            <a:r>
              <a:rPr sz="2100" u="sng" spc="9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1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observe</a:t>
            </a:r>
            <a:r>
              <a:rPr sz="2100" u="sng" spc="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1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100" u="sng" spc="9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1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following</a:t>
            </a:r>
            <a:r>
              <a:rPr sz="2100" u="sng" spc="9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100" u="sng" spc="-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Arial MT"/>
              <a:buChar char="•"/>
            </a:pPr>
            <a:endParaRPr sz="2100">
              <a:latin typeface="Arial MT"/>
              <a:cs typeface="Arial MT"/>
            </a:endParaRPr>
          </a:p>
          <a:p>
            <a:pPr marL="1103630" lvl="1" indent="-417830">
              <a:lnSpc>
                <a:spcPts val="2510"/>
              </a:lnSpc>
              <a:buAutoNum type="arabicPeriod"/>
              <a:tabLst>
                <a:tab pos="1103630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4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falciform</a:t>
            </a:r>
            <a:r>
              <a:rPr sz="2100" spc="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ligament</a:t>
            </a:r>
            <a:r>
              <a:rPr sz="2100" spc="5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of</a:t>
            </a:r>
            <a:r>
              <a:rPr sz="2100" spc="5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liver</a:t>
            </a:r>
            <a:endParaRPr sz="2100">
              <a:latin typeface="Arial MT"/>
              <a:cs typeface="Arial MT"/>
            </a:endParaRPr>
          </a:p>
          <a:p>
            <a:pPr marL="1103630" lvl="1" indent="-417830">
              <a:lnSpc>
                <a:spcPts val="2500"/>
              </a:lnSpc>
              <a:buAutoNum type="arabicPeriod"/>
              <a:tabLst>
                <a:tab pos="1103630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ligamentum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teres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hepatis</a:t>
            </a:r>
            <a:endParaRPr sz="2100">
              <a:latin typeface="Arial MT"/>
              <a:cs typeface="Arial MT"/>
            </a:endParaRPr>
          </a:p>
          <a:p>
            <a:pPr marL="1103630" lvl="1" indent="-417830">
              <a:lnSpc>
                <a:spcPts val="2500"/>
              </a:lnSpc>
              <a:buAutoNum type="arabicPeriod"/>
              <a:tabLst>
                <a:tab pos="1103630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-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coronary</a:t>
            </a:r>
            <a:r>
              <a:rPr sz="2100" spc="-1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ligament</a:t>
            </a:r>
            <a:endParaRPr sz="2100">
              <a:latin typeface="Arial MT"/>
              <a:cs typeface="Arial MT"/>
            </a:endParaRPr>
          </a:p>
          <a:p>
            <a:pPr marL="1103630" lvl="1" indent="-417830">
              <a:lnSpc>
                <a:spcPts val="2500"/>
              </a:lnSpc>
              <a:buAutoNum type="arabicPeriod"/>
              <a:tabLst>
                <a:tab pos="1103630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right</a:t>
            </a:r>
            <a:r>
              <a:rPr sz="2100" spc="35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triangular</a:t>
            </a:r>
            <a:r>
              <a:rPr sz="2100" spc="3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ligament</a:t>
            </a:r>
            <a:endParaRPr sz="2100">
              <a:latin typeface="Arial MT"/>
              <a:cs typeface="Arial MT"/>
            </a:endParaRPr>
          </a:p>
          <a:p>
            <a:pPr marL="1103630" lvl="1" indent="-417830">
              <a:lnSpc>
                <a:spcPts val="2500"/>
              </a:lnSpc>
              <a:buAutoNum type="arabicPeriod"/>
              <a:tabLst>
                <a:tab pos="1103630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left</a:t>
            </a:r>
            <a:r>
              <a:rPr sz="2100" spc="2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triangular</a:t>
            </a:r>
            <a:r>
              <a:rPr sz="2100" spc="2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ligament</a:t>
            </a:r>
            <a:endParaRPr sz="2100">
              <a:latin typeface="Arial MT"/>
              <a:cs typeface="Arial MT"/>
            </a:endParaRPr>
          </a:p>
          <a:p>
            <a:pPr marL="1103630" lvl="1" indent="-417830">
              <a:lnSpc>
                <a:spcPts val="2500"/>
              </a:lnSpc>
              <a:buAutoNum type="arabicPeriod"/>
              <a:tabLst>
                <a:tab pos="1103630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7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hepatogastric</a:t>
            </a:r>
            <a:r>
              <a:rPr sz="2100" spc="7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ligament</a:t>
            </a:r>
            <a:endParaRPr sz="2100">
              <a:latin typeface="Arial MT"/>
              <a:cs typeface="Arial MT"/>
            </a:endParaRPr>
          </a:p>
          <a:p>
            <a:pPr marL="1103630" lvl="1" indent="-417830">
              <a:lnSpc>
                <a:spcPts val="2500"/>
              </a:lnSpc>
              <a:buAutoNum type="arabicPeriod"/>
              <a:tabLst>
                <a:tab pos="1103630" algn="l"/>
              </a:tabLst>
            </a:pPr>
            <a:r>
              <a:rPr sz="2100" dirty="0">
                <a:latin typeface="Arial MT"/>
                <a:cs typeface="Arial MT"/>
              </a:rPr>
              <a:t>The</a:t>
            </a:r>
            <a:r>
              <a:rPr sz="2100" spc="3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hepatoduonedenal</a:t>
            </a:r>
            <a:r>
              <a:rPr sz="2100" spc="30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ligament</a:t>
            </a:r>
            <a:endParaRPr sz="2100">
              <a:latin typeface="Arial MT"/>
              <a:cs typeface="Arial MT"/>
            </a:endParaRPr>
          </a:p>
          <a:p>
            <a:pPr marL="1178560" lvl="1" indent="-492759">
              <a:lnSpc>
                <a:spcPts val="2510"/>
              </a:lnSpc>
              <a:buAutoNum type="arabicPeriod"/>
              <a:tabLst>
                <a:tab pos="1178560" algn="l"/>
              </a:tabLst>
            </a:pPr>
            <a:r>
              <a:rPr sz="2100" dirty="0">
                <a:latin typeface="Arial MT"/>
                <a:cs typeface="Arial MT"/>
              </a:rPr>
              <a:t>The Ligamentum</a:t>
            </a:r>
            <a:r>
              <a:rPr sz="2100" spc="5" dirty="0">
                <a:latin typeface="Arial MT"/>
                <a:cs typeface="Arial MT"/>
              </a:rPr>
              <a:t> </a:t>
            </a:r>
            <a:r>
              <a:rPr sz="2100" spc="-10" dirty="0">
                <a:latin typeface="Arial MT"/>
                <a:cs typeface="Arial MT"/>
              </a:rPr>
              <a:t>Venoosum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8973" y="2953099"/>
            <a:ext cx="9926132" cy="449271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67993" y="346905"/>
            <a:ext cx="762317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Porta</a:t>
            </a:r>
            <a:r>
              <a:rPr sz="5000" spc="5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hepatis</a:t>
            </a:r>
            <a:r>
              <a:rPr sz="5000" spc="60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6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60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liver</a:t>
            </a:r>
            <a:endParaRPr sz="5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993" y="346905"/>
            <a:ext cx="758825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liver</a:t>
            </a:r>
            <a:endParaRPr sz="50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4461" y="3037681"/>
            <a:ext cx="10862968" cy="499838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346905"/>
            <a:ext cx="7647940" cy="1677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liver</a:t>
            </a:r>
            <a:endParaRPr sz="5000">
              <a:latin typeface="Arial MT"/>
              <a:cs typeface="Arial MT"/>
            </a:endParaRPr>
          </a:p>
          <a:p>
            <a:pPr marL="384810" indent="-346710">
              <a:lnSpc>
                <a:spcPct val="100000"/>
              </a:lnSpc>
              <a:spcBef>
                <a:spcPts val="3779"/>
              </a:spcBef>
              <a:buSzPct val="144000"/>
              <a:buChar char="•"/>
              <a:tabLst>
                <a:tab pos="384810" algn="l"/>
              </a:tabLst>
            </a:pPr>
            <a:r>
              <a:rPr sz="2500" dirty="0">
                <a:solidFill>
                  <a:srgbClr val="333333"/>
                </a:solidFill>
                <a:latin typeface="Arial MT"/>
                <a:cs typeface="Arial MT"/>
              </a:rPr>
              <a:t>Arterial</a:t>
            </a:r>
            <a:r>
              <a:rPr sz="25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500" spc="-10" dirty="0">
                <a:solidFill>
                  <a:srgbClr val="333333"/>
                </a:solidFill>
                <a:latin typeface="Arial MT"/>
                <a:cs typeface="Arial MT"/>
              </a:rPr>
              <a:t>supply</a:t>
            </a:r>
            <a:endParaRPr sz="25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4645" y="2196314"/>
            <a:ext cx="8649241" cy="71415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346905"/>
            <a:ext cx="7647940" cy="158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liver</a:t>
            </a:r>
            <a:endParaRPr sz="5000">
              <a:latin typeface="Arial MT"/>
              <a:cs typeface="Arial MT"/>
            </a:endParaRPr>
          </a:p>
          <a:p>
            <a:pPr marL="299720" indent="-261620">
              <a:lnSpc>
                <a:spcPct val="100000"/>
              </a:lnSpc>
              <a:spcBef>
                <a:spcPts val="3850"/>
              </a:spcBef>
              <a:buSzPct val="145945"/>
              <a:buChar char="•"/>
              <a:tabLst>
                <a:tab pos="299720" algn="l"/>
              </a:tabLst>
            </a:pPr>
            <a:r>
              <a:rPr sz="1850" dirty="0">
                <a:latin typeface="Arial MT"/>
                <a:cs typeface="Arial MT"/>
              </a:rPr>
              <a:t>Venous</a:t>
            </a:r>
            <a:r>
              <a:rPr sz="1850" spc="85" dirty="0">
                <a:latin typeface="Arial MT"/>
                <a:cs typeface="Arial MT"/>
              </a:rPr>
              <a:t> </a:t>
            </a:r>
            <a:r>
              <a:rPr sz="1850" dirty="0">
                <a:latin typeface="Arial MT"/>
                <a:cs typeface="Arial MT"/>
              </a:rPr>
              <a:t>and</a:t>
            </a:r>
            <a:r>
              <a:rPr sz="1850" spc="85" dirty="0">
                <a:latin typeface="Arial MT"/>
                <a:cs typeface="Arial MT"/>
              </a:rPr>
              <a:t> </a:t>
            </a:r>
            <a:r>
              <a:rPr sz="1850" dirty="0">
                <a:latin typeface="Arial MT"/>
                <a:cs typeface="Arial MT"/>
              </a:rPr>
              <a:t>portal</a:t>
            </a:r>
            <a:r>
              <a:rPr sz="1850" spc="90" dirty="0">
                <a:latin typeface="Arial MT"/>
                <a:cs typeface="Arial MT"/>
              </a:rPr>
              <a:t> </a:t>
            </a:r>
            <a:r>
              <a:rPr sz="1850" spc="-10" dirty="0">
                <a:latin typeface="Arial MT"/>
                <a:cs typeface="Arial MT"/>
              </a:rPr>
              <a:t>drainage</a:t>
            </a:r>
            <a:endParaRPr sz="18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4101" y="2196314"/>
            <a:ext cx="6606282" cy="728968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4394" y="3423841"/>
            <a:ext cx="4444869" cy="43537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100"/>
              </a:spcBef>
              <a:buSzPct val="144594"/>
              <a:buChar char="•"/>
              <a:tabLst>
                <a:tab pos="526415" algn="l"/>
              </a:tabLst>
            </a:pPr>
            <a:r>
              <a:rPr sz="3700" dirty="0"/>
              <a:t>The</a:t>
            </a:r>
            <a:r>
              <a:rPr sz="3700" spc="80" dirty="0"/>
              <a:t> </a:t>
            </a:r>
            <a:r>
              <a:rPr sz="3700" dirty="0"/>
              <a:t>students</a:t>
            </a:r>
            <a:r>
              <a:rPr sz="3700" spc="85" dirty="0"/>
              <a:t> </a:t>
            </a:r>
            <a:r>
              <a:rPr sz="3700" dirty="0"/>
              <a:t>should</a:t>
            </a:r>
            <a:r>
              <a:rPr sz="3700" spc="85" dirty="0"/>
              <a:t> </a:t>
            </a:r>
            <a:r>
              <a:rPr sz="3700" dirty="0"/>
              <a:t>know</a:t>
            </a:r>
            <a:r>
              <a:rPr sz="3700" spc="85" dirty="0"/>
              <a:t> </a:t>
            </a:r>
            <a:r>
              <a:rPr sz="3700" dirty="0"/>
              <a:t>and</a:t>
            </a:r>
            <a:r>
              <a:rPr sz="3700" spc="85" dirty="0"/>
              <a:t> </a:t>
            </a:r>
            <a:r>
              <a:rPr sz="3700" dirty="0"/>
              <a:t>identify</a:t>
            </a:r>
            <a:r>
              <a:rPr sz="3700" spc="85" dirty="0"/>
              <a:t> </a:t>
            </a:r>
            <a:r>
              <a:rPr sz="3700" dirty="0"/>
              <a:t>the</a:t>
            </a:r>
            <a:r>
              <a:rPr sz="3700" spc="85" dirty="0"/>
              <a:t> </a:t>
            </a:r>
            <a:r>
              <a:rPr sz="3700" spc="-50" dirty="0"/>
              <a:t>:</a:t>
            </a:r>
            <a:endParaRPr sz="3700"/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3700"/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-20" dirty="0">
                <a:latin typeface="Arial MT"/>
                <a:cs typeface="Arial MT"/>
              </a:rPr>
              <a:t>Site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Structure</a:t>
            </a:r>
            <a:r>
              <a:rPr sz="3700" spc="50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Of</a:t>
            </a:r>
            <a:r>
              <a:rPr sz="3700" spc="5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Gallbladder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spc="55" dirty="0">
                <a:latin typeface="Arial MT"/>
                <a:cs typeface="Arial MT"/>
              </a:rPr>
              <a:t>Blood</a:t>
            </a:r>
            <a:r>
              <a:rPr sz="3700" spc="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supply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Common</a:t>
            </a:r>
            <a:r>
              <a:rPr sz="3700" spc="7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bile</a:t>
            </a:r>
            <a:r>
              <a:rPr sz="3700" spc="75" dirty="0">
                <a:latin typeface="Arial MT"/>
                <a:cs typeface="Arial MT"/>
              </a:rPr>
              <a:t> </a:t>
            </a:r>
            <a:r>
              <a:rPr sz="3700" spc="65" dirty="0">
                <a:latin typeface="Arial MT"/>
                <a:cs typeface="Arial MT"/>
              </a:rPr>
              <a:t>duct</a:t>
            </a:r>
            <a:endParaRPr sz="3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293" y="199586"/>
            <a:ext cx="6606798" cy="1587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Gallbladder</a:t>
            </a:r>
          </a:p>
        </p:txBody>
      </p:sp>
      <p:sp>
        <p:nvSpPr>
          <p:cNvPr id="5" name="object 5"/>
          <p:cNvSpPr/>
          <p:nvPr/>
        </p:nvSpPr>
        <p:spPr>
          <a:xfrm>
            <a:off x="1503672" y="1300830"/>
            <a:ext cx="3477895" cy="0"/>
          </a:xfrm>
          <a:custGeom>
            <a:avLst/>
            <a:gdLst/>
            <a:ahLst/>
            <a:cxnLst/>
            <a:rect l="l" t="t" r="r" b="b"/>
            <a:pathLst>
              <a:path w="3477895">
                <a:moveTo>
                  <a:pt x="0" y="0"/>
                </a:moveTo>
                <a:lnTo>
                  <a:pt x="3477895" y="0"/>
                </a:lnTo>
              </a:path>
            </a:pathLst>
          </a:custGeom>
          <a:ln w="317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705865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Site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Gallbladder</a:t>
            </a:r>
            <a:endParaRPr sz="5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3354" y="2599982"/>
            <a:ext cx="6031347" cy="492349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82227" y="1768471"/>
            <a:ext cx="4987890" cy="38321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0636" y="6009054"/>
            <a:ext cx="5068994" cy="275308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439223" y="9187259"/>
            <a:ext cx="529272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6395" indent="-353695">
              <a:lnSpc>
                <a:spcPct val="100000"/>
              </a:lnSpc>
              <a:spcBef>
                <a:spcPts val="100"/>
              </a:spcBef>
              <a:buSzPct val="145098"/>
              <a:buChar char="•"/>
              <a:tabLst>
                <a:tab pos="366395" algn="l"/>
              </a:tabLst>
            </a:pPr>
            <a:r>
              <a:rPr sz="255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Between</a:t>
            </a:r>
            <a:r>
              <a:rPr sz="2550" u="sng" spc="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55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quadrate</a:t>
            </a:r>
            <a:r>
              <a:rPr sz="2550" u="sng" spc="1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55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and</a:t>
            </a:r>
            <a:r>
              <a:rPr sz="2550" u="sng" spc="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55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right</a:t>
            </a:r>
            <a:r>
              <a:rPr sz="2550" u="sng" spc="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55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lobes</a:t>
            </a:r>
            <a:endParaRPr sz="25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76238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Structure</a:t>
            </a:r>
            <a:r>
              <a:rPr sz="5000" spc="7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Of</a:t>
            </a:r>
            <a:r>
              <a:rPr sz="5000" spc="7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Gallbladder</a:t>
            </a:r>
            <a:endParaRPr sz="5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6493" y="1986143"/>
            <a:ext cx="5278952" cy="758277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9752" y="2743997"/>
            <a:ext cx="9246605" cy="69318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619" y="153831"/>
            <a:ext cx="10542593" cy="1219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3553" y="346905"/>
            <a:ext cx="9765030" cy="1677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Gallbladder</a:t>
            </a:r>
            <a:endParaRPr sz="5000">
              <a:latin typeface="Arial MT"/>
              <a:cs typeface="Arial MT"/>
            </a:endParaRPr>
          </a:p>
          <a:p>
            <a:pPr marL="384810" indent="-346710">
              <a:lnSpc>
                <a:spcPct val="100000"/>
              </a:lnSpc>
              <a:spcBef>
                <a:spcPts val="3779"/>
              </a:spcBef>
              <a:buSzPct val="144000"/>
              <a:buChar char="•"/>
              <a:tabLst>
                <a:tab pos="384810" algn="l"/>
              </a:tabLst>
            </a:pPr>
            <a:r>
              <a:rPr sz="2500" dirty="0">
                <a:solidFill>
                  <a:srgbClr val="333333"/>
                </a:solidFill>
                <a:latin typeface="Arial MT"/>
                <a:cs typeface="Arial MT"/>
              </a:rPr>
              <a:t>Arterial</a:t>
            </a:r>
            <a:r>
              <a:rPr sz="25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500" spc="-10" dirty="0">
                <a:solidFill>
                  <a:srgbClr val="333333"/>
                </a:solidFill>
                <a:latin typeface="Arial MT"/>
                <a:cs typeface="Arial MT"/>
              </a:rPr>
              <a:t>supply</a:t>
            </a:r>
            <a:endParaRPr sz="2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-14496"/>
            <a:ext cx="9765030" cy="2101215"/>
          </a:xfrm>
          <a:prstGeom prst="rect">
            <a:avLst/>
          </a:prstGeom>
        </p:spPr>
        <p:txBody>
          <a:bodyPr vert="horz" wrap="square" lIns="0" tIns="374015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2945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Gallbladder</a:t>
            </a:r>
            <a:endParaRPr sz="5000">
              <a:latin typeface="Arial MT"/>
              <a:cs typeface="Arial MT"/>
            </a:endParaRPr>
          </a:p>
          <a:p>
            <a:pPr marL="443230" indent="-405130">
              <a:lnSpc>
                <a:spcPct val="100000"/>
              </a:lnSpc>
              <a:spcBef>
                <a:spcPts val="3750"/>
              </a:spcBef>
              <a:buSzPct val="144827"/>
              <a:buChar char="•"/>
              <a:tabLst>
                <a:tab pos="443230" algn="l"/>
              </a:tabLst>
            </a:pPr>
            <a:r>
              <a:rPr sz="2900" spc="-25" dirty="0">
                <a:latin typeface="Arial MT"/>
                <a:cs typeface="Arial MT"/>
              </a:rPr>
              <a:t>Venous</a:t>
            </a:r>
            <a:r>
              <a:rPr sz="2900" spc="-155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drainage</a:t>
            </a:r>
            <a:endParaRPr sz="29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0327" y="5968050"/>
            <a:ext cx="9913342" cy="30490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0192" y="1952865"/>
            <a:ext cx="3918944" cy="368951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3553" y="-42420"/>
            <a:ext cx="10073005" cy="2547620"/>
          </a:xfrm>
          <a:prstGeom prst="rect">
            <a:avLst/>
          </a:prstGeom>
        </p:spPr>
        <p:txBody>
          <a:bodyPr vert="horz" wrap="square" lIns="0" tIns="401955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3165"/>
              </a:spcBef>
              <a:buSzPct val="145000"/>
              <a:buChar char="•"/>
              <a:tabLst>
                <a:tab pos="741045" algn="l"/>
              </a:tabLst>
            </a:pPr>
            <a:r>
              <a:rPr sz="5000" dirty="0">
                <a:latin typeface="Arial MT"/>
                <a:cs typeface="Arial MT"/>
              </a:rPr>
              <a:t>Common</a:t>
            </a:r>
            <a:r>
              <a:rPr sz="5000" spc="14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bile</a:t>
            </a:r>
            <a:r>
              <a:rPr sz="5000" spc="140" dirty="0">
                <a:latin typeface="Arial MT"/>
                <a:cs typeface="Arial MT"/>
              </a:rPr>
              <a:t> </a:t>
            </a:r>
            <a:r>
              <a:rPr sz="5000" spc="120" dirty="0">
                <a:latin typeface="Arial MT"/>
                <a:cs typeface="Arial MT"/>
              </a:rPr>
              <a:t>duct</a:t>
            </a:r>
            <a:endParaRPr sz="5000">
              <a:latin typeface="Arial MT"/>
              <a:cs typeface="Arial MT"/>
            </a:endParaRPr>
          </a:p>
          <a:p>
            <a:pPr marL="427990" indent="-389890">
              <a:lnSpc>
                <a:spcPct val="100000"/>
              </a:lnSpc>
              <a:spcBef>
                <a:spcPts val="3775"/>
              </a:spcBef>
              <a:buSzPct val="144642"/>
              <a:buChar char="•"/>
              <a:tabLst>
                <a:tab pos="427990" algn="l"/>
              </a:tabLst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Relation</a:t>
            </a:r>
            <a:r>
              <a:rPr sz="2800" u="sng" spc="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of</a:t>
            </a:r>
            <a:r>
              <a:rPr sz="2800" u="sng" spc="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common</a:t>
            </a:r>
            <a:r>
              <a:rPr sz="2800" u="sng" spc="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bile</a:t>
            </a:r>
            <a:r>
              <a:rPr sz="2800" u="sng" spc="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duct</a:t>
            </a:r>
            <a:endParaRPr sz="2800">
              <a:latin typeface="Arial MT"/>
              <a:cs typeface="Arial MT"/>
            </a:endParaRPr>
          </a:p>
          <a:p>
            <a:pPr marL="427990" indent="-389890">
              <a:lnSpc>
                <a:spcPct val="100000"/>
              </a:lnSpc>
              <a:spcBef>
                <a:spcPts val="40"/>
              </a:spcBef>
              <a:buSzPct val="144642"/>
              <a:buChar char="•"/>
              <a:tabLst>
                <a:tab pos="427990" algn="l"/>
              </a:tabLst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End</a:t>
            </a:r>
            <a:r>
              <a:rPr sz="2800" u="sng" spc="4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in</a:t>
            </a:r>
            <a:r>
              <a:rPr sz="2800" u="sng" spc="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the</a:t>
            </a:r>
            <a:r>
              <a:rPr sz="2800" u="sng" spc="4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half</a:t>
            </a:r>
            <a:r>
              <a:rPr sz="2800" u="sng" spc="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second</a:t>
            </a:r>
            <a:r>
              <a:rPr sz="2800" u="sng" spc="4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part</a:t>
            </a:r>
            <a:r>
              <a:rPr sz="2800" u="sng" spc="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spc="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of</a:t>
            </a:r>
            <a:r>
              <a:rPr sz="2800" u="sng" spc="4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duodenum</a:t>
            </a:r>
            <a:r>
              <a:rPr sz="2800" u="sng" spc="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at</a:t>
            </a:r>
            <a:r>
              <a:rPr sz="2800" u="sng" spc="4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ampulla</a:t>
            </a:r>
            <a:r>
              <a:rPr sz="2800" u="sng" spc="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spc="5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of</a:t>
            </a:r>
            <a:r>
              <a:rPr sz="2800" u="sng" spc="4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Vater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84648" y="3006157"/>
            <a:ext cx="7826451" cy="635382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3553" y="65781"/>
            <a:ext cx="6026785" cy="2087245"/>
          </a:xfrm>
          <a:prstGeom prst="rect">
            <a:avLst/>
          </a:prstGeom>
        </p:spPr>
        <p:txBody>
          <a:bodyPr vert="horz" wrap="square" lIns="0" tIns="293370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2310"/>
              </a:spcBef>
              <a:buSzPct val="145000"/>
              <a:buChar char="•"/>
              <a:tabLst>
                <a:tab pos="741045" algn="l"/>
              </a:tabLst>
            </a:pPr>
            <a:r>
              <a:rPr sz="5000" dirty="0">
                <a:latin typeface="Arial MT"/>
                <a:cs typeface="Arial MT"/>
              </a:rPr>
              <a:t>Common</a:t>
            </a:r>
            <a:r>
              <a:rPr sz="5000" spc="14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bile</a:t>
            </a:r>
            <a:r>
              <a:rPr sz="5000" spc="140" dirty="0">
                <a:latin typeface="Arial MT"/>
                <a:cs typeface="Arial MT"/>
              </a:rPr>
              <a:t> </a:t>
            </a:r>
            <a:r>
              <a:rPr sz="5000" spc="120" dirty="0">
                <a:latin typeface="Arial MT"/>
                <a:cs typeface="Arial MT"/>
              </a:rPr>
              <a:t>duct</a:t>
            </a:r>
            <a:endParaRPr sz="5000">
              <a:latin typeface="Arial MT"/>
              <a:cs typeface="Arial MT"/>
            </a:endParaRPr>
          </a:p>
          <a:p>
            <a:pPr marL="505459" indent="-467359">
              <a:lnSpc>
                <a:spcPct val="100000"/>
              </a:lnSpc>
              <a:spcBef>
                <a:spcPts val="3695"/>
              </a:spcBef>
              <a:buSzPct val="144776"/>
              <a:buChar char="•"/>
              <a:tabLst>
                <a:tab pos="505459" algn="l"/>
              </a:tabLst>
            </a:pPr>
            <a:r>
              <a:rPr sz="335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Arterial</a:t>
            </a:r>
            <a:r>
              <a:rPr sz="3350" u="sng" spc="-10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35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supply</a:t>
            </a:r>
            <a:endParaRPr sz="33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4494" y="3342355"/>
            <a:ext cx="4943170" cy="36675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7474" y="2922587"/>
            <a:ext cx="5732575" cy="451727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100"/>
              </a:spcBef>
              <a:buSzPct val="144594"/>
              <a:buChar char="•"/>
              <a:tabLst>
                <a:tab pos="526415" algn="l"/>
              </a:tabLst>
            </a:pPr>
            <a:r>
              <a:rPr sz="3700" dirty="0"/>
              <a:t>The</a:t>
            </a:r>
            <a:r>
              <a:rPr sz="3700" spc="80" dirty="0"/>
              <a:t> </a:t>
            </a:r>
            <a:r>
              <a:rPr sz="3700" dirty="0"/>
              <a:t>students</a:t>
            </a:r>
            <a:r>
              <a:rPr sz="3700" spc="85" dirty="0"/>
              <a:t> </a:t>
            </a:r>
            <a:r>
              <a:rPr sz="3700" dirty="0"/>
              <a:t>should</a:t>
            </a:r>
            <a:r>
              <a:rPr sz="3700" spc="85" dirty="0"/>
              <a:t> </a:t>
            </a:r>
            <a:r>
              <a:rPr sz="3700" dirty="0"/>
              <a:t>know</a:t>
            </a:r>
            <a:r>
              <a:rPr sz="3700" spc="85" dirty="0"/>
              <a:t> </a:t>
            </a:r>
            <a:r>
              <a:rPr sz="3700" dirty="0"/>
              <a:t>and</a:t>
            </a:r>
            <a:r>
              <a:rPr sz="3700" spc="85" dirty="0"/>
              <a:t> </a:t>
            </a:r>
            <a:r>
              <a:rPr sz="3700" dirty="0"/>
              <a:t>identify</a:t>
            </a:r>
            <a:r>
              <a:rPr sz="3700" spc="85" dirty="0"/>
              <a:t> </a:t>
            </a:r>
            <a:r>
              <a:rPr sz="3700" dirty="0"/>
              <a:t>the</a:t>
            </a:r>
            <a:r>
              <a:rPr sz="3700" spc="85" dirty="0"/>
              <a:t> </a:t>
            </a:r>
            <a:r>
              <a:rPr sz="3700" spc="-50" dirty="0"/>
              <a:t>:</a:t>
            </a:r>
            <a:endParaRPr sz="3700"/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3700"/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-20" dirty="0">
                <a:latin typeface="Arial MT"/>
                <a:cs typeface="Arial MT"/>
              </a:rPr>
              <a:t>Site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spc="-10" dirty="0">
                <a:latin typeface="Arial MT"/>
                <a:cs typeface="Arial MT"/>
              </a:rPr>
              <a:t>Relations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parts</a:t>
            </a:r>
            <a:r>
              <a:rPr sz="3700" spc="70" dirty="0">
                <a:latin typeface="Arial MT"/>
                <a:cs typeface="Arial MT"/>
              </a:rPr>
              <a:t> </a:t>
            </a:r>
            <a:r>
              <a:rPr sz="3700" spc="60" dirty="0">
                <a:latin typeface="Arial MT"/>
                <a:cs typeface="Arial MT"/>
              </a:rPr>
              <a:t>of</a:t>
            </a:r>
            <a:r>
              <a:rPr sz="3700" spc="7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the</a:t>
            </a:r>
            <a:r>
              <a:rPr sz="3700" spc="70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Pancreas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Pancreatic</a:t>
            </a:r>
            <a:r>
              <a:rPr sz="3700" spc="-90" dirty="0">
                <a:latin typeface="Arial MT"/>
                <a:cs typeface="Arial MT"/>
              </a:rPr>
              <a:t> </a:t>
            </a:r>
            <a:r>
              <a:rPr sz="3700" spc="60" dirty="0">
                <a:latin typeface="Arial MT"/>
                <a:cs typeface="Arial MT"/>
              </a:rPr>
              <a:t>ducts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55" dirty="0">
                <a:latin typeface="Arial MT"/>
                <a:cs typeface="Arial MT"/>
              </a:rPr>
              <a:t>Blood</a:t>
            </a:r>
            <a:r>
              <a:rPr sz="3700" spc="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supply</a:t>
            </a:r>
            <a:endParaRPr sz="3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293" y="199586"/>
            <a:ext cx="6606798" cy="1587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Pancreas</a:t>
            </a:r>
          </a:p>
        </p:txBody>
      </p:sp>
      <p:sp>
        <p:nvSpPr>
          <p:cNvPr id="5" name="object 5"/>
          <p:cNvSpPr/>
          <p:nvPr/>
        </p:nvSpPr>
        <p:spPr>
          <a:xfrm>
            <a:off x="1503672" y="1300830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>
                <a:moveTo>
                  <a:pt x="0" y="0"/>
                </a:moveTo>
                <a:lnTo>
                  <a:pt x="2834640" y="0"/>
                </a:lnTo>
              </a:path>
            </a:pathLst>
          </a:custGeom>
          <a:ln w="317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643572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Site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Pancreas</a:t>
            </a:r>
            <a:endParaRPr sz="50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2070" y="1990885"/>
            <a:ext cx="6368415" cy="6704330"/>
            <a:chOff x="622070" y="1990885"/>
            <a:chExt cx="6368415" cy="67043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070" y="1990885"/>
              <a:ext cx="6368085" cy="67038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772581" y="3092227"/>
              <a:ext cx="3656329" cy="1655445"/>
            </a:xfrm>
            <a:custGeom>
              <a:avLst/>
              <a:gdLst/>
              <a:ahLst/>
              <a:cxnLst/>
              <a:rect l="l" t="t" r="r" b="b"/>
              <a:pathLst>
                <a:path w="3656329" h="1655445">
                  <a:moveTo>
                    <a:pt x="3656159" y="0"/>
                  </a:moveTo>
                  <a:lnTo>
                    <a:pt x="0" y="0"/>
                  </a:lnTo>
                  <a:lnTo>
                    <a:pt x="0" y="1655057"/>
                  </a:lnTo>
                  <a:lnTo>
                    <a:pt x="3656159" y="1655057"/>
                  </a:lnTo>
                  <a:lnTo>
                    <a:pt x="3656159" y="0"/>
                  </a:lnTo>
                  <a:close/>
                </a:path>
              </a:pathLst>
            </a:custGeom>
            <a:solidFill>
              <a:srgbClr val="017100">
                <a:alpha val="4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6662" y="1712455"/>
            <a:ext cx="4043393" cy="363905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77291" y="5703843"/>
            <a:ext cx="4367559" cy="385970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9893" y="346905"/>
            <a:ext cx="8052434" cy="3540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48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44855" algn="l"/>
              </a:tabLst>
            </a:pPr>
            <a:r>
              <a:rPr sz="5000" dirty="0">
                <a:latin typeface="Arial MT"/>
                <a:cs typeface="Arial MT"/>
              </a:rPr>
              <a:t>Relations</a:t>
            </a:r>
            <a:r>
              <a:rPr sz="5000" spc="-4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-4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-4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Pancreas</a:t>
            </a:r>
            <a:endParaRPr sz="5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40"/>
              </a:spcBef>
              <a:buFont typeface="Arial MT"/>
              <a:buChar char="•"/>
            </a:pPr>
            <a:endParaRPr sz="5000">
              <a:latin typeface="Arial MT"/>
              <a:cs typeface="Arial MT"/>
            </a:endParaRPr>
          </a:p>
          <a:p>
            <a:pPr marL="563880" lvl="1" indent="-333375">
              <a:lnSpc>
                <a:spcPct val="100000"/>
              </a:lnSpc>
              <a:buSzPct val="143750"/>
              <a:buChar char="•"/>
              <a:tabLst>
                <a:tab pos="563880" algn="l"/>
              </a:tabLst>
            </a:pPr>
            <a:r>
              <a:rPr sz="2400" dirty="0">
                <a:latin typeface="Arial MT"/>
                <a:cs typeface="Arial MT"/>
              </a:rPr>
              <a:t>Anterior </a:t>
            </a:r>
            <a:r>
              <a:rPr sz="2400" spc="-10" dirty="0">
                <a:latin typeface="Arial MT"/>
                <a:cs typeface="Arial MT"/>
              </a:rPr>
              <a:t>relation:</a:t>
            </a:r>
            <a:endParaRPr sz="2400">
              <a:latin typeface="Arial MT"/>
              <a:cs typeface="Arial MT"/>
            </a:endParaRPr>
          </a:p>
          <a:p>
            <a:pPr marL="706755" indent="-47625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706755" algn="l"/>
              </a:tabLst>
            </a:pPr>
            <a:r>
              <a:rPr sz="2400" spc="-45" dirty="0">
                <a:latin typeface="Arial MT"/>
                <a:cs typeface="Arial MT"/>
              </a:rPr>
              <a:t>Transverse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colon</a:t>
            </a:r>
            <a:endParaRPr sz="2400">
              <a:latin typeface="Arial MT"/>
              <a:cs typeface="Arial MT"/>
            </a:endParaRPr>
          </a:p>
          <a:p>
            <a:pPr marL="706755" indent="-47625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706755" algn="l"/>
              </a:tabLst>
            </a:pPr>
            <a:r>
              <a:rPr sz="2400" spc="-45" dirty="0">
                <a:latin typeface="Arial MT"/>
                <a:cs typeface="Arial MT"/>
              </a:rPr>
              <a:t>Transvers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mesocolon</a:t>
            </a:r>
            <a:endParaRPr sz="2400">
              <a:latin typeface="Arial MT"/>
              <a:cs typeface="Arial MT"/>
            </a:endParaRPr>
          </a:p>
          <a:p>
            <a:pPr marL="706755" indent="-47625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706755" algn="l"/>
              </a:tabLst>
            </a:pPr>
            <a:r>
              <a:rPr sz="2400" dirty="0">
                <a:latin typeface="Arial MT"/>
                <a:cs typeface="Arial MT"/>
              </a:rPr>
              <a:t>Lesser</a:t>
            </a:r>
            <a:r>
              <a:rPr sz="2400" spc="-1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sac</a:t>
            </a:r>
            <a:endParaRPr sz="2400">
              <a:latin typeface="Arial MT"/>
              <a:cs typeface="Arial MT"/>
            </a:endParaRPr>
          </a:p>
          <a:p>
            <a:pPr marL="706755" indent="-47625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706755" algn="l"/>
              </a:tabLst>
            </a:pPr>
            <a:r>
              <a:rPr sz="2400" spc="-10" dirty="0">
                <a:latin typeface="Arial MT"/>
                <a:cs typeface="Arial MT"/>
              </a:rPr>
              <a:t>Stomach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04729" y="4201740"/>
            <a:ext cx="7200363" cy="54651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14961" y="1590490"/>
            <a:ext cx="4455502" cy="235379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7976234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Relations</a:t>
            </a:r>
            <a:r>
              <a:rPr sz="5000" spc="-4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-4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-4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Pancreas</a:t>
            </a:r>
            <a:endParaRPr sz="5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9017" y="3197439"/>
            <a:ext cx="3911600" cy="4074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075" indent="-333375">
              <a:lnSpc>
                <a:spcPct val="100000"/>
              </a:lnSpc>
              <a:spcBef>
                <a:spcPts val="100"/>
              </a:spcBef>
              <a:buSzPct val="143750"/>
              <a:buChar char="•"/>
              <a:tabLst>
                <a:tab pos="346075" algn="l"/>
              </a:tabLst>
            </a:pPr>
            <a:r>
              <a:rPr sz="2400" dirty="0">
                <a:latin typeface="Arial MT"/>
                <a:cs typeface="Arial MT"/>
              </a:rPr>
              <a:t>Posterior </a:t>
            </a:r>
            <a:r>
              <a:rPr sz="2400" spc="-10" dirty="0">
                <a:latin typeface="Arial MT"/>
                <a:cs typeface="Arial MT"/>
              </a:rPr>
              <a:t>relation</a:t>
            </a:r>
            <a:endParaRPr sz="2400">
              <a:latin typeface="Arial MT"/>
              <a:cs typeface="Arial MT"/>
            </a:endParaRPr>
          </a:p>
          <a:p>
            <a:pPr marL="488315" indent="-47561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88315" algn="l"/>
              </a:tabLst>
            </a:pPr>
            <a:r>
              <a:rPr sz="2400" dirty="0">
                <a:latin typeface="Arial MT"/>
                <a:cs typeface="Arial MT"/>
              </a:rPr>
              <a:t>Bile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35" dirty="0">
                <a:latin typeface="Arial MT"/>
                <a:cs typeface="Arial MT"/>
              </a:rPr>
              <a:t>duct</a:t>
            </a:r>
            <a:endParaRPr sz="2400">
              <a:latin typeface="Arial MT"/>
              <a:cs typeface="Arial MT"/>
            </a:endParaRPr>
          </a:p>
          <a:p>
            <a:pPr marL="488315" indent="-47561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88315" algn="l"/>
              </a:tabLst>
            </a:pPr>
            <a:r>
              <a:rPr sz="2400" dirty="0">
                <a:latin typeface="Arial MT"/>
                <a:cs typeface="Arial MT"/>
              </a:rPr>
              <a:t>Portal </a:t>
            </a:r>
            <a:r>
              <a:rPr sz="2400" spc="-20" dirty="0">
                <a:latin typeface="Arial MT"/>
                <a:cs typeface="Arial MT"/>
              </a:rPr>
              <a:t>vein</a:t>
            </a:r>
            <a:endParaRPr sz="2400">
              <a:latin typeface="Arial MT"/>
              <a:cs typeface="Arial MT"/>
            </a:endParaRPr>
          </a:p>
          <a:p>
            <a:pPr marL="488315" indent="-47561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88315" algn="l"/>
              </a:tabLst>
            </a:pPr>
            <a:r>
              <a:rPr sz="2400" dirty="0">
                <a:latin typeface="Arial MT"/>
                <a:cs typeface="Arial MT"/>
              </a:rPr>
              <a:t>Splenic </a:t>
            </a:r>
            <a:r>
              <a:rPr sz="2400" spc="-20" dirty="0">
                <a:latin typeface="Arial MT"/>
                <a:cs typeface="Arial MT"/>
              </a:rPr>
              <a:t>vein</a:t>
            </a:r>
            <a:endParaRPr sz="2400">
              <a:latin typeface="Arial MT"/>
              <a:cs typeface="Arial MT"/>
            </a:endParaRPr>
          </a:p>
          <a:p>
            <a:pPr marL="488315" indent="-47561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88315" algn="l"/>
              </a:tabLst>
            </a:pPr>
            <a:r>
              <a:rPr sz="2400" spc="-25" dirty="0">
                <a:latin typeface="Arial MT"/>
                <a:cs typeface="Arial MT"/>
              </a:rPr>
              <a:t>IVC</a:t>
            </a:r>
            <a:endParaRPr sz="2400">
              <a:latin typeface="Arial MT"/>
              <a:cs typeface="Arial MT"/>
            </a:endParaRPr>
          </a:p>
          <a:p>
            <a:pPr marL="488315" indent="-47561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88315" algn="l"/>
              </a:tabLst>
            </a:pPr>
            <a:r>
              <a:rPr sz="2400" spc="-10" dirty="0">
                <a:latin typeface="Arial MT"/>
                <a:cs typeface="Arial MT"/>
              </a:rPr>
              <a:t>Aorta</a:t>
            </a:r>
            <a:endParaRPr sz="2400">
              <a:latin typeface="Arial MT"/>
              <a:cs typeface="Arial MT"/>
            </a:endParaRPr>
          </a:p>
          <a:p>
            <a:pPr marL="488315" indent="-47561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88315" algn="l"/>
              </a:tabLst>
            </a:pPr>
            <a:r>
              <a:rPr sz="2400" dirty="0">
                <a:latin typeface="Arial MT"/>
                <a:cs typeface="Arial MT"/>
              </a:rPr>
              <a:t>origin</a:t>
            </a:r>
            <a:r>
              <a:rPr sz="2400" spc="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Sup.mesentric.a</a:t>
            </a:r>
            <a:endParaRPr sz="2400">
              <a:latin typeface="Arial MT"/>
              <a:cs typeface="Arial MT"/>
            </a:endParaRPr>
          </a:p>
          <a:p>
            <a:pPr marL="488315" indent="-47561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88315" algn="l"/>
              </a:tabLst>
            </a:pPr>
            <a:r>
              <a:rPr sz="2400" dirty="0">
                <a:latin typeface="Arial MT"/>
                <a:cs typeface="Arial MT"/>
              </a:rPr>
              <a:t>Lt.Psoas </a:t>
            </a:r>
            <a:r>
              <a:rPr sz="2400" spc="-10" dirty="0">
                <a:latin typeface="Arial MT"/>
                <a:cs typeface="Arial MT"/>
              </a:rPr>
              <a:t>muscle</a:t>
            </a:r>
            <a:endParaRPr sz="2400">
              <a:latin typeface="Arial MT"/>
              <a:cs typeface="Arial MT"/>
            </a:endParaRPr>
          </a:p>
          <a:p>
            <a:pPr marL="488315" indent="-47561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88315" algn="l"/>
              </a:tabLst>
            </a:pPr>
            <a:r>
              <a:rPr sz="2400" spc="-10" dirty="0">
                <a:latin typeface="Arial MT"/>
                <a:cs typeface="Arial MT"/>
              </a:rPr>
              <a:t>Lt.Suuprarenal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gland</a:t>
            </a:r>
            <a:endParaRPr sz="2400">
              <a:latin typeface="Arial MT"/>
              <a:cs typeface="Arial MT"/>
            </a:endParaRPr>
          </a:p>
          <a:p>
            <a:pPr marL="488315" indent="-47561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88315" algn="l"/>
              </a:tabLst>
            </a:pPr>
            <a:r>
              <a:rPr sz="2400" dirty="0">
                <a:latin typeface="Arial MT"/>
                <a:cs typeface="Arial MT"/>
              </a:rPr>
              <a:t>Left</a:t>
            </a:r>
            <a:r>
              <a:rPr sz="2400" spc="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kidney</a:t>
            </a:r>
            <a:endParaRPr sz="2400">
              <a:latin typeface="Arial MT"/>
              <a:cs typeface="Arial MT"/>
            </a:endParaRPr>
          </a:p>
          <a:p>
            <a:pPr marL="487680" indent="-47498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487680" algn="l"/>
              </a:tabLst>
            </a:pPr>
            <a:r>
              <a:rPr sz="2400" dirty="0">
                <a:latin typeface="Arial MT"/>
                <a:cs typeface="Arial MT"/>
              </a:rPr>
              <a:t>Hilum</a:t>
            </a:r>
            <a:r>
              <a:rPr sz="2400" spc="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spleen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4086" y="1838249"/>
            <a:ext cx="4640280" cy="276141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29492" y="4980667"/>
            <a:ext cx="5573656" cy="432847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68237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Parts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spc="-25" dirty="0">
                <a:latin typeface="Arial MT"/>
                <a:cs typeface="Arial MT"/>
              </a:rPr>
              <a:t>Pancreas</a:t>
            </a:r>
            <a:endParaRPr sz="5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4445" y="4701456"/>
            <a:ext cx="8864580" cy="49097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20273" y="2004547"/>
            <a:ext cx="5702300" cy="22733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549529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Pancreatic</a:t>
            </a:r>
            <a:r>
              <a:rPr sz="5000" spc="15" dirty="0">
                <a:latin typeface="Arial MT"/>
                <a:cs typeface="Arial MT"/>
              </a:rPr>
              <a:t> </a:t>
            </a:r>
            <a:r>
              <a:rPr sz="5000" spc="85" dirty="0">
                <a:latin typeface="Arial MT"/>
                <a:cs typeface="Arial MT"/>
              </a:rPr>
              <a:t>ducts</a:t>
            </a:r>
            <a:endParaRPr sz="5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8330" y="2504083"/>
            <a:ext cx="9388430" cy="61933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2637" y="1999059"/>
            <a:ext cx="6533771" cy="72030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3553" y="346905"/>
            <a:ext cx="9142095" cy="1677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Pancreas</a:t>
            </a:r>
            <a:endParaRPr sz="5000">
              <a:latin typeface="Arial MT"/>
              <a:cs typeface="Arial MT"/>
            </a:endParaRPr>
          </a:p>
          <a:p>
            <a:pPr marL="384810" indent="-346710">
              <a:lnSpc>
                <a:spcPct val="100000"/>
              </a:lnSpc>
              <a:spcBef>
                <a:spcPts val="3779"/>
              </a:spcBef>
              <a:buSzPct val="144000"/>
              <a:buChar char="•"/>
              <a:tabLst>
                <a:tab pos="384810" algn="l"/>
              </a:tabLst>
            </a:pPr>
            <a:r>
              <a:rPr sz="2500" dirty="0">
                <a:solidFill>
                  <a:srgbClr val="333333"/>
                </a:solidFill>
                <a:latin typeface="Arial MT"/>
                <a:cs typeface="Arial MT"/>
              </a:rPr>
              <a:t>Arterial</a:t>
            </a:r>
            <a:r>
              <a:rPr sz="25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500" spc="-10" dirty="0">
                <a:solidFill>
                  <a:srgbClr val="333333"/>
                </a:solidFill>
                <a:latin typeface="Arial MT"/>
                <a:cs typeface="Arial MT"/>
              </a:rPr>
              <a:t>supply</a:t>
            </a:r>
            <a:endParaRPr sz="2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-14496"/>
            <a:ext cx="9142095" cy="2101215"/>
          </a:xfrm>
          <a:prstGeom prst="rect">
            <a:avLst/>
          </a:prstGeom>
        </p:spPr>
        <p:txBody>
          <a:bodyPr vert="horz" wrap="square" lIns="0" tIns="374015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2945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Pancreas</a:t>
            </a:r>
            <a:endParaRPr sz="5000">
              <a:latin typeface="Arial MT"/>
              <a:cs typeface="Arial MT"/>
            </a:endParaRPr>
          </a:p>
          <a:p>
            <a:pPr marL="443230" indent="-405130">
              <a:lnSpc>
                <a:spcPct val="100000"/>
              </a:lnSpc>
              <a:spcBef>
                <a:spcPts val="3750"/>
              </a:spcBef>
              <a:buSzPct val="144827"/>
              <a:buChar char="•"/>
              <a:tabLst>
                <a:tab pos="443230" algn="l"/>
              </a:tabLst>
            </a:pPr>
            <a:r>
              <a:rPr sz="2900" spc="-25" dirty="0">
                <a:latin typeface="Arial MT"/>
                <a:cs typeface="Arial MT"/>
              </a:rPr>
              <a:t>Venous</a:t>
            </a:r>
            <a:r>
              <a:rPr sz="2900" spc="-155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drainage</a:t>
            </a:r>
            <a:endParaRPr sz="29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5281" y="2381639"/>
            <a:ext cx="7234298" cy="694870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100"/>
              </a:spcBef>
              <a:buSzPct val="144594"/>
              <a:buChar char="•"/>
              <a:tabLst>
                <a:tab pos="526415" algn="l"/>
              </a:tabLst>
            </a:pPr>
            <a:r>
              <a:rPr sz="3700" dirty="0"/>
              <a:t>The</a:t>
            </a:r>
            <a:r>
              <a:rPr sz="3700" spc="80" dirty="0"/>
              <a:t> </a:t>
            </a:r>
            <a:r>
              <a:rPr sz="3700" dirty="0"/>
              <a:t>students</a:t>
            </a:r>
            <a:r>
              <a:rPr sz="3700" spc="85" dirty="0"/>
              <a:t> </a:t>
            </a:r>
            <a:r>
              <a:rPr sz="3700" dirty="0"/>
              <a:t>should</a:t>
            </a:r>
            <a:r>
              <a:rPr sz="3700" spc="85" dirty="0"/>
              <a:t> </a:t>
            </a:r>
            <a:r>
              <a:rPr sz="3700" dirty="0"/>
              <a:t>know</a:t>
            </a:r>
            <a:r>
              <a:rPr sz="3700" spc="85" dirty="0"/>
              <a:t> </a:t>
            </a:r>
            <a:r>
              <a:rPr sz="3700" dirty="0"/>
              <a:t>and</a:t>
            </a:r>
            <a:r>
              <a:rPr sz="3700" spc="85" dirty="0"/>
              <a:t> </a:t>
            </a:r>
            <a:r>
              <a:rPr sz="3700" dirty="0"/>
              <a:t>identify</a:t>
            </a:r>
            <a:r>
              <a:rPr sz="3700" spc="85" dirty="0"/>
              <a:t> </a:t>
            </a:r>
            <a:r>
              <a:rPr sz="3700" dirty="0"/>
              <a:t>the</a:t>
            </a:r>
            <a:r>
              <a:rPr sz="3700" spc="85" dirty="0"/>
              <a:t> </a:t>
            </a:r>
            <a:r>
              <a:rPr sz="3700" spc="-50" dirty="0"/>
              <a:t>:</a:t>
            </a:r>
            <a:endParaRPr sz="3700"/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3700"/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-20" dirty="0">
                <a:latin typeface="Arial MT"/>
                <a:cs typeface="Arial MT"/>
              </a:rPr>
              <a:t>Site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Peritoneal</a:t>
            </a:r>
            <a:r>
              <a:rPr sz="3700" spc="-170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Relations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Surfaces</a:t>
            </a:r>
            <a:r>
              <a:rPr sz="3700" spc="-35" dirty="0">
                <a:latin typeface="Arial MT"/>
                <a:cs typeface="Arial MT"/>
              </a:rPr>
              <a:t> </a:t>
            </a:r>
            <a:r>
              <a:rPr sz="3700" spc="60" dirty="0">
                <a:latin typeface="Arial MT"/>
                <a:cs typeface="Arial MT"/>
              </a:rPr>
              <a:t>of</a:t>
            </a:r>
            <a:r>
              <a:rPr sz="3700" spc="-30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the</a:t>
            </a:r>
            <a:r>
              <a:rPr sz="3700" spc="-30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Spleen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00"/>
              </a:lnSpc>
              <a:buAutoNum type="arabicPeriod"/>
              <a:tabLst>
                <a:tab pos="1381760" algn="l"/>
              </a:tabLst>
            </a:pPr>
            <a:r>
              <a:rPr sz="3700" dirty="0">
                <a:latin typeface="Arial MT"/>
                <a:cs typeface="Arial MT"/>
              </a:rPr>
              <a:t>Borders</a:t>
            </a:r>
            <a:r>
              <a:rPr sz="3700" spc="20" dirty="0">
                <a:latin typeface="Arial MT"/>
                <a:cs typeface="Arial MT"/>
              </a:rPr>
              <a:t> </a:t>
            </a:r>
            <a:r>
              <a:rPr sz="3700" spc="60" dirty="0">
                <a:latin typeface="Arial MT"/>
                <a:cs typeface="Arial MT"/>
              </a:rPr>
              <a:t>of</a:t>
            </a:r>
            <a:r>
              <a:rPr sz="3700" spc="2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spleen</a:t>
            </a:r>
            <a:endParaRPr sz="3700">
              <a:latin typeface="Arial MT"/>
              <a:cs typeface="Arial MT"/>
            </a:endParaRPr>
          </a:p>
          <a:p>
            <a:pPr marL="1381760" lvl="1" indent="-734060">
              <a:lnSpc>
                <a:spcPts val="4420"/>
              </a:lnSpc>
              <a:buAutoNum type="arabicPeriod"/>
              <a:tabLst>
                <a:tab pos="1381760" algn="l"/>
              </a:tabLst>
            </a:pPr>
            <a:r>
              <a:rPr sz="3700" spc="55" dirty="0">
                <a:latin typeface="Arial MT"/>
                <a:cs typeface="Arial MT"/>
              </a:rPr>
              <a:t>Blood</a:t>
            </a:r>
            <a:r>
              <a:rPr sz="3700" spc="5" dirty="0">
                <a:latin typeface="Arial MT"/>
                <a:cs typeface="Arial MT"/>
              </a:rPr>
              <a:t> </a:t>
            </a:r>
            <a:r>
              <a:rPr sz="3700" spc="-10" dirty="0">
                <a:latin typeface="Arial MT"/>
                <a:cs typeface="Arial MT"/>
              </a:rPr>
              <a:t>supply</a:t>
            </a:r>
            <a:endParaRPr sz="3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293" y="199586"/>
            <a:ext cx="6606798" cy="1587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90972" y="589630"/>
            <a:ext cx="2094864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Spleen</a:t>
            </a:r>
          </a:p>
        </p:txBody>
      </p:sp>
      <p:sp>
        <p:nvSpPr>
          <p:cNvPr id="5" name="object 5"/>
          <p:cNvSpPr/>
          <p:nvPr/>
        </p:nvSpPr>
        <p:spPr>
          <a:xfrm>
            <a:off x="1503672" y="1300830"/>
            <a:ext cx="2069464" cy="0"/>
          </a:xfrm>
          <a:custGeom>
            <a:avLst/>
            <a:gdLst/>
            <a:ahLst/>
            <a:cxnLst/>
            <a:rect l="l" t="t" r="r" b="b"/>
            <a:pathLst>
              <a:path w="2069464">
                <a:moveTo>
                  <a:pt x="0" y="0"/>
                </a:moveTo>
                <a:lnTo>
                  <a:pt x="2069464" y="0"/>
                </a:lnTo>
              </a:path>
            </a:pathLst>
          </a:custGeom>
          <a:ln w="317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575373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Site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-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Spleen</a:t>
            </a:r>
            <a:endParaRPr sz="5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269" y="2214699"/>
            <a:ext cx="6884590" cy="567407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62572" y="2846590"/>
            <a:ext cx="4215720" cy="473007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76736"/>
            <a:ext cx="10273030" cy="2076450"/>
          </a:xfrm>
          <a:prstGeom prst="rect">
            <a:avLst/>
          </a:prstGeom>
        </p:spPr>
        <p:txBody>
          <a:bodyPr vert="horz" wrap="square" lIns="0" tIns="290830" rIns="0" bIns="0" rtlCol="0">
            <a:spAutoFit/>
          </a:bodyPr>
          <a:lstStyle/>
          <a:p>
            <a:pPr marL="734060" indent="-687070">
              <a:lnSpc>
                <a:spcPct val="100000"/>
              </a:lnSpc>
              <a:spcBef>
                <a:spcPts val="2290"/>
              </a:spcBef>
              <a:buSzPct val="144444"/>
              <a:buChar char="•"/>
              <a:tabLst>
                <a:tab pos="734060" algn="l"/>
              </a:tabLst>
            </a:pPr>
            <a:r>
              <a:rPr sz="4950" dirty="0">
                <a:latin typeface="Arial MT"/>
                <a:cs typeface="Arial MT"/>
              </a:rPr>
              <a:t>Peritoneal</a:t>
            </a:r>
            <a:r>
              <a:rPr sz="4950" spc="-90" dirty="0">
                <a:latin typeface="Arial MT"/>
                <a:cs typeface="Arial MT"/>
              </a:rPr>
              <a:t> </a:t>
            </a:r>
            <a:r>
              <a:rPr sz="4950" dirty="0">
                <a:latin typeface="Arial MT"/>
                <a:cs typeface="Arial MT"/>
              </a:rPr>
              <a:t>Relations</a:t>
            </a:r>
            <a:r>
              <a:rPr sz="4950" spc="-90" dirty="0">
                <a:latin typeface="Arial MT"/>
                <a:cs typeface="Arial MT"/>
              </a:rPr>
              <a:t> </a:t>
            </a:r>
            <a:r>
              <a:rPr sz="4950" spc="80" dirty="0">
                <a:latin typeface="Arial MT"/>
                <a:cs typeface="Arial MT"/>
              </a:rPr>
              <a:t>of</a:t>
            </a:r>
            <a:r>
              <a:rPr sz="4950" spc="-90" dirty="0">
                <a:latin typeface="Arial MT"/>
                <a:cs typeface="Arial MT"/>
              </a:rPr>
              <a:t> </a:t>
            </a:r>
            <a:r>
              <a:rPr sz="4950" dirty="0">
                <a:latin typeface="Arial MT"/>
                <a:cs typeface="Arial MT"/>
              </a:rPr>
              <a:t>the</a:t>
            </a:r>
            <a:r>
              <a:rPr sz="4950" spc="-90" dirty="0">
                <a:latin typeface="Arial MT"/>
                <a:cs typeface="Arial MT"/>
              </a:rPr>
              <a:t> </a:t>
            </a:r>
            <a:r>
              <a:rPr sz="4950" spc="-10" dirty="0">
                <a:latin typeface="Arial MT"/>
                <a:cs typeface="Arial MT"/>
              </a:rPr>
              <a:t>Spleen</a:t>
            </a:r>
            <a:endParaRPr sz="4950">
              <a:latin typeface="Arial MT"/>
              <a:cs typeface="Arial MT"/>
            </a:endParaRPr>
          </a:p>
          <a:p>
            <a:pPr marL="505459" indent="-467359">
              <a:lnSpc>
                <a:spcPct val="100000"/>
              </a:lnSpc>
              <a:spcBef>
                <a:spcPts val="3690"/>
              </a:spcBef>
              <a:buSzPct val="144776"/>
              <a:buChar char="•"/>
              <a:tabLst>
                <a:tab pos="505459" algn="l"/>
              </a:tabLst>
            </a:pPr>
            <a:r>
              <a:rPr sz="3350" spc="-10" dirty="0">
                <a:latin typeface="Arial MT"/>
                <a:cs typeface="Arial MT"/>
              </a:rPr>
              <a:t>intraperitoneal</a:t>
            </a:r>
            <a:endParaRPr sz="335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11782" y="3290506"/>
            <a:ext cx="6468745" cy="4860290"/>
            <a:chOff x="6211782" y="3290506"/>
            <a:chExt cx="6468745" cy="48602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3845" y="3701618"/>
              <a:ext cx="5423804" cy="437142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18132" y="3296856"/>
              <a:ext cx="6456045" cy="4847590"/>
            </a:xfrm>
            <a:custGeom>
              <a:avLst/>
              <a:gdLst/>
              <a:ahLst/>
              <a:cxnLst/>
              <a:rect l="l" t="t" r="r" b="b"/>
              <a:pathLst>
                <a:path w="6456045" h="4847590">
                  <a:moveTo>
                    <a:pt x="0" y="0"/>
                  </a:moveTo>
                  <a:lnTo>
                    <a:pt x="0" y="4847033"/>
                  </a:lnTo>
                  <a:lnTo>
                    <a:pt x="6455966" y="4847033"/>
                  </a:lnTo>
                  <a:lnTo>
                    <a:pt x="645596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975" y="3290506"/>
            <a:ext cx="5672649" cy="368180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716470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Surfaces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Spleen</a:t>
            </a:r>
            <a:endParaRPr sz="5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0071" y="1533460"/>
            <a:ext cx="2396490" cy="273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25"/>
              </a:spcBef>
              <a:buSzPct val="146875"/>
              <a:buChar char="•"/>
              <a:tabLst>
                <a:tab pos="238125" algn="l"/>
              </a:tabLst>
            </a:pPr>
            <a:r>
              <a:rPr sz="16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Diaphragmatic</a:t>
            </a:r>
            <a:r>
              <a:rPr sz="1600" u="sng" spc="2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surface: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5028" y="1762060"/>
            <a:ext cx="5652135" cy="5022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50495" indent="-137795">
              <a:lnSpc>
                <a:spcPts val="1860"/>
              </a:lnSpc>
              <a:spcBef>
                <a:spcPts val="125"/>
              </a:spcBef>
              <a:buChar char="-"/>
              <a:tabLst>
                <a:tab pos="150495" algn="l"/>
              </a:tabLst>
            </a:pPr>
            <a:r>
              <a:rPr sz="1600" dirty="0">
                <a:latin typeface="Arial MT"/>
                <a:cs typeface="Arial MT"/>
              </a:rPr>
              <a:t>has</a:t>
            </a:r>
            <a:r>
              <a:rPr sz="1600" spc="1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convex,</a:t>
            </a:r>
            <a:r>
              <a:rPr sz="1600" spc="1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smooth</a:t>
            </a:r>
            <a:r>
              <a:rPr sz="1600" spc="13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surface</a:t>
            </a:r>
            <a:endParaRPr sz="1600">
              <a:latin typeface="Arial MT"/>
              <a:cs typeface="Arial MT"/>
            </a:endParaRPr>
          </a:p>
          <a:p>
            <a:pPr marL="150495" indent="-137795">
              <a:lnSpc>
                <a:spcPts val="1860"/>
              </a:lnSpc>
              <a:buChar char="-"/>
              <a:tabLst>
                <a:tab pos="150495" algn="l"/>
              </a:tabLst>
            </a:pPr>
            <a:r>
              <a:rPr sz="1600" dirty="0">
                <a:latin typeface="Arial MT"/>
                <a:cs typeface="Arial MT"/>
              </a:rPr>
              <a:t>Diaphragm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separates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it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from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(Pleura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&amp;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lung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90" dirty="0">
                <a:latin typeface="Arial MT"/>
                <a:cs typeface="Arial MT"/>
              </a:rPr>
              <a:t>-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Ribs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9,10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,11</a:t>
            </a:r>
            <a:r>
              <a:rPr sz="1600" spc="45" dirty="0">
                <a:latin typeface="Arial MT"/>
                <a:cs typeface="Arial MT"/>
              </a:rPr>
              <a:t> </a:t>
            </a:r>
            <a:r>
              <a:rPr sz="1600" spc="-50" dirty="0">
                <a:latin typeface="Arial MT"/>
                <a:cs typeface="Arial MT"/>
              </a:rPr>
              <a:t>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78775" y="1548624"/>
            <a:ext cx="5057775" cy="712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5"/>
              </a:spcBef>
              <a:buSzPct val="144444"/>
              <a:buChar char="•"/>
              <a:tabLst>
                <a:tab pos="325755" algn="l"/>
              </a:tabLst>
            </a:pPr>
            <a:r>
              <a:rPr sz="225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Visceral</a:t>
            </a:r>
            <a:r>
              <a:rPr sz="2250" u="sng" spc="-1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25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surface:</a:t>
            </a:r>
            <a:endParaRPr sz="2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250" spc="125" dirty="0">
                <a:latin typeface="Arial MT"/>
                <a:cs typeface="Arial MT"/>
              </a:rPr>
              <a:t>-</a:t>
            </a:r>
            <a:r>
              <a:rPr sz="2250" spc="1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has</a:t>
            </a:r>
            <a:r>
              <a:rPr sz="2250" spc="3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(Colic</a:t>
            </a:r>
            <a:r>
              <a:rPr sz="2250" spc="2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surface/Pancreatic</a:t>
            </a:r>
            <a:r>
              <a:rPr sz="2250" spc="25" dirty="0">
                <a:latin typeface="Arial MT"/>
                <a:cs typeface="Arial MT"/>
              </a:rPr>
              <a:t> </a:t>
            </a:r>
            <a:r>
              <a:rPr sz="2250" spc="-10" dirty="0">
                <a:latin typeface="Arial MT"/>
                <a:cs typeface="Arial MT"/>
              </a:rPr>
              <a:t>surface)</a:t>
            </a:r>
            <a:endParaRPr sz="225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399" y="3295650"/>
            <a:ext cx="5148186" cy="514818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18201" y="2001145"/>
            <a:ext cx="106410" cy="719934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460417" y="2964199"/>
            <a:ext cx="3232785" cy="6475095"/>
            <a:chOff x="1460417" y="2964199"/>
            <a:chExt cx="3232785" cy="647509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60417" y="6055128"/>
              <a:ext cx="3232553" cy="33836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0417" y="2964199"/>
              <a:ext cx="3081569" cy="3090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4318" y="1908368"/>
            <a:ext cx="9983340" cy="704803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67993" y="346905"/>
            <a:ext cx="513080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Hilum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spleen</a:t>
            </a:r>
            <a:endParaRPr sz="5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82" y="153047"/>
            <a:ext cx="12173698" cy="1205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993" y="346905"/>
            <a:ext cx="681228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75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06755" algn="l"/>
              </a:tabLst>
            </a:pPr>
            <a:r>
              <a:rPr sz="5000" dirty="0">
                <a:latin typeface="Arial MT"/>
                <a:cs typeface="Arial MT"/>
              </a:rPr>
              <a:t>Borders</a:t>
            </a:r>
            <a:r>
              <a:rPr sz="5000" spc="7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80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spleen</a:t>
            </a:r>
            <a:endParaRPr sz="5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561" y="2324839"/>
            <a:ext cx="11463987" cy="550271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346905"/>
            <a:ext cx="8366125" cy="1677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100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spleen</a:t>
            </a:r>
            <a:endParaRPr sz="5000">
              <a:latin typeface="Arial MT"/>
              <a:cs typeface="Arial MT"/>
            </a:endParaRPr>
          </a:p>
          <a:p>
            <a:pPr marL="384810" indent="-346710">
              <a:lnSpc>
                <a:spcPct val="100000"/>
              </a:lnSpc>
              <a:spcBef>
                <a:spcPts val="3779"/>
              </a:spcBef>
              <a:buSzPct val="144000"/>
              <a:buChar char="•"/>
              <a:tabLst>
                <a:tab pos="384810" algn="l"/>
              </a:tabLst>
            </a:pPr>
            <a:r>
              <a:rPr sz="2500" dirty="0">
                <a:solidFill>
                  <a:srgbClr val="333333"/>
                </a:solidFill>
                <a:latin typeface="Arial MT"/>
                <a:cs typeface="Arial MT"/>
              </a:rPr>
              <a:t>Arterial</a:t>
            </a:r>
            <a:r>
              <a:rPr sz="2500" spc="-4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2500" spc="-10" dirty="0">
                <a:solidFill>
                  <a:srgbClr val="333333"/>
                </a:solidFill>
                <a:latin typeface="Arial MT"/>
                <a:cs typeface="Arial MT"/>
              </a:rPr>
              <a:t>supply</a:t>
            </a:r>
            <a:endParaRPr sz="25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2943" y="2601788"/>
            <a:ext cx="11396153" cy="53869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3553" y="-14496"/>
            <a:ext cx="8366125" cy="2101215"/>
          </a:xfrm>
          <a:prstGeom prst="rect">
            <a:avLst/>
          </a:prstGeom>
        </p:spPr>
        <p:txBody>
          <a:bodyPr vert="horz" wrap="square" lIns="0" tIns="374015" rIns="0" bIns="0" rtlCol="0">
            <a:spAutoFit/>
          </a:bodyPr>
          <a:lstStyle/>
          <a:p>
            <a:pPr marL="741045" indent="-694055">
              <a:lnSpc>
                <a:spcPct val="100000"/>
              </a:lnSpc>
              <a:spcBef>
                <a:spcPts val="2945"/>
              </a:spcBef>
              <a:buSzPct val="145000"/>
              <a:buChar char="•"/>
              <a:tabLst>
                <a:tab pos="741045" algn="l"/>
              </a:tabLst>
            </a:pPr>
            <a:r>
              <a:rPr sz="5000" spc="75" dirty="0">
                <a:latin typeface="Arial MT"/>
                <a:cs typeface="Arial MT"/>
              </a:rPr>
              <a:t>Blood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supply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80" dirty="0">
                <a:latin typeface="Arial MT"/>
                <a:cs typeface="Arial MT"/>
              </a:rPr>
              <a:t>of</a:t>
            </a:r>
            <a:r>
              <a:rPr sz="5000" spc="9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9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spleen</a:t>
            </a:r>
            <a:endParaRPr sz="5000">
              <a:latin typeface="Arial MT"/>
              <a:cs typeface="Arial MT"/>
            </a:endParaRPr>
          </a:p>
          <a:p>
            <a:pPr marL="443230" indent="-405130">
              <a:lnSpc>
                <a:spcPct val="100000"/>
              </a:lnSpc>
              <a:spcBef>
                <a:spcPts val="3750"/>
              </a:spcBef>
              <a:buSzPct val="144827"/>
              <a:buChar char="•"/>
              <a:tabLst>
                <a:tab pos="443230" algn="l"/>
              </a:tabLst>
            </a:pPr>
            <a:r>
              <a:rPr sz="2900" spc="-25" dirty="0">
                <a:latin typeface="Arial MT"/>
                <a:cs typeface="Arial MT"/>
              </a:rPr>
              <a:t>Venous</a:t>
            </a:r>
            <a:r>
              <a:rPr sz="2900" spc="-155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drainage</a:t>
            </a:r>
            <a:endParaRPr sz="29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5512" y="2496706"/>
            <a:ext cx="9813776" cy="66463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388</Words>
  <Application>Microsoft Office PowerPoint</Application>
  <PresentationFormat>Custom</PresentationFormat>
  <Paragraphs>118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Arial MT</vt:lpstr>
      <vt:lpstr>Office Theme</vt:lpstr>
      <vt:lpstr>The practical of the 4th week</vt:lpstr>
      <vt:lpstr>Liver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Gallbladder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Pancreas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Spleen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practical of the 5th week Sun 05/04 – Mon 07/04</dc:title>
  <cp:lastModifiedBy>Administrator</cp:lastModifiedBy>
  <cp:revision>4</cp:revision>
  <dcterms:created xsi:type="dcterms:W3CDTF">2026-04-13T09:33:21Z</dcterms:created>
  <dcterms:modified xsi:type="dcterms:W3CDTF">2026-04-13T09:44:18Z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2026-04-13T00:00:00Z</vt:filetime>
  </property>
  <property fmtid="{D5CDD505-2E9C-101B-9397-08002B2CF9AE}" pid="3" name="Creator">
    <vt:lpwstr>Samsung Electronics</vt:lpwstr>
  </property>
  <property fmtid="{D5CDD505-2E9C-101B-9397-08002B2CF9AE}" pid="4" name="LastSaved">
    <vt:filetime>2026-04-13T00:00:00Z</vt:filetime>
  </property>
  <property fmtid="{D5CDD505-2E9C-101B-9397-08002B2CF9AE}" pid="5" name="Producer">
    <vt:lpwstr>Samsung Electronics</vt:lpwstr>
  </property>
</Properties>
</file>