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92" r:id="rId3"/>
    <p:sldId id="293" r:id="rId4"/>
    <p:sldId id="294" r:id="rId5"/>
    <p:sldId id="295" r:id="rId6"/>
    <p:sldId id="296" r:id="rId7"/>
    <p:sldId id="297" r:id="rId8"/>
    <p:sldId id="298" r:id="rId9"/>
    <p:sldId id="299" r:id="rId10"/>
    <p:sldId id="300" r:id="rId11"/>
    <p:sldId id="301" r:id="rId12"/>
    <p:sldId id="302" r:id="rId13"/>
    <p:sldId id="303" r:id="rId14"/>
    <p:sldId id="304" r:id="rId15"/>
    <p:sldId id="305" r:id="rId16"/>
    <p:sldId id="306" r:id="rId17"/>
    <p:sldId id="307" r:id="rId18"/>
    <p:sldId id="308" r:id="rId19"/>
    <p:sldId id="309" r:id="rId20"/>
    <p:sldId id="310" r:id="rId21"/>
    <p:sldId id="311" r:id="rId22"/>
    <p:sldId id="312" r:id="rId23"/>
    <p:sldId id="313" r:id="rId24"/>
    <p:sldId id="314" r:id="rId25"/>
    <p:sldId id="315" r:id="rId26"/>
    <p:sldId id="316" r:id="rId27"/>
    <p:sldId id="317" r:id="rId28"/>
  </p:sldIdLst>
  <p:sldSz cx="13004800" cy="9753600"/>
  <p:notesSz cx="13004800" cy="97536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1512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75360" y="3023616"/>
            <a:ext cx="11054080" cy="20482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000" b="1" i="0" u="sng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950720" y="5462016"/>
            <a:ext cx="9103360" cy="2438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7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1" i="0" u="sng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7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1" i="0" u="sng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50240" y="2243328"/>
            <a:ext cx="5657088" cy="64373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697472" y="2243328"/>
            <a:ext cx="5657088" cy="64373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4/13/2026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1" i="0" u="sng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4/13/2026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4/13/2026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19620" y="153796"/>
            <a:ext cx="10542651" cy="12192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85646" y="566165"/>
            <a:ext cx="5591175" cy="7880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000" b="1" i="0" u="sng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2391" y="2731389"/>
            <a:ext cx="9670415" cy="39604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7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421632" y="9070848"/>
            <a:ext cx="4161536" cy="487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50240" y="9070848"/>
            <a:ext cx="2991104" cy="487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363456" y="9070848"/>
            <a:ext cx="2991104" cy="487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jp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1756" y="1364055"/>
            <a:ext cx="12042775" cy="1108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100" b="0" u="none" dirty="0">
                <a:latin typeface="Arial MT"/>
                <a:cs typeface="Arial MT"/>
              </a:rPr>
              <a:t>The</a:t>
            </a:r>
            <a:r>
              <a:rPr sz="7100" b="0" u="none" spc="5" dirty="0">
                <a:latin typeface="Arial MT"/>
                <a:cs typeface="Arial MT"/>
              </a:rPr>
              <a:t> </a:t>
            </a:r>
            <a:r>
              <a:rPr sz="7100" b="0" u="none" spc="165" dirty="0">
                <a:latin typeface="Arial MT"/>
                <a:cs typeface="Arial MT"/>
              </a:rPr>
              <a:t>practical</a:t>
            </a:r>
            <a:r>
              <a:rPr sz="7100" b="0" u="none" spc="280" dirty="0">
                <a:latin typeface="Arial MT"/>
                <a:cs typeface="Arial MT"/>
              </a:rPr>
              <a:t> </a:t>
            </a:r>
            <a:r>
              <a:rPr sz="7100" b="0" u="none" spc="130" dirty="0">
                <a:latin typeface="Arial MT"/>
                <a:cs typeface="Arial MT"/>
              </a:rPr>
              <a:t>of</a:t>
            </a:r>
            <a:r>
              <a:rPr sz="7100" b="0" u="none" spc="295" dirty="0">
                <a:latin typeface="Arial MT"/>
                <a:cs typeface="Arial MT"/>
              </a:rPr>
              <a:t> </a:t>
            </a:r>
            <a:r>
              <a:rPr sz="7100" b="0" u="none" spc="85" dirty="0">
                <a:latin typeface="Arial MT"/>
                <a:cs typeface="Arial MT"/>
              </a:rPr>
              <a:t>the</a:t>
            </a:r>
            <a:r>
              <a:rPr sz="7100" b="0" u="none" spc="204" dirty="0">
                <a:latin typeface="Arial MT"/>
                <a:cs typeface="Arial MT"/>
              </a:rPr>
              <a:t> </a:t>
            </a:r>
            <a:r>
              <a:rPr lang="en-US" sz="7100" b="0" u="none" spc="85" dirty="0">
                <a:latin typeface="Arial MT"/>
                <a:cs typeface="Arial MT"/>
              </a:rPr>
              <a:t>5</a:t>
            </a:r>
            <a:r>
              <a:rPr sz="7100" b="0" u="none" spc="85" dirty="0" smtClean="0">
                <a:latin typeface="Arial MT"/>
                <a:cs typeface="Arial MT"/>
              </a:rPr>
              <a:t>th</a:t>
            </a:r>
            <a:r>
              <a:rPr sz="7100" b="0" u="none" spc="215" dirty="0" smtClean="0">
                <a:latin typeface="Arial MT"/>
                <a:cs typeface="Arial MT"/>
              </a:rPr>
              <a:t> </a:t>
            </a:r>
            <a:r>
              <a:rPr sz="7100" b="0" u="none" spc="80" dirty="0">
                <a:latin typeface="Arial MT"/>
                <a:cs typeface="Arial MT"/>
              </a:rPr>
              <a:t>week</a:t>
            </a:r>
            <a:endParaRPr sz="7100" dirty="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20800" y="2895600"/>
            <a:ext cx="6756781" cy="421333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915035" algn="l"/>
              </a:tabLst>
            </a:pPr>
            <a:endParaRPr sz="4550" dirty="0">
              <a:latin typeface="Arial"/>
              <a:cs typeface="Arial"/>
            </a:endParaRPr>
          </a:p>
          <a:p>
            <a:pPr marL="915035" indent="-902335">
              <a:lnSpc>
                <a:spcPct val="100000"/>
              </a:lnSpc>
              <a:buAutoNum type="arabicPeriod"/>
              <a:tabLst>
                <a:tab pos="915035" algn="l"/>
              </a:tabLst>
            </a:pPr>
            <a:r>
              <a:rPr sz="4550" b="1" dirty="0">
                <a:latin typeface="Arial"/>
                <a:cs typeface="Arial"/>
              </a:rPr>
              <a:t>Sigmoid</a:t>
            </a:r>
            <a:r>
              <a:rPr sz="4550" b="1" spc="-180" dirty="0">
                <a:latin typeface="Arial"/>
                <a:cs typeface="Arial"/>
              </a:rPr>
              <a:t> </a:t>
            </a:r>
            <a:r>
              <a:rPr sz="4550" b="1" spc="-20" dirty="0" smtClean="0">
                <a:latin typeface="Arial"/>
                <a:cs typeface="Arial"/>
              </a:rPr>
              <a:t>Colon</a:t>
            </a:r>
            <a:endParaRPr lang="en-US" sz="4550" b="1" spc="-20" dirty="0" smtClean="0">
              <a:latin typeface="Arial"/>
              <a:cs typeface="Arial"/>
            </a:endParaRPr>
          </a:p>
          <a:p>
            <a:pPr marL="915035" indent="-902335">
              <a:lnSpc>
                <a:spcPct val="100000"/>
              </a:lnSpc>
              <a:buAutoNum type="arabicPeriod"/>
              <a:tabLst>
                <a:tab pos="915035" algn="l"/>
              </a:tabLst>
            </a:pPr>
            <a:r>
              <a:rPr lang="en-US" sz="4550" b="1" spc="-20" dirty="0" smtClean="0">
                <a:latin typeface="Arial"/>
                <a:cs typeface="Arial"/>
              </a:rPr>
              <a:t>Rectum</a:t>
            </a:r>
          </a:p>
          <a:p>
            <a:pPr marL="915035" indent="-902335">
              <a:lnSpc>
                <a:spcPct val="100000"/>
              </a:lnSpc>
              <a:buAutoNum type="arabicPeriod"/>
              <a:tabLst>
                <a:tab pos="915035" algn="l"/>
              </a:tabLst>
            </a:pPr>
            <a:r>
              <a:rPr lang="en-US" sz="4550" b="1" spc="-20" dirty="0" smtClean="0">
                <a:latin typeface="Arial"/>
                <a:cs typeface="Arial"/>
              </a:rPr>
              <a:t>Anal canal</a:t>
            </a:r>
          </a:p>
          <a:p>
            <a:pPr marL="915035" indent="-902335">
              <a:lnSpc>
                <a:spcPct val="100000"/>
              </a:lnSpc>
              <a:buAutoNum type="arabicPeriod"/>
              <a:tabLst>
                <a:tab pos="915035" algn="l"/>
              </a:tabLst>
            </a:pPr>
            <a:r>
              <a:rPr lang="en-US" sz="4550" b="1" spc="-20" dirty="0" smtClean="0">
                <a:latin typeface="Arial"/>
                <a:cs typeface="Arial"/>
              </a:rPr>
              <a:t>Posterior abdominal wall</a:t>
            </a:r>
            <a:endParaRPr sz="455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33400" indent="-520700">
              <a:lnSpc>
                <a:spcPct val="100000"/>
              </a:lnSpc>
              <a:spcBef>
                <a:spcPts val="95"/>
              </a:spcBef>
              <a:buSzPct val="144594"/>
              <a:buChar char="•"/>
              <a:tabLst>
                <a:tab pos="533400" algn="l"/>
              </a:tabLst>
            </a:pPr>
            <a:r>
              <a:rPr dirty="0"/>
              <a:t>The</a:t>
            </a:r>
            <a:r>
              <a:rPr spc="-15" dirty="0"/>
              <a:t> </a:t>
            </a:r>
            <a:r>
              <a:rPr dirty="0"/>
              <a:t>students</a:t>
            </a:r>
            <a:r>
              <a:rPr spc="15" dirty="0"/>
              <a:t> </a:t>
            </a:r>
            <a:r>
              <a:rPr dirty="0"/>
              <a:t>should</a:t>
            </a:r>
            <a:r>
              <a:rPr spc="10" dirty="0"/>
              <a:t> </a:t>
            </a:r>
            <a:r>
              <a:rPr dirty="0"/>
              <a:t>know</a:t>
            </a:r>
            <a:r>
              <a:rPr spc="10" dirty="0"/>
              <a:t> </a:t>
            </a:r>
            <a:r>
              <a:rPr dirty="0"/>
              <a:t>and</a:t>
            </a:r>
            <a:r>
              <a:rPr spc="-5" dirty="0"/>
              <a:t> </a:t>
            </a:r>
            <a:r>
              <a:rPr dirty="0"/>
              <a:t>identify</a:t>
            </a:r>
            <a:r>
              <a:rPr spc="20" dirty="0"/>
              <a:t> </a:t>
            </a:r>
            <a:r>
              <a:rPr dirty="0"/>
              <a:t>the</a:t>
            </a:r>
            <a:r>
              <a:rPr spc="-20" dirty="0"/>
              <a:t> </a:t>
            </a:r>
            <a:r>
              <a:rPr spc="-50" dirty="0"/>
              <a:t>:</a:t>
            </a:r>
          </a:p>
          <a:p>
            <a:pPr>
              <a:lnSpc>
                <a:spcPct val="100000"/>
              </a:lnSpc>
              <a:spcBef>
                <a:spcPts val="245"/>
              </a:spcBef>
              <a:buFont typeface="Arial MT"/>
              <a:buChar char="•"/>
            </a:pPr>
            <a:endParaRPr spc="-50" dirty="0"/>
          </a:p>
          <a:p>
            <a:pPr marL="1384300" lvl="1" indent="-736600">
              <a:lnSpc>
                <a:spcPts val="4420"/>
              </a:lnSpc>
              <a:spcBef>
                <a:spcPts val="5"/>
              </a:spcBef>
              <a:buAutoNum type="arabicPeriod"/>
              <a:tabLst>
                <a:tab pos="1384300" algn="l"/>
              </a:tabLst>
            </a:pPr>
            <a:r>
              <a:rPr sz="3700" dirty="0">
                <a:latin typeface="Arial MT"/>
                <a:cs typeface="Arial MT"/>
              </a:rPr>
              <a:t>Site</a:t>
            </a:r>
            <a:r>
              <a:rPr sz="3700" spc="-105" dirty="0">
                <a:latin typeface="Arial MT"/>
                <a:cs typeface="Arial MT"/>
              </a:rPr>
              <a:t> </a:t>
            </a:r>
            <a:r>
              <a:rPr sz="3700" dirty="0">
                <a:latin typeface="Arial MT"/>
                <a:cs typeface="Arial MT"/>
              </a:rPr>
              <a:t>and</a:t>
            </a:r>
            <a:r>
              <a:rPr sz="3700" spc="-95" dirty="0">
                <a:latin typeface="Arial MT"/>
                <a:cs typeface="Arial MT"/>
              </a:rPr>
              <a:t> </a:t>
            </a:r>
            <a:r>
              <a:rPr sz="3700" spc="-10" dirty="0">
                <a:latin typeface="Arial MT"/>
                <a:cs typeface="Arial MT"/>
              </a:rPr>
              <a:t>Position</a:t>
            </a:r>
            <a:endParaRPr sz="3700">
              <a:latin typeface="Arial MT"/>
              <a:cs typeface="Arial MT"/>
            </a:endParaRPr>
          </a:p>
          <a:p>
            <a:pPr marL="1384300" lvl="1" indent="-736600">
              <a:lnSpc>
                <a:spcPts val="4400"/>
              </a:lnSpc>
              <a:buAutoNum type="arabicPeriod"/>
              <a:tabLst>
                <a:tab pos="1384300" algn="l"/>
              </a:tabLst>
            </a:pPr>
            <a:r>
              <a:rPr sz="3700" spc="-10" dirty="0">
                <a:latin typeface="Arial MT"/>
                <a:cs typeface="Arial MT"/>
              </a:rPr>
              <a:t>Peritoneal</a:t>
            </a:r>
            <a:r>
              <a:rPr sz="3700" spc="-235" dirty="0">
                <a:latin typeface="Arial MT"/>
                <a:cs typeface="Arial MT"/>
              </a:rPr>
              <a:t> </a:t>
            </a:r>
            <a:r>
              <a:rPr sz="3700" spc="-10" dirty="0">
                <a:latin typeface="Arial MT"/>
                <a:cs typeface="Arial MT"/>
              </a:rPr>
              <a:t>Relations</a:t>
            </a:r>
            <a:endParaRPr sz="3700">
              <a:latin typeface="Arial MT"/>
              <a:cs typeface="Arial MT"/>
            </a:endParaRPr>
          </a:p>
          <a:p>
            <a:pPr marL="1384300" lvl="1" indent="-736600">
              <a:lnSpc>
                <a:spcPts val="4400"/>
              </a:lnSpc>
              <a:buAutoNum type="arabicPeriod"/>
              <a:tabLst>
                <a:tab pos="1384300" algn="l"/>
              </a:tabLst>
            </a:pPr>
            <a:r>
              <a:rPr sz="3700" spc="-10" dirty="0">
                <a:latin typeface="Arial MT"/>
                <a:cs typeface="Arial MT"/>
              </a:rPr>
              <a:t>Features</a:t>
            </a:r>
            <a:endParaRPr sz="3700">
              <a:latin typeface="Arial MT"/>
              <a:cs typeface="Arial MT"/>
            </a:endParaRPr>
          </a:p>
          <a:p>
            <a:pPr marL="1384300" lvl="1" indent="-736600">
              <a:lnSpc>
                <a:spcPts val="4405"/>
              </a:lnSpc>
              <a:buAutoNum type="arabicPeriod"/>
              <a:tabLst>
                <a:tab pos="1384300" algn="l"/>
              </a:tabLst>
            </a:pPr>
            <a:r>
              <a:rPr sz="3700" spc="-10" dirty="0">
                <a:latin typeface="Arial MT"/>
                <a:cs typeface="Arial MT"/>
              </a:rPr>
              <a:t>Relations</a:t>
            </a:r>
            <a:endParaRPr sz="3700">
              <a:latin typeface="Arial MT"/>
              <a:cs typeface="Arial MT"/>
            </a:endParaRPr>
          </a:p>
          <a:p>
            <a:pPr marL="1384300" lvl="1" indent="-736600">
              <a:lnSpc>
                <a:spcPts val="4420"/>
              </a:lnSpc>
              <a:buAutoNum type="arabicPeriod"/>
              <a:tabLst>
                <a:tab pos="1384300" algn="l"/>
              </a:tabLst>
            </a:pPr>
            <a:r>
              <a:rPr sz="3700" dirty="0">
                <a:latin typeface="Arial MT"/>
                <a:cs typeface="Arial MT"/>
              </a:rPr>
              <a:t>Blood</a:t>
            </a:r>
            <a:r>
              <a:rPr sz="3700" spc="210" dirty="0">
                <a:latin typeface="Arial MT"/>
                <a:cs typeface="Arial MT"/>
              </a:rPr>
              <a:t> </a:t>
            </a:r>
            <a:r>
              <a:rPr sz="3700" spc="-10" dirty="0">
                <a:latin typeface="Arial MT"/>
                <a:cs typeface="Arial MT"/>
              </a:rPr>
              <a:t>supply</a:t>
            </a:r>
            <a:endParaRPr sz="370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4296" y="199644"/>
            <a:ext cx="6606794" cy="158750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Sigmoid</a:t>
            </a:r>
            <a:r>
              <a:rPr spc="-229" dirty="0"/>
              <a:t> </a:t>
            </a:r>
            <a:r>
              <a:rPr spc="-10" dirty="0"/>
              <a:t>Colon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94830" y="1802257"/>
            <a:ext cx="11929110" cy="7343775"/>
            <a:chOff x="394830" y="1802257"/>
            <a:chExt cx="11929110" cy="73437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4830" y="2672664"/>
              <a:ext cx="8006010" cy="647293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49998" y="1802257"/>
              <a:ext cx="4973701" cy="4103115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90880" y="153035"/>
            <a:ext cx="12173712" cy="1205229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469493" y="324738"/>
            <a:ext cx="11645900" cy="788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09930" indent="-697230">
              <a:lnSpc>
                <a:spcPct val="100000"/>
              </a:lnSpc>
              <a:spcBef>
                <a:spcPts val="100"/>
              </a:spcBef>
              <a:buSzPct val="145000"/>
              <a:buChar char="•"/>
              <a:tabLst>
                <a:tab pos="709930" algn="l"/>
              </a:tabLst>
            </a:pPr>
            <a:r>
              <a:rPr sz="5000" dirty="0">
                <a:latin typeface="Arial MT"/>
                <a:cs typeface="Arial MT"/>
              </a:rPr>
              <a:t>Site</a:t>
            </a:r>
            <a:r>
              <a:rPr sz="5000" spc="80" dirty="0">
                <a:latin typeface="Arial MT"/>
                <a:cs typeface="Arial MT"/>
              </a:rPr>
              <a:t> </a:t>
            </a:r>
            <a:r>
              <a:rPr sz="5000" dirty="0">
                <a:latin typeface="Arial MT"/>
                <a:cs typeface="Arial MT"/>
              </a:rPr>
              <a:t>and</a:t>
            </a:r>
            <a:r>
              <a:rPr sz="5000" spc="55" dirty="0">
                <a:latin typeface="Arial MT"/>
                <a:cs typeface="Arial MT"/>
              </a:rPr>
              <a:t> </a:t>
            </a:r>
            <a:r>
              <a:rPr sz="5000" dirty="0">
                <a:latin typeface="Arial MT"/>
                <a:cs typeface="Arial MT"/>
              </a:rPr>
              <a:t>Position</a:t>
            </a:r>
            <a:r>
              <a:rPr sz="5000" spc="50" dirty="0">
                <a:latin typeface="Arial MT"/>
                <a:cs typeface="Arial MT"/>
              </a:rPr>
              <a:t> </a:t>
            </a:r>
            <a:r>
              <a:rPr sz="5000" dirty="0">
                <a:latin typeface="Arial MT"/>
                <a:cs typeface="Arial MT"/>
              </a:rPr>
              <a:t>of</a:t>
            </a:r>
            <a:r>
              <a:rPr sz="5000" spc="160" dirty="0">
                <a:latin typeface="Arial MT"/>
                <a:cs typeface="Arial MT"/>
              </a:rPr>
              <a:t> </a:t>
            </a:r>
            <a:r>
              <a:rPr sz="5000" dirty="0">
                <a:latin typeface="Arial MT"/>
                <a:cs typeface="Arial MT"/>
              </a:rPr>
              <a:t>the</a:t>
            </a:r>
            <a:r>
              <a:rPr sz="5000" spc="65" dirty="0">
                <a:latin typeface="Arial MT"/>
                <a:cs typeface="Arial MT"/>
              </a:rPr>
              <a:t> </a:t>
            </a:r>
            <a:r>
              <a:rPr sz="5000" dirty="0">
                <a:latin typeface="Arial MT"/>
                <a:cs typeface="Arial MT"/>
              </a:rPr>
              <a:t>Sigmoid</a:t>
            </a:r>
            <a:r>
              <a:rPr sz="5000" spc="145" dirty="0">
                <a:latin typeface="Arial MT"/>
                <a:cs typeface="Arial MT"/>
              </a:rPr>
              <a:t> </a:t>
            </a:r>
            <a:r>
              <a:rPr sz="5000" spc="-10" dirty="0">
                <a:latin typeface="Arial MT"/>
                <a:cs typeface="Arial MT"/>
              </a:rPr>
              <a:t>Colon</a:t>
            </a:r>
            <a:endParaRPr sz="5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9493" y="403986"/>
            <a:ext cx="10140315" cy="650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82930" indent="-570230">
              <a:lnSpc>
                <a:spcPct val="100000"/>
              </a:lnSpc>
              <a:spcBef>
                <a:spcPts val="100"/>
              </a:spcBef>
              <a:buSzPct val="145121"/>
              <a:buChar char="•"/>
              <a:tabLst>
                <a:tab pos="582930" algn="l"/>
              </a:tabLst>
            </a:pPr>
            <a:r>
              <a:rPr sz="4100" dirty="0">
                <a:latin typeface="Arial MT"/>
                <a:cs typeface="Arial MT"/>
              </a:rPr>
              <a:t>Peritoneal</a:t>
            </a:r>
            <a:r>
              <a:rPr sz="4100" spc="-200" dirty="0">
                <a:latin typeface="Arial MT"/>
                <a:cs typeface="Arial MT"/>
              </a:rPr>
              <a:t> </a:t>
            </a:r>
            <a:r>
              <a:rPr sz="4100" dirty="0">
                <a:latin typeface="Arial MT"/>
                <a:cs typeface="Arial MT"/>
              </a:rPr>
              <a:t>Relations</a:t>
            </a:r>
            <a:r>
              <a:rPr sz="4100" spc="-175" dirty="0">
                <a:latin typeface="Arial MT"/>
                <a:cs typeface="Arial MT"/>
              </a:rPr>
              <a:t> </a:t>
            </a:r>
            <a:r>
              <a:rPr sz="4100" dirty="0">
                <a:latin typeface="Arial MT"/>
                <a:cs typeface="Arial MT"/>
              </a:rPr>
              <a:t>(sigmoid</a:t>
            </a:r>
            <a:r>
              <a:rPr sz="4100" spc="-180" dirty="0">
                <a:latin typeface="Arial MT"/>
                <a:cs typeface="Arial MT"/>
              </a:rPr>
              <a:t> </a:t>
            </a:r>
            <a:r>
              <a:rPr sz="4100" spc="-10" dirty="0">
                <a:latin typeface="Arial MT"/>
                <a:cs typeface="Arial MT"/>
              </a:rPr>
              <a:t>mesocolon)</a:t>
            </a:r>
            <a:endParaRPr sz="410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30348" y="1972817"/>
            <a:ext cx="8989568" cy="632822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9493" y="324738"/>
            <a:ext cx="3673475" cy="788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09930" indent="-697230">
              <a:lnSpc>
                <a:spcPct val="100000"/>
              </a:lnSpc>
              <a:spcBef>
                <a:spcPts val="100"/>
              </a:spcBef>
              <a:buSzPct val="145000"/>
              <a:buChar char="•"/>
              <a:tabLst>
                <a:tab pos="709930" algn="l"/>
              </a:tabLst>
            </a:pPr>
            <a:r>
              <a:rPr sz="5000" spc="-645" dirty="0">
                <a:latin typeface="Arial MT"/>
                <a:cs typeface="Arial MT"/>
              </a:rPr>
              <a:t>T</a:t>
            </a:r>
            <a:r>
              <a:rPr sz="5000" spc="-60" dirty="0">
                <a:latin typeface="Arial MT"/>
                <a:cs typeface="Arial MT"/>
              </a:rPr>
              <a:t>aen</a:t>
            </a:r>
            <a:r>
              <a:rPr sz="5000" spc="-65" dirty="0">
                <a:latin typeface="Arial MT"/>
                <a:cs typeface="Arial MT"/>
              </a:rPr>
              <a:t>i</a:t>
            </a:r>
            <a:r>
              <a:rPr sz="5000" spc="-10" dirty="0">
                <a:latin typeface="Arial MT"/>
                <a:cs typeface="Arial MT"/>
              </a:rPr>
              <a:t>a</a:t>
            </a:r>
            <a:r>
              <a:rPr sz="5000" spc="-210" dirty="0">
                <a:latin typeface="Arial MT"/>
                <a:cs typeface="Arial MT"/>
              </a:rPr>
              <a:t> </a:t>
            </a:r>
            <a:r>
              <a:rPr sz="5000" spc="-20" dirty="0">
                <a:latin typeface="Arial MT"/>
                <a:cs typeface="Arial MT"/>
              </a:rPr>
              <a:t>coli</a:t>
            </a:r>
            <a:endParaRPr sz="500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06600" y="2039404"/>
            <a:ext cx="9156319" cy="699503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9493" y="324738"/>
            <a:ext cx="8307705" cy="17233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09930" indent="-697230">
              <a:lnSpc>
                <a:spcPct val="100000"/>
              </a:lnSpc>
              <a:spcBef>
                <a:spcPts val="100"/>
              </a:spcBef>
              <a:buSzPct val="145000"/>
              <a:buChar char="•"/>
              <a:tabLst>
                <a:tab pos="709930" algn="l"/>
              </a:tabLst>
            </a:pPr>
            <a:r>
              <a:rPr sz="5000" dirty="0">
                <a:latin typeface="Arial MT"/>
                <a:cs typeface="Arial MT"/>
              </a:rPr>
              <a:t>Relations</a:t>
            </a:r>
            <a:r>
              <a:rPr sz="5000" spc="-15" dirty="0">
                <a:latin typeface="Arial MT"/>
                <a:cs typeface="Arial MT"/>
              </a:rPr>
              <a:t> </a:t>
            </a:r>
            <a:r>
              <a:rPr sz="5000" dirty="0">
                <a:latin typeface="Arial MT"/>
                <a:cs typeface="Arial MT"/>
              </a:rPr>
              <a:t>of</a:t>
            </a:r>
            <a:r>
              <a:rPr sz="5000" spc="85" dirty="0">
                <a:latin typeface="Arial MT"/>
                <a:cs typeface="Arial MT"/>
              </a:rPr>
              <a:t> </a:t>
            </a:r>
            <a:r>
              <a:rPr sz="5000" dirty="0">
                <a:latin typeface="Arial MT"/>
                <a:cs typeface="Arial MT"/>
              </a:rPr>
              <a:t>Sigmoid</a:t>
            </a:r>
            <a:r>
              <a:rPr sz="5000" spc="95" dirty="0">
                <a:latin typeface="Arial MT"/>
                <a:cs typeface="Arial MT"/>
              </a:rPr>
              <a:t> </a:t>
            </a:r>
            <a:r>
              <a:rPr sz="5000" spc="-10" dirty="0">
                <a:latin typeface="Arial MT"/>
                <a:cs typeface="Arial MT"/>
              </a:rPr>
              <a:t>colon</a:t>
            </a:r>
            <a:endParaRPr sz="5000">
              <a:latin typeface="Arial MT"/>
              <a:cs typeface="Arial MT"/>
            </a:endParaRPr>
          </a:p>
          <a:p>
            <a:pPr marL="760095" lvl="1" indent="-277495">
              <a:lnSpc>
                <a:spcPct val="100000"/>
              </a:lnSpc>
              <a:spcBef>
                <a:spcPts val="4790"/>
              </a:spcBef>
              <a:buSzPct val="145000"/>
              <a:buChar char="•"/>
              <a:tabLst>
                <a:tab pos="760095" algn="l"/>
              </a:tabLst>
            </a:pPr>
            <a:r>
              <a:rPr sz="2000" dirty="0">
                <a:solidFill>
                  <a:srgbClr val="333333"/>
                </a:solidFill>
                <a:latin typeface="Arial MT"/>
                <a:cs typeface="Arial MT"/>
              </a:rPr>
              <a:t>Anterior</a:t>
            </a:r>
            <a:r>
              <a:rPr sz="2000" spc="-10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333333"/>
                </a:solidFill>
                <a:latin typeface="Arial MT"/>
                <a:cs typeface="Arial MT"/>
              </a:rPr>
              <a:t>relations</a:t>
            </a:r>
            <a:r>
              <a:rPr sz="2000" spc="-8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2000" spc="-50" dirty="0">
                <a:solidFill>
                  <a:srgbClr val="333333"/>
                </a:solidFill>
                <a:latin typeface="Arial MT"/>
                <a:cs typeface="Arial MT"/>
              </a:rPr>
              <a:t>: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39495" y="1999234"/>
            <a:ext cx="300926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9100" marR="5080" indent="-407034">
              <a:lnSpc>
                <a:spcPct val="100000"/>
              </a:lnSpc>
              <a:spcBef>
                <a:spcPts val="100"/>
              </a:spcBef>
              <a:tabLst>
                <a:tab pos="419100" algn="l"/>
              </a:tabLst>
            </a:pPr>
            <a:r>
              <a:rPr sz="2000" spc="-25" dirty="0">
                <a:solidFill>
                  <a:srgbClr val="333333"/>
                </a:solidFill>
                <a:latin typeface="Arial MT"/>
                <a:cs typeface="Arial MT"/>
              </a:rPr>
              <a:t>1.</a:t>
            </a:r>
            <a:r>
              <a:rPr sz="2000" dirty="0">
                <a:solidFill>
                  <a:srgbClr val="333333"/>
                </a:solidFill>
                <a:latin typeface="Arial MT"/>
                <a:cs typeface="Arial MT"/>
              </a:rPr>
              <a:t>	In</a:t>
            </a:r>
            <a:r>
              <a:rPr sz="2000" spc="-4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r>
              <a:rPr sz="2000" spc="-5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333333"/>
                </a:solidFill>
                <a:latin typeface="Arial MT"/>
                <a:cs typeface="Arial MT"/>
              </a:rPr>
              <a:t>male,</a:t>
            </a:r>
            <a:r>
              <a:rPr sz="2000" spc="-5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r>
              <a:rPr sz="2000" spc="-3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333333"/>
                </a:solidFill>
                <a:latin typeface="Arial MT"/>
                <a:cs typeface="Arial MT"/>
              </a:rPr>
              <a:t>urinary bladder;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39495" y="2608910"/>
            <a:ext cx="3631565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19100" marR="5080" indent="-407034">
              <a:lnSpc>
                <a:spcPct val="100000"/>
              </a:lnSpc>
              <a:spcBef>
                <a:spcPts val="105"/>
              </a:spcBef>
              <a:tabLst>
                <a:tab pos="419100" algn="l"/>
              </a:tabLst>
            </a:pPr>
            <a:r>
              <a:rPr sz="2000" spc="-25" dirty="0">
                <a:solidFill>
                  <a:srgbClr val="333333"/>
                </a:solidFill>
                <a:latin typeface="Arial MT"/>
                <a:cs typeface="Arial MT"/>
              </a:rPr>
              <a:t>2.</a:t>
            </a:r>
            <a:r>
              <a:rPr sz="2000" dirty="0">
                <a:solidFill>
                  <a:srgbClr val="333333"/>
                </a:solidFill>
                <a:latin typeface="Arial MT"/>
                <a:cs typeface="Arial MT"/>
              </a:rPr>
              <a:t>	In</a:t>
            </a:r>
            <a:r>
              <a:rPr sz="2000" spc="-5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r>
              <a:rPr sz="2000" spc="-5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333333"/>
                </a:solidFill>
                <a:latin typeface="Arial MT"/>
                <a:cs typeface="Arial MT"/>
              </a:rPr>
              <a:t>female,</a:t>
            </a:r>
            <a:r>
              <a:rPr sz="2000" spc="-6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r>
              <a:rPr sz="2000" spc="-4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333333"/>
                </a:solidFill>
                <a:latin typeface="Arial MT"/>
                <a:cs typeface="Arial MT"/>
              </a:rPr>
              <a:t>posterior </a:t>
            </a:r>
            <a:r>
              <a:rPr sz="2000" dirty="0">
                <a:solidFill>
                  <a:srgbClr val="333333"/>
                </a:solidFill>
                <a:latin typeface="Arial MT"/>
                <a:cs typeface="Arial MT"/>
              </a:rPr>
              <a:t>surface</a:t>
            </a:r>
            <a:r>
              <a:rPr sz="2000" spc="-8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333333"/>
                </a:solidFill>
                <a:latin typeface="Arial MT"/>
                <a:cs typeface="Arial MT"/>
              </a:rPr>
              <a:t>of</a:t>
            </a:r>
            <a:r>
              <a:rPr sz="2000" spc="-6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r>
              <a:rPr sz="2000" spc="-4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333333"/>
                </a:solidFill>
                <a:latin typeface="Arial MT"/>
                <a:cs typeface="Arial MT"/>
              </a:rPr>
              <a:t>uterus</a:t>
            </a:r>
            <a:r>
              <a:rPr sz="2000" spc="-7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333333"/>
                </a:solidFill>
                <a:latin typeface="Arial MT"/>
                <a:cs typeface="Arial MT"/>
              </a:rPr>
              <a:t>and</a:t>
            </a:r>
            <a:r>
              <a:rPr sz="2000" spc="-5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2000" spc="-25" dirty="0">
                <a:solidFill>
                  <a:srgbClr val="333333"/>
                </a:solidFill>
                <a:latin typeface="Arial MT"/>
                <a:cs typeface="Arial MT"/>
              </a:rPr>
              <a:t>the </a:t>
            </a:r>
            <a:r>
              <a:rPr sz="2000" dirty="0">
                <a:solidFill>
                  <a:srgbClr val="333333"/>
                </a:solidFill>
                <a:latin typeface="Arial MT"/>
                <a:cs typeface="Arial MT"/>
              </a:rPr>
              <a:t>upper</a:t>
            </a:r>
            <a:r>
              <a:rPr sz="2000" spc="-6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333333"/>
                </a:solidFill>
                <a:latin typeface="Arial MT"/>
                <a:cs typeface="Arial MT"/>
              </a:rPr>
              <a:t>part</a:t>
            </a:r>
            <a:r>
              <a:rPr sz="2000" spc="-5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333333"/>
                </a:solidFill>
                <a:latin typeface="Arial MT"/>
                <a:cs typeface="Arial MT"/>
              </a:rPr>
              <a:t>of</a:t>
            </a:r>
            <a:r>
              <a:rPr sz="2000" spc="-5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r>
              <a:rPr sz="2000" spc="-4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333333"/>
                </a:solidFill>
                <a:latin typeface="Arial MT"/>
                <a:cs typeface="Arial MT"/>
              </a:rPr>
              <a:t>vagina</a:t>
            </a:r>
            <a:endParaRPr sz="2000">
              <a:latin typeface="Arial MT"/>
              <a:cs typeface="Arial MT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8268" y="4015562"/>
            <a:ext cx="4844288" cy="499973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75932" y="4386808"/>
            <a:ext cx="5679313" cy="4546854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7620381" y="1961134"/>
            <a:ext cx="169291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8130" indent="-265430">
              <a:lnSpc>
                <a:spcPct val="100000"/>
              </a:lnSpc>
              <a:spcBef>
                <a:spcPts val="100"/>
              </a:spcBef>
              <a:buSzPct val="145000"/>
              <a:buChar char="•"/>
              <a:tabLst>
                <a:tab pos="278130" algn="l"/>
              </a:tabLst>
            </a:pPr>
            <a:r>
              <a:rPr sz="2000" spc="-10" dirty="0">
                <a:solidFill>
                  <a:srgbClr val="333333"/>
                </a:solidFill>
                <a:latin typeface="Arial MT"/>
                <a:cs typeface="Arial MT"/>
              </a:rPr>
              <a:t>Posteriorly:</a:t>
            </a:r>
            <a:endParaRPr sz="20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tabLst>
                <a:tab pos="405765" algn="l"/>
              </a:tabLst>
            </a:pPr>
            <a:r>
              <a:rPr sz="2000" spc="-25" dirty="0">
                <a:solidFill>
                  <a:srgbClr val="333333"/>
                </a:solidFill>
                <a:latin typeface="Arial MT"/>
                <a:cs typeface="Arial MT"/>
              </a:rPr>
              <a:t>1.</a:t>
            </a:r>
            <a:r>
              <a:rPr sz="2000" dirty="0">
                <a:solidFill>
                  <a:srgbClr val="333333"/>
                </a:solidFill>
                <a:latin typeface="Arial MT"/>
                <a:cs typeface="Arial MT"/>
              </a:rPr>
              <a:t>	The</a:t>
            </a:r>
            <a:r>
              <a:rPr sz="2000" spc="-6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333333"/>
                </a:solidFill>
                <a:latin typeface="Arial MT"/>
                <a:cs typeface="Arial MT"/>
              </a:rPr>
              <a:t>rectum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620381" y="2570810"/>
            <a:ext cx="3261360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05765" indent="-393065">
              <a:lnSpc>
                <a:spcPct val="100000"/>
              </a:lnSpc>
              <a:spcBef>
                <a:spcPts val="105"/>
              </a:spcBef>
              <a:buAutoNum type="arabicPeriod" startAt="2"/>
              <a:tabLst>
                <a:tab pos="405765" algn="l"/>
              </a:tabLst>
            </a:pPr>
            <a:r>
              <a:rPr sz="2000" dirty="0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r>
              <a:rPr sz="2000" spc="-6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333333"/>
                </a:solidFill>
                <a:latin typeface="Arial MT"/>
                <a:cs typeface="Arial MT"/>
              </a:rPr>
              <a:t>sacrum.</a:t>
            </a:r>
            <a:endParaRPr sz="2000">
              <a:latin typeface="Arial MT"/>
              <a:cs typeface="Arial MT"/>
            </a:endParaRPr>
          </a:p>
          <a:p>
            <a:pPr marL="407034" marR="5080" indent="-394970">
              <a:lnSpc>
                <a:spcPct val="100000"/>
              </a:lnSpc>
              <a:buAutoNum type="arabicPeriod" startAt="2"/>
              <a:tabLst>
                <a:tab pos="407034" algn="l"/>
              </a:tabLst>
            </a:pPr>
            <a:r>
              <a:rPr sz="2000" dirty="0">
                <a:solidFill>
                  <a:srgbClr val="333333"/>
                </a:solidFill>
                <a:latin typeface="Arial MT"/>
                <a:cs typeface="Arial MT"/>
              </a:rPr>
              <a:t>lower</a:t>
            </a:r>
            <a:r>
              <a:rPr sz="2000" spc="-6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333333"/>
                </a:solidFill>
                <a:latin typeface="Arial MT"/>
                <a:cs typeface="Arial MT"/>
              </a:rPr>
              <a:t>coils</a:t>
            </a:r>
            <a:r>
              <a:rPr sz="2000" spc="-6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333333"/>
                </a:solidFill>
                <a:latin typeface="Arial MT"/>
                <a:cs typeface="Arial MT"/>
              </a:rPr>
              <a:t>of</a:t>
            </a:r>
            <a:r>
              <a:rPr sz="2000" spc="-7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r>
              <a:rPr sz="2000" spc="-6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333333"/>
                </a:solidFill>
                <a:latin typeface="Arial MT"/>
                <a:cs typeface="Arial MT"/>
              </a:rPr>
              <a:t>terminal </a:t>
            </a:r>
            <a:r>
              <a:rPr sz="2000" dirty="0">
                <a:solidFill>
                  <a:srgbClr val="333333"/>
                </a:solidFill>
                <a:latin typeface="Arial MT"/>
                <a:cs typeface="Arial MT"/>
              </a:rPr>
              <a:t>part</a:t>
            </a:r>
            <a:r>
              <a:rPr sz="2000" spc="-5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333333"/>
                </a:solidFill>
                <a:latin typeface="Arial MT"/>
                <a:cs typeface="Arial MT"/>
              </a:rPr>
              <a:t>of</a:t>
            </a:r>
            <a:r>
              <a:rPr sz="2000" spc="-3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r>
              <a:rPr sz="2000" spc="-3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333333"/>
                </a:solidFill>
                <a:latin typeface="Arial MT"/>
                <a:cs typeface="Arial MT"/>
              </a:rPr>
              <a:t>ileum.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19704" y="1650123"/>
            <a:ext cx="5857648" cy="792251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57301" y="345135"/>
            <a:ext cx="10146665" cy="1664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8500" indent="-673735">
              <a:lnSpc>
                <a:spcPct val="100000"/>
              </a:lnSpc>
              <a:spcBef>
                <a:spcPts val="100"/>
              </a:spcBef>
              <a:buSzPct val="144329"/>
              <a:buChar char="•"/>
              <a:tabLst>
                <a:tab pos="698500" algn="l"/>
              </a:tabLst>
            </a:pPr>
            <a:r>
              <a:rPr sz="4850" dirty="0">
                <a:latin typeface="Arial MT"/>
                <a:cs typeface="Arial MT"/>
              </a:rPr>
              <a:t>Blood</a:t>
            </a:r>
            <a:r>
              <a:rPr sz="4850" spc="165" dirty="0">
                <a:latin typeface="Arial MT"/>
                <a:cs typeface="Arial MT"/>
              </a:rPr>
              <a:t> </a:t>
            </a:r>
            <a:r>
              <a:rPr sz="4850" dirty="0">
                <a:latin typeface="Arial MT"/>
                <a:cs typeface="Arial MT"/>
              </a:rPr>
              <a:t>supply</a:t>
            </a:r>
            <a:r>
              <a:rPr sz="4850" spc="114" dirty="0">
                <a:latin typeface="Arial MT"/>
                <a:cs typeface="Arial MT"/>
              </a:rPr>
              <a:t> </a:t>
            </a:r>
            <a:r>
              <a:rPr sz="4850" dirty="0">
                <a:latin typeface="Arial MT"/>
                <a:cs typeface="Arial MT"/>
              </a:rPr>
              <a:t>of</a:t>
            </a:r>
            <a:r>
              <a:rPr sz="4850" spc="165" dirty="0">
                <a:latin typeface="Arial MT"/>
                <a:cs typeface="Arial MT"/>
              </a:rPr>
              <a:t> </a:t>
            </a:r>
            <a:r>
              <a:rPr sz="4850" dirty="0">
                <a:latin typeface="Arial MT"/>
                <a:cs typeface="Arial MT"/>
              </a:rPr>
              <a:t>the</a:t>
            </a:r>
            <a:r>
              <a:rPr sz="4850" spc="120" dirty="0">
                <a:latin typeface="Arial MT"/>
                <a:cs typeface="Arial MT"/>
              </a:rPr>
              <a:t> </a:t>
            </a:r>
            <a:r>
              <a:rPr sz="4850" dirty="0">
                <a:latin typeface="Arial MT"/>
                <a:cs typeface="Arial MT"/>
              </a:rPr>
              <a:t>Sigmoid</a:t>
            </a:r>
            <a:r>
              <a:rPr sz="4850" spc="170" dirty="0">
                <a:latin typeface="Arial MT"/>
                <a:cs typeface="Arial MT"/>
              </a:rPr>
              <a:t> </a:t>
            </a:r>
            <a:r>
              <a:rPr sz="4850" spc="-10" dirty="0">
                <a:latin typeface="Arial MT"/>
                <a:cs typeface="Arial MT"/>
              </a:rPr>
              <a:t>colon</a:t>
            </a:r>
            <a:endParaRPr sz="485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3860"/>
              </a:spcBef>
              <a:buSzPct val="144000"/>
              <a:buChar char="•"/>
              <a:tabLst>
                <a:tab pos="354965" algn="l"/>
              </a:tabLst>
            </a:pPr>
            <a:r>
              <a:rPr sz="2500" dirty="0">
                <a:solidFill>
                  <a:srgbClr val="333333"/>
                </a:solidFill>
                <a:latin typeface="Arial MT"/>
                <a:cs typeface="Arial MT"/>
              </a:rPr>
              <a:t>Arterial</a:t>
            </a:r>
            <a:r>
              <a:rPr sz="2500" spc="-14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2500" spc="-10" dirty="0">
                <a:solidFill>
                  <a:srgbClr val="333333"/>
                </a:solidFill>
                <a:latin typeface="Arial MT"/>
                <a:cs typeface="Arial MT"/>
              </a:rPr>
              <a:t>supply</a:t>
            </a:r>
            <a:endParaRPr sz="25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6691" y="-29589"/>
            <a:ext cx="10147300" cy="2104390"/>
          </a:xfrm>
          <a:prstGeom prst="rect">
            <a:avLst/>
          </a:prstGeom>
        </p:spPr>
        <p:txBody>
          <a:bodyPr vert="horz" wrap="square" lIns="0" tIns="386715" rIns="0" bIns="0" rtlCol="0">
            <a:spAutoFit/>
          </a:bodyPr>
          <a:lstStyle/>
          <a:p>
            <a:pPr marL="697865" indent="-671830">
              <a:lnSpc>
                <a:spcPct val="100000"/>
              </a:lnSpc>
              <a:spcBef>
                <a:spcPts val="3045"/>
              </a:spcBef>
              <a:buSzPct val="144329"/>
              <a:buChar char="•"/>
              <a:tabLst>
                <a:tab pos="697865" algn="l"/>
              </a:tabLst>
            </a:pPr>
            <a:r>
              <a:rPr sz="4850" dirty="0">
                <a:latin typeface="Arial MT"/>
                <a:cs typeface="Arial MT"/>
              </a:rPr>
              <a:t>Blood</a:t>
            </a:r>
            <a:r>
              <a:rPr sz="4850" spc="160" dirty="0">
                <a:latin typeface="Arial MT"/>
                <a:cs typeface="Arial MT"/>
              </a:rPr>
              <a:t> </a:t>
            </a:r>
            <a:r>
              <a:rPr sz="4850" dirty="0">
                <a:latin typeface="Arial MT"/>
                <a:cs typeface="Arial MT"/>
              </a:rPr>
              <a:t>supply</a:t>
            </a:r>
            <a:r>
              <a:rPr sz="4850" spc="110" dirty="0">
                <a:latin typeface="Arial MT"/>
                <a:cs typeface="Arial MT"/>
              </a:rPr>
              <a:t> </a:t>
            </a:r>
            <a:r>
              <a:rPr sz="4850" dirty="0">
                <a:latin typeface="Arial MT"/>
                <a:cs typeface="Arial MT"/>
              </a:rPr>
              <a:t>of</a:t>
            </a:r>
            <a:r>
              <a:rPr sz="4850" spc="165" dirty="0">
                <a:latin typeface="Arial MT"/>
                <a:cs typeface="Arial MT"/>
              </a:rPr>
              <a:t> </a:t>
            </a:r>
            <a:r>
              <a:rPr sz="4850" dirty="0">
                <a:latin typeface="Arial MT"/>
                <a:cs typeface="Arial MT"/>
              </a:rPr>
              <a:t>the</a:t>
            </a:r>
            <a:r>
              <a:rPr sz="4850" spc="125" dirty="0">
                <a:latin typeface="Arial MT"/>
                <a:cs typeface="Arial MT"/>
              </a:rPr>
              <a:t> </a:t>
            </a:r>
            <a:r>
              <a:rPr sz="4850" dirty="0">
                <a:latin typeface="Arial MT"/>
                <a:cs typeface="Arial MT"/>
              </a:rPr>
              <a:t>Sigmoid</a:t>
            </a:r>
            <a:r>
              <a:rPr sz="4850" spc="180" dirty="0">
                <a:latin typeface="Arial MT"/>
                <a:cs typeface="Arial MT"/>
              </a:rPr>
              <a:t> </a:t>
            </a:r>
            <a:r>
              <a:rPr sz="4850" spc="-10" dirty="0">
                <a:latin typeface="Arial MT"/>
                <a:cs typeface="Arial MT"/>
              </a:rPr>
              <a:t>colon</a:t>
            </a:r>
            <a:endParaRPr sz="4850">
              <a:latin typeface="Arial MT"/>
              <a:cs typeface="Arial MT"/>
            </a:endParaRPr>
          </a:p>
          <a:p>
            <a:pPr marL="416559" indent="-403860">
              <a:lnSpc>
                <a:spcPct val="100000"/>
              </a:lnSpc>
              <a:spcBef>
                <a:spcPts val="3860"/>
              </a:spcBef>
              <a:buSzPct val="144827"/>
              <a:buChar char="•"/>
              <a:tabLst>
                <a:tab pos="416559" algn="l"/>
              </a:tabLst>
            </a:pPr>
            <a:r>
              <a:rPr sz="2900" spc="-30" dirty="0">
                <a:latin typeface="Arial MT"/>
                <a:cs typeface="Arial MT"/>
              </a:rPr>
              <a:t>Venous</a:t>
            </a:r>
            <a:r>
              <a:rPr sz="2900" spc="-175" dirty="0">
                <a:latin typeface="Arial MT"/>
                <a:cs typeface="Arial MT"/>
              </a:rPr>
              <a:t> </a:t>
            </a:r>
            <a:r>
              <a:rPr sz="2900" spc="-10" dirty="0">
                <a:latin typeface="Arial MT"/>
                <a:cs typeface="Arial MT"/>
              </a:rPr>
              <a:t>drainage</a:t>
            </a:r>
            <a:endParaRPr sz="290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69489" y="2095510"/>
            <a:ext cx="8465566" cy="764628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6415" indent="-513715">
              <a:lnSpc>
                <a:spcPct val="100000"/>
              </a:lnSpc>
              <a:spcBef>
                <a:spcPts val="100"/>
              </a:spcBef>
              <a:buSzPct val="144594"/>
              <a:buChar char="•"/>
              <a:tabLst>
                <a:tab pos="526415" algn="l"/>
              </a:tabLst>
            </a:pPr>
            <a:r>
              <a:rPr sz="3700" dirty="0"/>
              <a:t>The</a:t>
            </a:r>
            <a:r>
              <a:rPr sz="3700" spc="80" dirty="0"/>
              <a:t> </a:t>
            </a:r>
            <a:r>
              <a:rPr sz="3700" dirty="0"/>
              <a:t>students</a:t>
            </a:r>
            <a:r>
              <a:rPr sz="3700" spc="85" dirty="0"/>
              <a:t> </a:t>
            </a:r>
            <a:r>
              <a:rPr sz="3700" dirty="0"/>
              <a:t>should</a:t>
            </a:r>
            <a:r>
              <a:rPr sz="3700" spc="85" dirty="0"/>
              <a:t> </a:t>
            </a:r>
            <a:r>
              <a:rPr sz="3700" dirty="0"/>
              <a:t>know</a:t>
            </a:r>
            <a:r>
              <a:rPr sz="3700" spc="85" dirty="0"/>
              <a:t> </a:t>
            </a:r>
            <a:r>
              <a:rPr sz="3700" dirty="0"/>
              <a:t>and</a:t>
            </a:r>
            <a:r>
              <a:rPr sz="3700" spc="85" dirty="0"/>
              <a:t> </a:t>
            </a:r>
            <a:r>
              <a:rPr sz="3700" dirty="0"/>
              <a:t>identify</a:t>
            </a:r>
            <a:r>
              <a:rPr sz="3700" spc="85" dirty="0"/>
              <a:t> </a:t>
            </a:r>
            <a:r>
              <a:rPr sz="3700" dirty="0"/>
              <a:t>the</a:t>
            </a:r>
            <a:r>
              <a:rPr sz="3700" spc="85" dirty="0"/>
              <a:t> </a:t>
            </a:r>
            <a:r>
              <a:rPr sz="3700" spc="-50" dirty="0"/>
              <a:t>:</a:t>
            </a:r>
            <a:endParaRPr sz="3700"/>
          </a:p>
          <a:p>
            <a:pPr>
              <a:lnSpc>
                <a:spcPct val="100000"/>
              </a:lnSpc>
              <a:spcBef>
                <a:spcPts val="105"/>
              </a:spcBef>
              <a:buFont typeface="Arial MT"/>
              <a:buChar char="•"/>
            </a:pPr>
            <a:endParaRPr sz="3700"/>
          </a:p>
          <a:p>
            <a:pPr marL="1381760" lvl="1" indent="-734060">
              <a:lnSpc>
                <a:spcPts val="4420"/>
              </a:lnSpc>
              <a:buAutoNum type="arabicPeriod"/>
              <a:tabLst>
                <a:tab pos="1381760" algn="l"/>
              </a:tabLst>
            </a:pPr>
            <a:r>
              <a:rPr sz="3700" dirty="0">
                <a:latin typeface="Arial MT"/>
                <a:cs typeface="Arial MT"/>
              </a:rPr>
              <a:t>Site</a:t>
            </a:r>
            <a:r>
              <a:rPr sz="3700" spc="-35" dirty="0">
                <a:latin typeface="Arial MT"/>
                <a:cs typeface="Arial MT"/>
              </a:rPr>
              <a:t> </a:t>
            </a:r>
            <a:r>
              <a:rPr sz="3700" dirty="0">
                <a:latin typeface="Arial MT"/>
                <a:cs typeface="Arial MT"/>
              </a:rPr>
              <a:t>and</a:t>
            </a:r>
            <a:r>
              <a:rPr sz="3700" spc="-30" dirty="0">
                <a:latin typeface="Arial MT"/>
                <a:cs typeface="Arial MT"/>
              </a:rPr>
              <a:t> </a:t>
            </a:r>
            <a:r>
              <a:rPr sz="3700" spc="-10" dirty="0">
                <a:latin typeface="Arial MT"/>
                <a:cs typeface="Arial MT"/>
              </a:rPr>
              <a:t>Position</a:t>
            </a:r>
            <a:endParaRPr sz="3700">
              <a:latin typeface="Arial MT"/>
              <a:cs typeface="Arial MT"/>
            </a:endParaRPr>
          </a:p>
          <a:p>
            <a:pPr marL="1381760" lvl="1" indent="-734060">
              <a:lnSpc>
                <a:spcPts val="4400"/>
              </a:lnSpc>
              <a:buAutoNum type="arabicPeriod"/>
              <a:tabLst>
                <a:tab pos="1381760" algn="l"/>
              </a:tabLst>
            </a:pPr>
            <a:r>
              <a:rPr sz="3700" dirty="0">
                <a:latin typeface="Arial MT"/>
                <a:cs typeface="Arial MT"/>
              </a:rPr>
              <a:t>Peritoneal</a:t>
            </a:r>
            <a:r>
              <a:rPr sz="3700" spc="-170" dirty="0">
                <a:latin typeface="Arial MT"/>
                <a:cs typeface="Arial MT"/>
              </a:rPr>
              <a:t> </a:t>
            </a:r>
            <a:r>
              <a:rPr sz="3700" spc="-10" dirty="0">
                <a:latin typeface="Arial MT"/>
                <a:cs typeface="Arial MT"/>
              </a:rPr>
              <a:t>Relations</a:t>
            </a:r>
            <a:endParaRPr sz="3700">
              <a:latin typeface="Arial MT"/>
              <a:cs typeface="Arial MT"/>
            </a:endParaRPr>
          </a:p>
          <a:p>
            <a:pPr marL="1381760" lvl="1" indent="-734060">
              <a:lnSpc>
                <a:spcPts val="4400"/>
              </a:lnSpc>
              <a:buAutoNum type="arabicPeriod"/>
              <a:tabLst>
                <a:tab pos="1381760" algn="l"/>
              </a:tabLst>
            </a:pPr>
            <a:r>
              <a:rPr sz="3700" spc="-10" dirty="0">
                <a:latin typeface="Arial MT"/>
                <a:cs typeface="Arial MT"/>
              </a:rPr>
              <a:t>Relations</a:t>
            </a:r>
            <a:endParaRPr sz="3700">
              <a:latin typeface="Arial MT"/>
              <a:cs typeface="Arial MT"/>
            </a:endParaRPr>
          </a:p>
          <a:p>
            <a:pPr marL="1381760" lvl="1" indent="-734060">
              <a:lnSpc>
                <a:spcPts val="4420"/>
              </a:lnSpc>
              <a:buAutoNum type="arabicPeriod"/>
              <a:tabLst>
                <a:tab pos="1381760" algn="l"/>
              </a:tabLst>
            </a:pPr>
            <a:r>
              <a:rPr sz="3700" spc="55" dirty="0">
                <a:latin typeface="Arial MT"/>
                <a:cs typeface="Arial MT"/>
              </a:rPr>
              <a:t>Blood</a:t>
            </a:r>
            <a:r>
              <a:rPr sz="3700" spc="5" dirty="0">
                <a:latin typeface="Arial MT"/>
                <a:cs typeface="Arial MT"/>
              </a:rPr>
              <a:t> </a:t>
            </a:r>
            <a:r>
              <a:rPr sz="3700" spc="-10" dirty="0">
                <a:latin typeface="Arial MT"/>
                <a:cs typeface="Arial MT"/>
              </a:rPr>
              <a:t>supply</a:t>
            </a:r>
            <a:endParaRPr sz="370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4293" y="199586"/>
            <a:ext cx="6606798" cy="158750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9855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Rectum</a:t>
            </a:r>
          </a:p>
        </p:txBody>
      </p:sp>
      <p:sp>
        <p:nvSpPr>
          <p:cNvPr id="5" name="object 5"/>
          <p:cNvSpPr/>
          <p:nvPr/>
        </p:nvSpPr>
        <p:spPr>
          <a:xfrm>
            <a:off x="1503672" y="1300830"/>
            <a:ext cx="2362835" cy="0"/>
          </a:xfrm>
          <a:custGeom>
            <a:avLst/>
            <a:gdLst/>
            <a:ahLst/>
            <a:cxnLst/>
            <a:rect l="l" t="t" r="r" b="b"/>
            <a:pathLst>
              <a:path w="2362835">
                <a:moveTo>
                  <a:pt x="0" y="0"/>
                </a:moveTo>
                <a:lnTo>
                  <a:pt x="2362835" y="0"/>
                </a:lnTo>
              </a:path>
            </a:pathLst>
          </a:custGeom>
          <a:ln w="317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05761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0882" y="153047"/>
            <a:ext cx="12173698" cy="120522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67993" y="346905"/>
            <a:ext cx="9483090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06755" indent="-694055">
              <a:lnSpc>
                <a:spcPct val="100000"/>
              </a:lnSpc>
              <a:spcBef>
                <a:spcPts val="100"/>
              </a:spcBef>
              <a:buSzPct val="145000"/>
              <a:buChar char="•"/>
              <a:tabLst>
                <a:tab pos="706755" algn="l"/>
              </a:tabLst>
            </a:pPr>
            <a:r>
              <a:rPr sz="5000" dirty="0">
                <a:latin typeface="Arial MT"/>
                <a:cs typeface="Arial MT"/>
              </a:rPr>
              <a:t>Site</a:t>
            </a:r>
            <a:r>
              <a:rPr sz="5000" spc="50" dirty="0">
                <a:latin typeface="Arial MT"/>
                <a:cs typeface="Arial MT"/>
              </a:rPr>
              <a:t> </a:t>
            </a:r>
            <a:r>
              <a:rPr sz="5000" dirty="0">
                <a:latin typeface="Arial MT"/>
                <a:cs typeface="Arial MT"/>
              </a:rPr>
              <a:t>and</a:t>
            </a:r>
            <a:r>
              <a:rPr sz="5000" spc="50" dirty="0">
                <a:latin typeface="Arial MT"/>
                <a:cs typeface="Arial MT"/>
              </a:rPr>
              <a:t> </a:t>
            </a:r>
            <a:r>
              <a:rPr sz="5000" dirty="0">
                <a:latin typeface="Arial MT"/>
                <a:cs typeface="Arial MT"/>
              </a:rPr>
              <a:t>Position</a:t>
            </a:r>
            <a:r>
              <a:rPr sz="5000" spc="50" dirty="0">
                <a:latin typeface="Arial MT"/>
                <a:cs typeface="Arial MT"/>
              </a:rPr>
              <a:t> </a:t>
            </a:r>
            <a:r>
              <a:rPr sz="5000" spc="80" dirty="0">
                <a:latin typeface="Arial MT"/>
                <a:cs typeface="Arial MT"/>
              </a:rPr>
              <a:t>of</a:t>
            </a:r>
            <a:r>
              <a:rPr sz="5000" spc="50" dirty="0">
                <a:latin typeface="Arial MT"/>
                <a:cs typeface="Arial MT"/>
              </a:rPr>
              <a:t> </a:t>
            </a:r>
            <a:r>
              <a:rPr sz="5000" dirty="0">
                <a:latin typeface="Arial MT"/>
                <a:cs typeface="Arial MT"/>
              </a:rPr>
              <a:t>the</a:t>
            </a:r>
            <a:r>
              <a:rPr sz="5000" spc="50" dirty="0">
                <a:latin typeface="Arial MT"/>
                <a:cs typeface="Arial MT"/>
              </a:rPr>
              <a:t> </a:t>
            </a:r>
            <a:r>
              <a:rPr sz="5000" spc="-10" dirty="0">
                <a:latin typeface="Arial MT"/>
                <a:cs typeface="Arial MT"/>
              </a:rPr>
              <a:t>rectum</a:t>
            </a:r>
            <a:endParaRPr sz="50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579474" y="2683046"/>
            <a:ext cx="7210425" cy="5670550"/>
            <a:chOff x="5579474" y="2683046"/>
            <a:chExt cx="7210425" cy="567055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85825" y="2689396"/>
              <a:ext cx="7197525" cy="565725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585824" y="2689396"/>
              <a:ext cx="7197725" cy="5657850"/>
            </a:xfrm>
            <a:custGeom>
              <a:avLst/>
              <a:gdLst/>
              <a:ahLst/>
              <a:cxnLst/>
              <a:rect l="l" t="t" r="r" b="b"/>
              <a:pathLst>
                <a:path w="7197725" h="5657850">
                  <a:moveTo>
                    <a:pt x="0" y="0"/>
                  </a:moveTo>
                  <a:lnTo>
                    <a:pt x="0" y="5657453"/>
                  </a:lnTo>
                  <a:lnTo>
                    <a:pt x="7197725" y="5657453"/>
                  </a:lnTo>
                  <a:lnTo>
                    <a:pt x="7197725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521467" y="3685381"/>
            <a:ext cx="4641215" cy="3830954"/>
            <a:chOff x="521467" y="3685381"/>
            <a:chExt cx="4641215" cy="3830954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2653" y="3708657"/>
              <a:ext cx="4623158" cy="380104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27817" y="3691731"/>
              <a:ext cx="4628515" cy="3818254"/>
            </a:xfrm>
            <a:custGeom>
              <a:avLst/>
              <a:gdLst/>
              <a:ahLst/>
              <a:cxnLst/>
              <a:rect l="l" t="t" r="r" b="b"/>
              <a:pathLst>
                <a:path w="4628515" h="3818254">
                  <a:moveTo>
                    <a:pt x="0" y="0"/>
                  </a:moveTo>
                  <a:lnTo>
                    <a:pt x="0" y="3817937"/>
                  </a:lnTo>
                  <a:lnTo>
                    <a:pt x="4627958" y="3817937"/>
                  </a:lnTo>
                  <a:lnTo>
                    <a:pt x="4627958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62660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7993" y="354786"/>
            <a:ext cx="10226040" cy="779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9770" indent="-687070">
              <a:lnSpc>
                <a:spcPct val="100000"/>
              </a:lnSpc>
              <a:spcBef>
                <a:spcPts val="100"/>
              </a:spcBef>
              <a:buSzPct val="144444"/>
              <a:buChar char="•"/>
              <a:tabLst>
                <a:tab pos="699770" algn="l"/>
              </a:tabLst>
            </a:pPr>
            <a:r>
              <a:rPr sz="4950" dirty="0">
                <a:latin typeface="Arial MT"/>
                <a:cs typeface="Arial MT"/>
              </a:rPr>
              <a:t>Peritoneal</a:t>
            </a:r>
            <a:r>
              <a:rPr sz="4950" spc="-90" dirty="0">
                <a:latin typeface="Arial MT"/>
                <a:cs typeface="Arial MT"/>
              </a:rPr>
              <a:t> </a:t>
            </a:r>
            <a:r>
              <a:rPr sz="4950" dirty="0">
                <a:latin typeface="Arial MT"/>
                <a:cs typeface="Arial MT"/>
              </a:rPr>
              <a:t>Relations</a:t>
            </a:r>
            <a:r>
              <a:rPr sz="4950" spc="-90" dirty="0">
                <a:latin typeface="Arial MT"/>
                <a:cs typeface="Arial MT"/>
              </a:rPr>
              <a:t> </a:t>
            </a:r>
            <a:r>
              <a:rPr sz="4950" spc="80" dirty="0">
                <a:latin typeface="Arial MT"/>
                <a:cs typeface="Arial MT"/>
              </a:rPr>
              <a:t>of</a:t>
            </a:r>
            <a:r>
              <a:rPr sz="4950" spc="-90" dirty="0">
                <a:latin typeface="Arial MT"/>
                <a:cs typeface="Arial MT"/>
              </a:rPr>
              <a:t> </a:t>
            </a:r>
            <a:r>
              <a:rPr sz="4950" dirty="0">
                <a:latin typeface="Arial MT"/>
                <a:cs typeface="Arial MT"/>
              </a:rPr>
              <a:t>the</a:t>
            </a:r>
            <a:r>
              <a:rPr sz="4950" spc="-90" dirty="0">
                <a:latin typeface="Arial MT"/>
                <a:cs typeface="Arial MT"/>
              </a:rPr>
              <a:t> </a:t>
            </a:r>
            <a:r>
              <a:rPr sz="4950" spc="-10" dirty="0">
                <a:latin typeface="Arial MT"/>
                <a:cs typeface="Arial MT"/>
              </a:rPr>
              <a:t>rectum</a:t>
            </a:r>
            <a:endParaRPr sz="495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268066" y="1673482"/>
            <a:ext cx="6468745" cy="4860290"/>
            <a:chOff x="3268066" y="1673482"/>
            <a:chExt cx="6468745" cy="486029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74416" y="1679832"/>
              <a:ext cx="6455945" cy="469523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274416" y="1679832"/>
              <a:ext cx="6456045" cy="4847590"/>
            </a:xfrm>
            <a:custGeom>
              <a:avLst/>
              <a:gdLst/>
              <a:ahLst/>
              <a:cxnLst/>
              <a:rect l="l" t="t" r="r" b="b"/>
              <a:pathLst>
                <a:path w="6456045" h="4847590">
                  <a:moveTo>
                    <a:pt x="0" y="0"/>
                  </a:moveTo>
                  <a:lnTo>
                    <a:pt x="0" y="4847033"/>
                  </a:lnTo>
                  <a:lnTo>
                    <a:pt x="6455966" y="4847033"/>
                  </a:lnTo>
                  <a:lnTo>
                    <a:pt x="6455966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2429866" y="6831824"/>
            <a:ext cx="8145145" cy="2745740"/>
            <a:chOff x="2429866" y="6831824"/>
            <a:chExt cx="8145145" cy="274574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40811" y="6942769"/>
              <a:ext cx="7844574" cy="261485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436216" y="6838174"/>
              <a:ext cx="8132445" cy="2733040"/>
            </a:xfrm>
            <a:custGeom>
              <a:avLst/>
              <a:gdLst/>
              <a:ahLst/>
              <a:cxnLst/>
              <a:rect l="l" t="t" r="r" b="b"/>
              <a:pathLst>
                <a:path w="8132445" h="2733040">
                  <a:moveTo>
                    <a:pt x="0" y="0"/>
                  </a:moveTo>
                  <a:lnTo>
                    <a:pt x="0" y="2732483"/>
                  </a:lnTo>
                  <a:lnTo>
                    <a:pt x="8132366" y="2732483"/>
                  </a:lnTo>
                  <a:lnTo>
                    <a:pt x="8132366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3926622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7993" y="346905"/>
            <a:ext cx="7306945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06755" indent="-694055">
              <a:lnSpc>
                <a:spcPct val="100000"/>
              </a:lnSpc>
              <a:spcBef>
                <a:spcPts val="100"/>
              </a:spcBef>
              <a:buSzPct val="145000"/>
              <a:buChar char="•"/>
              <a:tabLst>
                <a:tab pos="706755" algn="l"/>
              </a:tabLst>
            </a:pPr>
            <a:r>
              <a:rPr sz="5000" dirty="0">
                <a:latin typeface="Arial MT"/>
                <a:cs typeface="Arial MT"/>
              </a:rPr>
              <a:t>Relations</a:t>
            </a:r>
            <a:r>
              <a:rPr sz="5000" spc="-45" dirty="0">
                <a:latin typeface="Arial MT"/>
                <a:cs typeface="Arial MT"/>
              </a:rPr>
              <a:t> </a:t>
            </a:r>
            <a:r>
              <a:rPr sz="5000" spc="80" dirty="0">
                <a:latin typeface="Arial MT"/>
                <a:cs typeface="Arial MT"/>
              </a:rPr>
              <a:t>of</a:t>
            </a:r>
            <a:r>
              <a:rPr sz="5000" spc="-45" dirty="0">
                <a:latin typeface="Arial MT"/>
                <a:cs typeface="Arial MT"/>
              </a:rPr>
              <a:t> </a:t>
            </a:r>
            <a:r>
              <a:rPr sz="5000" dirty="0">
                <a:latin typeface="Arial MT"/>
                <a:cs typeface="Arial MT"/>
              </a:rPr>
              <a:t>the</a:t>
            </a:r>
            <a:r>
              <a:rPr sz="5000" spc="-45" dirty="0">
                <a:latin typeface="Arial MT"/>
                <a:cs typeface="Arial MT"/>
              </a:rPr>
              <a:t> </a:t>
            </a:r>
            <a:r>
              <a:rPr sz="5000" spc="-10" dirty="0">
                <a:latin typeface="Arial MT"/>
                <a:cs typeface="Arial MT"/>
              </a:rPr>
              <a:t>rectum</a:t>
            </a:r>
            <a:endParaRPr sz="50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010840" y="2000051"/>
            <a:ext cx="10983595" cy="7201534"/>
            <a:chOff x="1010840" y="2000051"/>
            <a:chExt cx="10983595" cy="7201534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74306" y="2006401"/>
              <a:ext cx="10627466" cy="710283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017190" y="2006401"/>
              <a:ext cx="10970895" cy="7188834"/>
            </a:xfrm>
            <a:custGeom>
              <a:avLst/>
              <a:gdLst/>
              <a:ahLst/>
              <a:cxnLst/>
              <a:rect l="l" t="t" r="r" b="b"/>
              <a:pathLst>
                <a:path w="10970895" h="7188834">
                  <a:moveTo>
                    <a:pt x="0" y="0"/>
                  </a:moveTo>
                  <a:lnTo>
                    <a:pt x="0" y="7188596"/>
                  </a:lnTo>
                  <a:lnTo>
                    <a:pt x="10970418" y="7188596"/>
                  </a:lnTo>
                  <a:lnTo>
                    <a:pt x="10970418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2024249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3553" y="65781"/>
            <a:ext cx="8472805" cy="2087245"/>
          </a:xfrm>
          <a:prstGeom prst="rect">
            <a:avLst/>
          </a:prstGeom>
        </p:spPr>
        <p:txBody>
          <a:bodyPr vert="horz" wrap="square" lIns="0" tIns="293370" rIns="0" bIns="0" rtlCol="0">
            <a:spAutoFit/>
          </a:bodyPr>
          <a:lstStyle/>
          <a:p>
            <a:pPr marL="741045" indent="-694055">
              <a:lnSpc>
                <a:spcPct val="100000"/>
              </a:lnSpc>
              <a:spcBef>
                <a:spcPts val="2310"/>
              </a:spcBef>
              <a:buSzPct val="145000"/>
              <a:buChar char="•"/>
              <a:tabLst>
                <a:tab pos="741045" algn="l"/>
              </a:tabLst>
            </a:pPr>
            <a:r>
              <a:rPr sz="5000" spc="75" dirty="0">
                <a:latin typeface="Arial MT"/>
                <a:cs typeface="Arial MT"/>
              </a:rPr>
              <a:t>Blood</a:t>
            </a:r>
            <a:r>
              <a:rPr sz="5000" spc="90" dirty="0">
                <a:latin typeface="Arial MT"/>
                <a:cs typeface="Arial MT"/>
              </a:rPr>
              <a:t> </a:t>
            </a:r>
            <a:r>
              <a:rPr sz="5000" dirty="0">
                <a:latin typeface="Arial MT"/>
                <a:cs typeface="Arial MT"/>
              </a:rPr>
              <a:t>supply</a:t>
            </a:r>
            <a:r>
              <a:rPr sz="5000" spc="95" dirty="0">
                <a:latin typeface="Arial MT"/>
                <a:cs typeface="Arial MT"/>
              </a:rPr>
              <a:t> </a:t>
            </a:r>
            <a:r>
              <a:rPr sz="5000" spc="80" dirty="0">
                <a:latin typeface="Arial MT"/>
                <a:cs typeface="Arial MT"/>
              </a:rPr>
              <a:t>of</a:t>
            </a:r>
            <a:r>
              <a:rPr sz="5000" spc="90" dirty="0">
                <a:latin typeface="Arial MT"/>
                <a:cs typeface="Arial MT"/>
              </a:rPr>
              <a:t> </a:t>
            </a:r>
            <a:r>
              <a:rPr sz="5000" dirty="0">
                <a:latin typeface="Arial MT"/>
                <a:cs typeface="Arial MT"/>
              </a:rPr>
              <a:t>the</a:t>
            </a:r>
            <a:r>
              <a:rPr sz="5000" spc="95" dirty="0">
                <a:latin typeface="Arial MT"/>
                <a:cs typeface="Arial MT"/>
              </a:rPr>
              <a:t> </a:t>
            </a:r>
            <a:r>
              <a:rPr sz="5000" spc="-10" dirty="0">
                <a:latin typeface="Arial MT"/>
                <a:cs typeface="Arial MT"/>
              </a:rPr>
              <a:t>rectum</a:t>
            </a:r>
            <a:endParaRPr sz="5000">
              <a:latin typeface="Arial MT"/>
              <a:cs typeface="Arial MT"/>
            </a:endParaRPr>
          </a:p>
          <a:p>
            <a:pPr marL="505459" indent="-467359">
              <a:lnSpc>
                <a:spcPct val="100000"/>
              </a:lnSpc>
              <a:spcBef>
                <a:spcPts val="3695"/>
              </a:spcBef>
              <a:buSzPct val="144776"/>
              <a:buChar char="•"/>
              <a:tabLst>
                <a:tab pos="505459" algn="l"/>
              </a:tabLst>
            </a:pPr>
            <a:r>
              <a:rPr sz="3350" dirty="0">
                <a:latin typeface="Arial MT"/>
                <a:cs typeface="Arial MT"/>
              </a:rPr>
              <a:t>Arterial</a:t>
            </a:r>
            <a:r>
              <a:rPr sz="3350" spc="-105" dirty="0">
                <a:latin typeface="Arial MT"/>
                <a:cs typeface="Arial MT"/>
              </a:rPr>
              <a:t> </a:t>
            </a:r>
            <a:r>
              <a:rPr sz="3350" spc="-10" dirty="0">
                <a:latin typeface="Arial MT"/>
                <a:cs typeface="Arial MT"/>
              </a:rPr>
              <a:t>supply</a:t>
            </a:r>
            <a:endParaRPr sz="335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8047853" y="2482056"/>
            <a:ext cx="4071620" cy="6101715"/>
            <a:chOff x="8047853" y="2482056"/>
            <a:chExt cx="4071620" cy="610171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36043" y="2488406"/>
              <a:ext cx="3877077" cy="608843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8054203" y="2488406"/>
              <a:ext cx="4058920" cy="6089015"/>
            </a:xfrm>
            <a:custGeom>
              <a:avLst/>
              <a:gdLst/>
              <a:ahLst/>
              <a:cxnLst/>
              <a:rect l="l" t="t" r="r" b="b"/>
              <a:pathLst>
                <a:path w="4058920" h="6089015">
                  <a:moveTo>
                    <a:pt x="0" y="0"/>
                  </a:moveTo>
                  <a:lnTo>
                    <a:pt x="0" y="6088458"/>
                  </a:lnTo>
                  <a:lnTo>
                    <a:pt x="4058841" y="6088458"/>
                  </a:lnTo>
                  <a:lnTo>
                    <a:pt x="4058841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420853" y="2618184"/>
            <a:ext cx="6955790" cy="5839460"/>
            <a:chOff x="420853" y="2618184"/>
            <a:chExt cx="6955790" cy="583946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0912" y="2624535"/>
              <a:ext cx="6748805" cy="5787943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27203" y="2624534"/>
              <a:ext cx="6943090" cy="5826760"/>
            </a:xfrm>
            <a:custGeom>
              <a:avLst/>
              <a:gdLst/>
              <a:ahLst/>
              <a:cxnLst/>
              <a:rect l="l" t="t" r="r" b="b"/>
              <a:pathLst>
                <a:path w="6943090" h="5826759">
                  <a:moveTo>
                    <a:pt x="0" y="0"/>
                  </a:moveTo>
                  <a:lnTo>
                    <a:pt x="0" y="5826521"/>
                  </a:lnTo>
                  <a:lnTo>
                    <a:pt x="6942533" y="5826521"/>
                  </a:lnTo>
                  <a:lnTo>
                    <a:pt x="6942533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6134671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3553" y="-14496"/>
            <a:ext cx="8472805" cy="2101215"/>
          </a:xfrm>
          <a:prstGeom prst="rect">
            <a:avLst/>
          </a:prstGeom>
        </p:spPr>
        <p:txBody>
          <a:bodyPr vert="horz" wrap="square" lIns="0" tIns="374015" rIns="0" bIns="0" rtlCol="0">
            <a:spAutoFit/>
          </a:bodyPr>
          <a:lstStyle/>
          <a:p>
            <a:pPr marL="741045" indent="-694055">
              <a:lnSpc>
                <a:spcPct val="100000"/>
              </a:lnSpc>
              <a:spcBef>
                <a:spcPts val="2945"/>
              </a:spcBef>
              <a:buSzPct val="145000"/>
              <a:buChar char="•"/>
              <a:tabLst>
                <a:tab pos="741045" algn="l"/>
              </a:tabLst>
            </a:pPr>
            <a:r>
              <a:rPr sz="5000" spc="75" dirty="0">
                <a:latin typeface="Arial MT"/>
                <a:cs typeface="Arial MT"/>
              </a:rPr>
              <a:t>Blood</a:t>
            </a:r>
            <a:r>
              <a:rPr sz="5000" spc="90" dirty="0">
                <a:latin typeface="Arial MT"/>
                <a:cs typeface="Arial MT"/>
              </a:rPr>
              <a:t> </a:t>
            </a:r>
            <a:r>
              <a:rPr sz="5000" dirty="0">
                <a:latin typeface="Arial MT"/>
                <a:cs typeface="Arial MT"/>
              </a:rPr>
              <a:t>supply</a:t>
            </a:r>
            <a:r>
              <a:rPr sz="5000" spc="95" dirty="0">
                <a:latin typeface="Arial MT"/>
                <a:cs typeface="Arial MT"/>
              </a:rPr>
              <a:t> </a:t>
            </a:r>
            <a:r>
              <a:rPr sz="5000" spc="80" dirty="0">
                <a:latin typeface="Arial MT"/>
                <a:cs typeface="Arial MT"/>
              </a:rPr>
              <a:t>of</a:t>
            </a:r>
            <a:r>
              <a:rPr sz="5000" spc="90" dirty="0">
                <a:latin typeface="Arial MT"/>
                <a:cs typeface="Arial MT"/>
              </a:rPr>
              <a:t> </a:t>
            </a:r>
            <a:r>
              <a:rPr sz="5000" dirty="0">
                <a:latin typeface="Arial MT"/>
                <a:cs typeface="Arial MT"/>
              </a:rPr>
              <a:t>the</a:t>
            </a:r>
            <a:r>
              <a:rPr sz="5000" spc="95" dirty="0">
                <a:latin typeface="Arial MT"/>
                <a:cs typeface="Arial MT"/>
              </a:rPr>
              <a:t> </a:t>
            </a:r>
            <a:r>
              <a:rPr sz="5000" spc="-10" dirty="0">
                <a:latin typeface="Arial MT"/>
                <a:cs typeface="Arial MT"/>
              </a:rPr>
              <a:t>rectum</a:t>
            </a:r>
            <a:endParaRPr sz="5000">
              <a:latin typeface="Arial MT"/>
              <a:cs typeface="Arial MT"/>
            </a:endParaRPr>
          </a:p>
          <a:p>
            <a:pPr marL="443230" indent="-405130">
              <a:lnSpc>
                <a:spcPct val="100000"/>
              </a:lnSpc>
              <a:spcBef>
                <a:spcPts val="3750"/>
              </a:spcBef>
              <a:buSzPct val="144827"/>
              <a:buChar char="•"/>
              <a:tabLst>
                <a:tab pos="443230" algn="l"/>
              </a:tabLst>
            </a:pPr>
            <a:r>
              <a:rPr sz="2900" spc="-25" dirty="0">
                <a:latin typeface="Arial MT"/>
                <a:cs typeface="Arial MT"/>
              </a:rPr>
              <a:t>Venous</a:t>
            </a:r>
            <a:r>
              <a:rPr sz="2900" spc="-155" dirty="0">
                <a:latin typeface="Arial MT"/>
                <a:cs typeface="Arial MT"/>
              </a:rPr>
              <a:t> </a:t>
            </a:r>
            <a:r>
              <a:rPr sz="2900" spc="-10" dirty="0">
                <a:latin typeface="Arial MT"/>
                <a:cs typeface="Arial MT"/>
              </a:rPr>
              <a:t>drainage</a:t>
            </a:r>
            <a:endParaRPr sz="29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194248" y="2514993"/>
            <a:ext cx="6616700" cy="6756400"/>
            <a:chOff x="3194248" y="2514993"/>
            <a:chExt cx="6616700" cy="67564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00587" y="2521343"/>
              <a:ext cx="6603558" cy="674339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200598" y="2521343"/>
              <a:ext cx="6604000" cy="6743700"/>
            </a:xfrm>
            <a:custGeom>
              <a:avLst/>
              <a:gdLst/>
              <a:ahLst/>
              <a:cxnLst/>
              <a:rect l="l" t="t" r="r" b="b"/>
              <a:pathLst>
                <a:path w="6604000" h="6743700">
                  <a:moveTo>
                    <a:pt x="0" y="0"/>
                  </a:moveTo>
                  <a:lnTo>
                    <a:pt x="0" y="6743303"/>
                  </a:lnTo>
                  <a:lnTo>
                    <a:pt x="6603603" y="6743303"/>
                  </a:lnTo>
                  <a:lnTo>
                    <a:pt x="6603603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2531830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3553" y="96340"/>
            <a:ext cx="5906770" cy="2070735"/>
          </a:xfrm>
          <a:prstGeom prst="rect">
            <a:avLst/>
          </a:prstGeom>
        </p:spPr>
        <p:txBody>
          <a:bodyPr vert="horz" wrap="square" lIns="0" tIns="262890" rIns="0" bIns="0" rtlCol="0">
            <a:spAutoFit/>
          </a:bodyPr>
          <a:lstStyle/>
          <a:p>
            <a:pPr marL="741045" indent="-694055">
              <a:lnSpc>
                <a:spcPct val="100000"/>
              </a:lnSpc>
              <a:spcBef>
                <a:spcPts val="2070"/>
              </a:spcBef>
              <a:buSzPct val="145000"/>
              <a:buChar char="•"/>
              <a:tabLst>
                <a:tab pos="741045" algn="l"/>
              </a:tabLst>
            </a:pPr>
            <a:r>
              <a:rPr sz="5000" dirty="0">
                <a:latin typeface="Arial MT"/>
                <a:cs typeface="Arial MT"/>
              </a:rPr>
              <a:t>Ischiorectal</a:t>
            </a:r>
            <a:r>
              <a:rPr sz="5000" spc="160" dirty="0">
                <a:latin typeface="Arial MT"/>
                <a:cs typeface="Arial MT"/>
              </a:rPr>
              <a:t> </a:t>
            </a:r>
            <a:r>
              <a:rPr sz="5000" spc="-10" dirty="0">
                <a:latin typeface="Arial MT"/>
                <a:cs typeface="Arial MT"/>
              </a:rPr>
              <a:t>Fossa</a:t>
            </a:r>
            <a:endParaRPr sz="5000">
              <a:latin typeface="Arial MT"/>
              <a:cs typeface="Arial MT"/>
            </a:endParaRPr>
          </a:p>
          <a:p>
            <a:pPr marL="525145" indent="-487045">
              <a:lnSpc>
                <a:spcPct val="100000"/>
              </a:lnSpc>
              <a:spcBef>
                <a:spcPts val="3610"/>
              </a:spcBef>
              <a:buSzPct val="145714"/>
              <a:buChar char="•"/>
              <a:tabLst>
                <a:tab pos="525145" algn="l"/>
              </a:tabLst>
            </a:pPr>
            <a:r>
              <a:rPr sz="3500" spc="-10" dirty="0">
                <a:latin typeface="Arial MT"/>
                <a:cs typeface="Arial MT"/>
              </a:rPr>
              <a:t>Boundaries</a:t>
            </a:r>
            <a:endParaRPr sz="35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373672" y="2707481"/>
            <a:ext cx="9601835" cy="5786755"/>
            <a:chOff x="1373672" y="2707481"/>
            <a:chExt cx="9601835" cy="578675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80023" y="2713831"/>
              <a:ext cx="9578599" cy="564899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380022" y="2713831"/>
              <a:ext cx="9589135" cy="5774055"/>
            </a:xfrm>
            <a:custGeom>
              <a:avLst/>
              <a:gdLst/>
              <a:ahLst/>
              <a:cxnLst/>
              <a:rect l="l" t="t" r="r" b="b"/>
              <a:pathLst>
                <a:path w="9589135" h="5774055">
                  <a:moveTo>
                    <a:pt x="0" y="0"/>
                  </a:moveTo>
                  <a:lnTo>
                    <a:pt x="0" y="5773737"/>
                  </a:lnTo>
                  <a:lnTo>
                    <a:pt x="9588896" y="5773737"/>
                  </a:lnTo>
                  <a:lnTo>
                    <a:pt x="9588896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110432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3553" y="96340"/>
            <a:ext cx="5906770" cy="2070735"/>
          </a:xfrm>
          <a:prstGeom prst="rect">
            <a:avLst/>
          </a:prstGeom>
        </p:spPr>
        <p:txBody>
          <a:bodyPr vert="horz" wrap="square" lIns="0" tIns="262890" rIns="0" bIns="0" rtlCol="0">
            <a:spAutoFit/>
          </a:bodyPr>
          <a:lstStyle/>
          <a:p>
            <a:pPr marL="741045" indent="-694055">
              <a:lnSpc>
                <a:spcPct val="100000"/>
              </a:lnSpc>
              <a:spcBef>
                <a:spcPts val="2070"/>
              </a:spcBef>
              <a:buSzPct val="145000"/>
              <a:buChar char="•"/>
              <a:tabLst>
                <a:tab pos="741045" algn="l"/>
              </a:tabLst>
            </a:pPr>
            <a:r>
              <a:rPr sz="5000" dirty="0">
                <a:latin typeface="Arial MT"/>
                <a:cs typeface="Arial MT"/>
              </a:rPr>
              <a:t>Ischiorectal</a:t>
            </a:r>
            <a:r>
              <a:rPr sz="5000" spc="160" dirty="0">
                <a:latin typeface="Arial MT"/>
                <a:cs typeface="Arial MT"/>
              </a:rPr>
              <a:t> </a:t>
            </a:r>
            <a:r>
              <a:rPr sz="5000" spc="-10" dirty="0">
                <a:latin typeface="Arial MT"/>
                <a:cs typeface="Arial MT"/>
              </a:rPr>
              <a:t>Fossa</a:t>
            </a:r>
            <a:endParaRPr sz="5000">
              <a:latin typeface="Arial MT"/>
              <a:cs typeface="Arial MT"/>
            </a:endParaRPr>
          </a:p>
          <a:p>
            <a:pPr marL="525145" indent="-487045">
              <a:lnSpc>
                <a:spcPct val="100000"/>
              </a:lnSpc>
              <a:spcBef>
                <a:spcPts val="3610"/>
              </a:spcBef>
              <a:buSzPct val="145714"/>
              <a:buChar char="•"/>
              <a:tabLst>
                <a:tab pos="525145" algn="l"/>
              </a:tabLst>
            </a:pPr>
            <a:r>
              <a:rPr sz="3500" spc="-10" dirty="0">
                <a:latin typeface="Arial MT"/>
                <a:cs typeface="Arial MT"/>
              </a:rPr>
              <a:t>Contents</a:t>
            </a:r>
            <a:endParaRPr sz="35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373673" y="2778157"/>
            <a:ext cx="10061575" cy="5398770"/>
            <a:chOff x="1373673" y="2778157"/>
            <a:chExt cx="10061575" cy="539877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80023" y="2784509"/>
              <a:ext cx="10048450" cy="538596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380023" y="2784507"/>
              <a:ext cx="10048875" cy="5386070"/>
            </a:xfrm>
            <a:custGeom>
              <a:avLst/>
              <a:gdLst/>
              <a:ahLst/>
              <a:cxnLst/>
              <a:rect l="l" t="t" r="r" b="b"/>
              <a:pathLst>
                <a:path w="10048875" h="5386070">
                  <a:moveTo>
                    <a:pt x="0" y="0"/>
                  </a:moveTo>
                  <a:lnTo>
                    <a:pt x="0" y="5385991"/>
                  </a:lnTo>
                  <a:lnTo>
                    <a:pt x="10048478" y="5385991"/>
                  </a:lnTo>
                  <a:lnTo>
                    <a:pt x="10048478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880798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6415" indent="-513715">
              <a:lnSpc>
                <a:spcPct val="100000"/>
              </a:lnSpc>
              <a:spcBef>
                <a:spcPts val="100"/>
              </a:spcBef>
              <a:buSzPct val="144594"/>
              <a:buChar char="•"/>
              <a:tabLst>
                <a:tab pos="526415" algn="l"/>
              </a:tabLst>
            </a:pPr>
            <a:r>
              <a:rPr sz="3700" dirty="0"/>
              <a:t>The</a:t>
            </a:r>
            <a:r>
              <a:rPr sz="3700" spc="80" dirty="0"/>
              <a:t> </a:t>
            </a:r>
            <a:r>
              <a:rPr sz="3700" dirty="0"/>
              <a:t>students</a:t>
            </a:r>
            <a:r>
              <a:rPr sz="3700" spc="85" dirty="0"/>
              <a:t> </a:t>
            </a:r>
            <a:r>
              <a:rPr sz="3700" dirty="0"/>
              <a:t>should</a:t>
            </a:r>
            <a:r>
              <a:rPr sz="3700" spc="85" dirty="0"/>
              <a:t> </a:t>
            </a:r>
            <a:r>
              <a:rPr sz="3700" dirty="0"/>
              <a:t>know</a:t>
            </a:r>
            <a:r>
              <a:rPr sz="3700" spc="85" dirty="0"/>
              <a:t> </a:t>
            </a:r>
            <a:r>
              <a:rPr sz="3700" dirty="0"/>
              <a:t>and</a:t>
            </a:r>
            <a:r>
              <a:rPr sz="3700" spc="85" dirty="0"/>
              <a:t> </a:t>
            </a:r>
            <a:r>
              <a:rPr sz="3700" dirty="0"/>
              <a:t>identify</a:t>
            </a:r>
            <a:r>
              <a:rPr sz="3700" spc="85" dirty="0"/>
              <a:t> </a:t>
            </a:r>
            <a:r>
              <a:rPr sz="3700" dirty="0"/>
              <a:t>the</a:t>
            </a:r>
            <a:r>
              <a:rPr sz="3700" spc="85" dirty="0"/>
              <a:t> </a:t>
            </a:r>
            <a:r>
              <a:rPr sz="3700" spc="-50" dirty="0"/>
              <a:t>:</a:t>
            </a:r>
            <a:endParaRPr sz="3700"/>
          </a:p>
          <a:p>
            <a:pPr>
              <a:lnSpc>
                <a:spcPct val="100000"/>
              </a:lnSpc>
              <a:spcBef>
                <a:spcPts val="105"/>
              </a:spcBef>
              <a:buFont typeface="Arial MT"/>
              <a:buChar char="•"/>
            </a:pPr>
            <a:endParaRPr sz="3700"/>
          </a:p>
          <a:p>
            <a:pPr marL="1381760" lvl="1" indent="-734060">
              <a:lnSpc>
                <a:spcPts val="4420"/>
              </a:lnSpc>
              <a:buAutoNum type="arabicPeriod"/>
              <a:tabLst>
                <a:tab pos="1381760" algn="l"/>
              </a:tabLst>
            </a:pPr>
            <a:r>
              <a:rPr sz="3700" dirty="0">
                <a:latin typeface="Arial MT"/>
                <a:cs typeface="Arial MT"/>
              </a:rPr>
              <a:t>Site</a:t>
            </a:r>
            <a:r>
              <a:rPr sz="3700" spc="-35" dirty="0">
                <a:latin typeface="Arial MT"/>
                <a:cs typeface="Arial MT"/>
              </a:rPr>
              <a:t> </a:t>
            </a:r>
            <a:r>
              <a:rPr sz="3700" dirty="0">
                <a:latin typeface="Arial MT"/>
                <a:cs typeface="Arial MT"/>
              </a:rPr>
              <a:t>and</a:t>
            </a:r>
            <a:r>
              <a:rPr sz="3700" spc="-30" dirty="0">
                <a:latin typeface="Arial MT"/>
                <a:cs typeface="Arial MT"/>
              </a:rPr>
              <a:t> </a:t>
            </a:r>
            <a:r>
              <a:rPr sz="3700" spc="-10" dirty="0">
                <a:latin typeface="Arial MT"/>
                <a:cs typeface="Arial MT"/>
              </a:rPr>
              <a:t>Position</a:t>
            </a:r>
            <a:endParaRPr sz="3700">
              <a:latin typeface="Arial MT"/>
              <a:cs typeface="Arial MT"/>
            </a:endParaRPr>
          </a:p>
          <a:p>
            <a:pPr marL="1381760" lvl="1" indent="-734060">
              <a:lnSpc>
                <a:spcPts val="4400"/>
              </a:lnSpc>
              <a:buAutoNum type="arabicPeriod"/>
              <a:tabLst>
                <a:tab pos="1381760" algn="l"/>
              </a:tabLst>
            </a:pPr>
            <a:r>
              <a:rPr sz="3700" dirty="0">
                <a:latin typeface="Arial MT"/>
                <a:cs typeface="Arial MT"/>
              </a:rPr>
              <a:t>Peritoneal</a:t>
            </a:r>
            <a:r>
              <a:rPr sz="3700" spc="-170" dirty="0">
                <a:latin typeface="Arial MT"/>
                <a:cs typeface="Arial MT"/>
              </a:rPr>
              <a:t> </a:t>
            </a:r>
            <a:r>
              <a:rPr sz="3700" spc="-10" dirty="0">
                <a:latin typeface="Arial MT"/>
                <a:cs typeface="Arial MT"/>
              </a:rPr>
              <a:t>Relations</a:t>
            </a:r>
            <a:endParaRPr sz="3700">
              <a:latin typeface="Arial MT"/>
              <a:cs typeface="Arial MT"/>
            </a:endParaRPr>
          </a:p>
          <a:p>
            <a:pPr marL="1381760" lvl="1" indent="-734060">
              <a:lnSpc>
                <a:spcPts val="4400"/>
              </a:lnSpc>
              <a:buAutoNum type="arabicPeriod"/>
              <a:tabLst>
                <a:tab pos="1381760" algn="l"/>
              </a:tabLst>
            </a:pPr>
            <a:r>
              <a:rPr sz="3700" spc="-10" dirty="0">
                <a:latin typeface="Arial MT"/>
                <a:cs typeface="Arial MT"/>
              </a:rPr>
              <a:t>Relations</a:t>
            </a:r>
            <a:endParaRPr sz="3700">
              <a:latin typeface="Arial MT"/>
              <a:cs typeface="Arial MT"/>
            </a:endParaRPr>
          </a:p>
          <a:p>
            <a:pPr marL="1381760" lvl="1" indent="-734060">
              <a:lnSpc>
                <a:spcPts val="4420"/>
              </a:lnSpc>
              <a:buAutoNum type="arabicPeriod"/>
              <a:tabLst>
                <a:tab pos="1381760" algn="l"/>
              </a:tabLst>
            </a:pPr>
            <a:r>
              <a:rPr sz="3700" spc="55" dirty="0">
                <a:latin typeface="Arial MT"/>
                <a:cs typeface="Arial MT"/>
              </a:rPr>
              <a:t>Blood</a:t>
            </a:r>
            <a:r>
              <a:rPr sz="3700" spc="5" dirty="0">
                <a:latin typeface="Arial MT"/>
                <a:cs typeface="Arial MT"/>
              </a:rPr>
              <a:t> </a:t>
            </a:r>
            <a:r>
              <a:rPr sz="3700" spc="-10" dirty="0">
                <a:latin typeface="Arial MT"/>
                <a:cs typeface="Arial MT"/>
              </a:rPr>
              <a:t>supply</a:t>
            </a:r>
            <a:endParaRPr sz="370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4293" y="199586"/>
            <a:ext cx="6606798" cy="158750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9855">
              <a:lnSpc>
                <a:spcPct val="100000"/>
              </a:lnSpc>
              <a:spcBef>
                <a:spcPts val="100"/>
              </a:spcBef>
            </a:pPr>
            <a:r>
              <a:rPr dirty="0"/>
              <a:t>Anal</a:t>
            </a:r>
            <a:r>
              <a:rPr spc="-325" dirty="0"/>
              <a:t> </a:t>
            </a:r>
            <a:r>
              <a:rPr spc="-10" dirty="0"/>
              <a:t>canal</a:t>
            </a:r>
          </a:p>
        </p:txBody>
      </p:sp>
      <p:sp>
        <p:nvSpPr>
          <p:cNvPr id="5" name="object 5"/>
          <p:cNvSpPr/>
          <p:nvPr/>
        </p:nvSpPr>
        <p:spPr>
          <a:xfrm>
            <a:off x="1503672" y="1300830"/>
            <a:ext cx="3150235" cy="0"/>
          </a:xfrm>
          <a:custGeom>
            <a:avLst/>
            <a:gdLst/>
            <a:ahLst/>
            <a:cxnLst/>
            <a:rect l="l" t="t" r="r" b="b"/>
            <a:pathLst>
              <a:path w="3150235">
                <a:moveTo>
                  <a:pt x="0" y="0"/>
                </a:moveTo>
                <a:lnTo>
                  <a:pt x="3150235" y="0"/>
                </a:lnTo>
              </a:path>
            </a:pathLst>
          </a:custGeom>
          <a:ln w="317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083283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0882" y="153047"/>
            <a:ext cx="12173698" cy="120522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67993" y="346905"/>
            <a:ext cx="10446385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06755" indent="-694055">
              <a:lnSpc>
                <a:spcPct val="100000"/>
              </a:lnSpc>
              <a:spcBef>
                <a:spcPts val="100"/>
              </a:spcBef>
              <a:buSzPct val="145000"/>
              <a:buChar char="•"/>
              <a:tabLst>
                <a:tab pos="706755" algn="l"/>
              </a:tabLst>
            </a:pPr>
            <a:r>
              <a:rPr sz="5000" dirty="0">
                <a:latin typeface="Arial MT"/>
                <a:cs typeface="Arial MT"/>
              </a:rPr>
              <a:t>Site</a:t>
            </a:r>
            <a:r>
              <a:rPr sz="5000" spc="5" dirty="0">
                <a:latin typeface="Arial MT"/>
                <a:cs typeface="Arial MT"/>
              </a:rPr>
              <a:t> </a:t>
            </a:r>
            <a:r>
              <a:rPr sz="5000" dirty="0">
                <a:latin typeface="Arial MT"/>
                <a:cs typeface="Arial MT"/>
              </a:rPr>
              <a:t>and</a:t>
            </a:r>
            <a:r>
              <a:rPr sz="5000" spc="10" dirty="0">
                <a:latin typeface="Arial MT"/>
                <a:cs typeface="Arial MT"/>
              </a:rPr>
              <a:t> </a:t>
            </a:r>
            <a:r>
              <a:rPr sz="5000" dirty="0">
                <a:latin typeface="Arial MT"/>
                <a:cs typeface="Arial MT"/>
              </a:rPr>
              <a:t>Position</a:t>
            </a:r>
            <a:r>
              <a:rPr sz="5000" spc="10" dirty="0">
                <a:latin typeface="Arial MT"/>
                <a:cs typeface="Arial MT"/>
              </a:rPr>
              <a:t> </a:t>
            </a:r>
            <a:r>
              <a:rPr sz="5000" spc="80" dirty="0">
                <a:latin typeface="Arial MT"/>
                <a:cs typeface="Arial MT"/>
              </a:rPr>
              <a:t>of</a:t>
            </a:r>
            <a:r>
              <a:rPr sz="5000" spc="5" dirty="0">
                <a:latin typeface="Arial MT"/>
                <a:cs typeface="Arial MT"/>
              </a:rPr>
              <a:t> </a:t>
            </a:r>
            <a:r>
              <a:rPr sz="5000" dirty="0">
                <a:latin typeface="Arial MT"/>
                <a:cs typeface="Arial MT"/>
              </a:rPr>
              <a:t>the</a:t>
            </a:r>
            <a:r>
              <a:rPr sz="5000" spc="10" dirty="0">
                <a:latin typeface="Arial MT"/>
                <a:cs typeface="Arial MT"/>
              </a:rPr>
              <a:t> </a:t>
            </a:r>
            <a:r>
              <a:rPr sz="5000" dirty="0">
                <a:latin typeface="Arial MT"/>
                <a:cs typeface="Arial MT"/>
              </a:rPr>
              <a:t>Anal</a:t>
            </a:r>
            <a:r>
              <a:rPr sz="5000" spc="10" dirty="0">
                <a:latin typeface="Arial MT"/>
                <a:cs typeface="Arial MT"/>
              </a:rPr>
              <a:t> </a:t>
            </a:r>
            <a:r>
              <a:rPr sz="5000" spc="-10" dirty="0">
                <a:latin typeface="Arial MT"/>
                <a:cs typeface="Arial MT"/>
              </a:rPr>
              <a:t>canal</a:t>
            </a:r>
            <a:endParaRPr sz="50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814700" y="3034903"/>
            <a:ext cx="5917565" cy="4189095"/>
            <a:chOff x="6814700" y="3034903"/>
            <a:chExt cx="5917565" cy="418909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21050" y="3041252"/>
              <a:ext cx="5883996" cy="417598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6821050" y="3041253"/>
              <a:ext cx="5904865" cy="4176395"/>
            </a:xfrm>
            <a:custGeom>
              <a:avLst/>
              <a:gdLst/>
              <a:ahLst/>
              <a:cxnLst/>
              <a:rect l="l" t="t" r="r" b="b"/>
              <a:pathLst>
                <a:path w="5904865" h="4176395">
                  <a:moveTo>
                    <a:pt x="0" y="0"/>
                  </a:moveTo>
                  <a:lnTo>
                    <a:pt x="0" y="4175918"/>
                  </a:lnTo>
                  <a:lnTo>
                    <a:pt x="5904308" y="4175918"/>
                  </a:lnTo>
                  <a:lnTo>
                    <a:pt x="5904308" y="0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231281" y="2910662"/>
            <a:ext cx="6158865" cy="4312920"/>
            <a:chOff x="231281" y="2910662"/>
            <a:chExt cx="6158865" cy="4312920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9301" y="2917010"/>
              <a:ext cx="6073976" cy="430016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37631" y="2917012"/>
              <a:ext cx="6146165" cy="4300220"/>
            </a:xfrm>
            <a:custGeom>
              <a:avLst/>
              <a:gdLst/>
              <a:ahLst/>
              <a:cxnLst/>
              <a:rect l="l" t="t" r="r" b="b"/>
              <a:pathLst>
                <a:path w="6146165" h="4300220">
                  <a:moveTo>
                    <a:pt x="0" y="0"/>
                  </a:moveTo>
                  <a:lnTo>
                    <a:pt x="6145645" y="0"/>
                  </a:lnTo>
                  <a:lnTo>
                    <a:pt x="6145645" y="4300160"/>
                  </a:lnTo>
                  <a:lnTo>
                    <a:pt x="0" y="430016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1481008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7993" y="387608"/>
            <a:ext cx="10165715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6270" indent="-623570">
              <a:lnSpc>
                <a:spcPct val="100000"/>
              </a:lnSpc>
              <a:spcBef>
                <a:spcPts val="100"/>
              </a:spcBef>
              <a:buSzPct val="144444"/>
              <a:buChar char="•"/>
              <a:tabLst>
                <a:tab pos="636270" algn="l"/>
              </a:tabLst>
            </a:pPr>
            <a:r>
              <a:rPr sz="4500" dirty="0">
                <a:latin typeface="Arial MT"/>
                <a:cs typeface="Arial MT"/>
              </a:rPr>
              <a:t>Peritoneal</a:t>
            </a:r>
            <a:r>
              <a:rPr sz="4500" spc="-105" dirty="0">
                <a:latin typeface="Arial MT"/>
                <a:cs typeface="Arial MT"/>
              </a:rPr>
              <a:t> </a:t>
            </a:r>
            <a:r>
              <a:rPr sz="4500" dirty="0">
                <a:latin typeface="Arial MT"/>
                <a:cs typeface="Arial MT"/>
              </a:rPr>
              <a:t>Relations</a:t>
            </a:r>
            <a:r>
              <a:rPr sz="4500" spc="-100" dirty="0">
                <a:latin typeface="Arial MT"/>
                <a:cs typeface="Arial MT"/>
              </a:rPr>
              <a:t> </a:t>
            </a:r>
            <a:r>
              <a:rPr sz="4500" spc="75" dirty="0">
                <a:latin typeface="Arial MT"/>
                <a:cs typeface="Arial MT"/>
              </a:rPr>
              <a:t>of</a:t>
            </a:r>
            <a:r>
              <a:rPr sz="4500" spc="-100" dirty="0">
                <a:latin typeface="Arial MT"/>
                <a:cs typeface="Arial MT"/>
              </a:rPr>
              <a:t> </a:t>
            </a:r>
            <a:r>
              <a:rPr sz="4500" dirty="0">
                <a:latin typeface="Arial MT"/>
                <a:cs typeface="Arial MT"/>
              </a:rPr>
              <a:t>the</a:t>
            </a:r>
            <a:r>
              <a:rPr sz="4500" spc="-105" dirty="0">
                <a:latin typeface="Arial MT"/>
                <a:cs typeface="Arial MT"/>
              </a:rPr>
              <a:t> </a:t>
            </a:r>
            <a:r>
              <a:rPr sz="4500" dirty="0">
                <a:latin typeface="Arial MT"/>
                <a:cs typeface="Arial MT"/>
              </a:rPr>
              <a:t>Anal</a:t>
            </a:r>
            <a:r>
              <a:rPr sz="4500" spc="-100" dirty="0">
                <a:latin typeface="Arial MT"/>
                <a:cs typeface="Arial MT"/>
              </a:rPr>
              <a:t> </a:t>
            </a:r>
            <a:r>
              <a:rPr sz="4500" spc="-10" dirty="0">
                <a:latin typeface="Arial MT"/>
                <a:cs typeface="Arial MT"/>
              </a:rPr>
              <a:t>canal</a:t>
            </a:r>
            <a:endParaRPr sz="45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409501" y="2007393"/>
            <a:ext cx="10186035" cy="7186930"/>
            <a:chOff x="1409501" y="2007393"/>
            <a:chExt cx="10186035" cy="718693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33563" y="2217078"/>
              <a:ext cx="9696554" cy="675454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415851" y="2013743"/>
              <a:ext cx="10173335" cy="7174230"/>
            </a:xfrm>
            <a:custGeom>
              <a:avLst/>
              <a:gdLst/>
              <a:ahLst/>
              <a:cxnLst/>
              <a:rect l="l" t="t" r="r" b="b"/>
              <a:pathLst>
                <a:path w="10173335" h="7174230">
                  <a:moveTo>
                    <a:pt x="0" y="0"/>
                  </a:moveTo>
                  <a:lnTo>
                    <a:pt x="0" y="7173912"/>
                  </a:lnTo>
                  <a:lnTo>
                    <a:pt x="10173096" y="7173912"/>
                  </a:lnTo>
                  <a:lnTo>
                    <a:pt x="10173096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0668644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3553" y="346905"/>
            <a:ext cx="9436100" cy="1677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41045" indent="-694055">
              <a:lnSpc>
                <a:spcPct val="100000"/>
              </a:lnSpc>
              <a:spcBef>
                <a:spcPts val="100"/>
              </a:spcBef>
              <a:buSzPct val="145000"/>
              <a:buChar char="•"/>
              <a:tabLst>
                <a:tab pos="741045" algn="l"/>
              </a:tabLst>
            </a:pPr>
            <a:r>
              <a:rPr sz="5000" spc="75" dirty="0">
                <a:latin typeface="Arial MT"/>
                <a:cs typeface="Arial MT"/>
              </a:rPr>
              <a:t>Blood</a:t>
            </a:r>
            <a:r>
              <a:rPr sz="5000" spc="30" dirty="0">
                <a:latin typeface="Arial MT"/>
                <a:cs typeface="Arial MT"/>
              </a:rPr>
              <a:t> </a:t>
            </a:r>
            <a:r>
              <a:rPr sz="5000" dirty="0">
                <a:latin typeface="Arial MT"/>
                <a:cs typeface="Arial MT"/>
              </a:rPr>
              <a:t>supply</a:t>
            </a:r>
            <a:r>
              <a:rPr sz="5000" spc="35" dirty="0">
                <a:latin typeface="Arial MT"/>
                <a:cs typeface="Arial MT"/>
              </a:rPr>
              <a:t> </a:t>
            </a:r>
            <a:r>
              <a:rPr sz="5000" spc="80" dirty="0">
                <a:latin typeface="Arial MT"/>
                <a:cs typeface="Arial MT"/>
              </a:rPr>
              <a:t>of</a:t>
            </a:r>
            <a:r>
              <a:rPr sz="5000" spc="35" dirty="0">
                <a:latin typeface="Arial MT"/>
                <a:cs typeface="Arial MT"/>
              </a:rPr>
              <a:t> </a:t>
            </a:r>
            <a:r>
              <a:rPr sz="5000" dirty="0">
                <a:latin typeface="Arial MT"/>
                <a:cs typeface="Arial MT"/>
              </a:rPr>
              <a:t>the</a:t>
            </a:r>
            <a:r>
              <a:rPr sz="5000" spc="35" dirty="0">
                <a:latin typeface="Arial MT"/>
                <a:cs typeface="Arial MT"/>
              </a:rPr>
              <a:t> </a:t>
            </a:r>
            <a:r>
              <a:rPr sz="5000" dirty="0">
                <a:latin typeface="Arial MT"/>
                <a:cs typeface="Arial MT"/>
              </a:rPr>
              <a:t>Anal</a:t>
            </a:r>
            <a:r>
              <a:rPr sz="5000" spc="35" dirty="0">
                <a:latin typeface="Arial MT"/>
                <a:cs typeface="Arial MT"/>
              </a:rPr>
              <a:t> </a:t>
            </a:r>
            <a:r>
              <a:rPr sz="5000" spc="-10" dirty="0">
                <a:latin typeface="Arial MT"/>
                <a:cs typeface="Arial MT"/>
              </a:rPr>
              <a:t>canal</a:t>
            </a:r>
            <a:endParaRPr sz="5000">
              <a:latin typeface="Arial MT"/>
              <a:cs typeface="Arial MT"/>
            </a:endParaRPr>
          </a:p>
          <a:p>
            <a:pPr marL="384810" indent="-346710">
              <a:lnSpc>
                <a:spcPct val="100000"/>
              </a:lnSpc>
              <a:spcBef>
                <a:spcPts val="3779"/>
              </a:spcBef>
              <a:buSzPct val="144000"/>
              <a:buChar char="•"/>
              <a:tabLst>
                <a:tab pos="384810" algn="l"/>
              </a:tabLst>
            </a:pPr>
            <a:r>
              <a:rPr sz="2500" dirty="0">
                <a:solidFill>
                  <a:srgbClr val="333333"/>
                </a:solidFill>
                <a:latin typeface="Arial MT"/>
                <a:cs typeface="Arial MT"/>
              </a:rPr>
              <a:t>Arterial</a:t>
            </a:r>
            <a:r>
              <a:rPr sz="2500" spc="-4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2500" spc="-10" dirty="0">
                <a:solidFill>
                  <a:srgbClr val="333333"/>
                </a:solidFill>
                <a:latin typeface="Arial MT"/>
                <a:cs typeface="Arial MT"/>
              </a:rPr>
              <a:t>supply</a:t>
            </a:r>
            <a:endParaRPr sz="25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09821" y="2648941"/>
            <a:ext cx="5326380" cy="5636895"/>
            <a:chOff x="609821" y="2648941"/>
            <a:chExt cx="5326380" cy="563689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6171" y="2655291"/>
              <a:ext cx="5313466" cy="562419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16171" y="2655291"/>
              <a:ext cx="5313680" cy="5624195"/>
            </a:xfrm>
            <a:custGeom>
              <a:avLst/>
              <a:gdLst/>
              <a:ahLst/>
              <a:cxnLst/>
              <a:rect l="l" t="t" r="r" b="b"/>
              <a:pathLst>
                <a:path w="5313680" h="5624195">
                  <a:moveTo>
                    <a:pt x="0" y="0"/>
                  </a:moveTo>
                  <a:lnTo>
                    <a:pt x="0" y="5624116"/>
                  </a:lnTo>
                  <a:lnTo>
                    <a:pt x="5313362" y="5624116"/>
                  </a:lnTo>
                  <a:lnTo>
                    <a:pt x="5313362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6400939" y="3109210"/>
            <a:ext cx="6038215" cy="4536440"/>
            <a:chOff x="6400939" y="3109210"/>
            <a:chExt cx="6038215" cy="453644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07289" y="3115561"/>
              <a:ext cx="5741474" cy="452329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407289" y="3115560"/>
              <a:ext cx="6025515" cy="4523740"/>
            </a:xfrm>
            <a:custGeom>
              <a:avLst/>
              <a:gdLst/>
              <a:ahLst/>
              <a:cxnLst/>
              <a:rect l="l" t="t" r="r" b="b"/>
              <a:pathLst>
                <a:path w="6025515" h="4523740">
                  <a:moveTo>
                    <a:pt x="0" y="0"/>
                  </a:moveTo>
                  <a:lnTo>
                    <a:pt x="0" y="4523183"/>
                  </a:lnTo>
                  <a:lnTo>
                    <a:pt x="6024958" y="4523183"/>
                  </a:lnTo>
                  <a:lnTo>
                    <a:pt x="6024958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0451084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3553" y="-14496"/>
            <a:ext cx="9436100" cy="2101215"/>
          </a:xfrm>
          <a:prstGeom prst="rect">
            <a:avLst/>
          </a:prstGeom>
        </p:spPr>
        <p:txBody>
          <a:bodyPr vert="horz" wrap="square" lIns="0" tIns="374015" rIns="0" bIns="0" rtlCol="0">
            <a:spAutoFit/>
          </a:bodyPr>
          <a:lstStyle/>
          <a:p>
            <a:pPr marL="741045" indent="-694055">
              <a:lnSpc>
                <a:spcPct val="100000"/>
              </a:lnSpc>
              <a:spcBef>
                <a:spcPts val="2945"/>
              </a:spcBef>
              <a:buSzPct val="145000"/>
              <a:buChar char="•"/>
              <a:tabLst>
                <a:tab pos="741045" algn="l"/>
              </a:tabLst>
            </a:pPr>
            <a:r>
              <a:rPr sz="5000" spc="75" dirty="0">
                <a:latin typeface="Arial MT"/>
                <a:cs typeface="Arial MT"/>
              </a:rPr>
              <a:t>Blood</a:t>
            </a:r>
            <a:r>
              <a:rPr sz="5000" spc="30" dirty="0">
                <a:latin typeface="Arial MT"/>
                <a:cs typeface="Arial MT"/>
              </a:rPr>
              <a:t> </a:t>
            </a:r>
            <a:r>
              <a:rPr sz="5000" dirty="0">
                <a:latin typeface="Arial MT"/>
                <a:cs typeface="Arial MT"/>
              </a:rPr>
              <a:t>supply</a:t>
            </a:r>
            <a:r>
              <a:rPr sz="5000" spc="35" dirty="0">
                <a:latin typeface="Arial MT"/>
                <a:cs typeface="Arial MT"/>
              </a:rPr>
              <a:t> </a:t>
            </a:r>
            <a:r>
              <a:rPr sz="5000" spc="80" dirty="0">
                <a:latin typeface="Arial MT"/>
                <a:cs typeface="Arial MT"/>
              </a:rPr>
              <a:t>of</a:t>
            </a:r>
            <a:r>
              <a:rPr sz="5000" spc="35" dirty="0">
                <a:latin typeface="Arial MT"/>
                <a:cs typeface="Arial MT"/>
              </a:rPr>
              <a:t> </a:t>
            </a:r>
            <a:r>
              <a:rPr sz="5000" dirty="0">
                <a:latin typeface="Arial MT"/>
                <a:cs typeface="Arial MT"/>
              </a:rPr>
              <a:t>the</a:t>
            </a:r>
            <a:r>
              <a:rPr sz="5000" spc="35" dirty="0">
                <a:latin typeface="Arial MT"/>
                <a:cs typeface="Arial MT"/>
              </a:rPr>
              <a:t> </a:t>
            </a:r>
            <a:r>
              <a:rPr sz="5000" dirty="0">
                <a:latin typeface="Arial MT"/>
                <a:cs typeface="Arial MT"/>
              </a:rPr>
              <a:t>Anal</a:t>
            </a:r>
            <a:r>
              <a:rPr sz="5000" spc="35" dirty="0">
                <a:latin typeface="Arial MT"/>
                <a:cs typeface="Arial MT"/>
              </a:rPr>
              <a:t> </a:t>
            </a:r>
            <a:r>
              <a:rPr sz="5000" spc="-10" dirty="0">
                <a:latin typeface="Arial MT"/>
                <a:cs typeface="Arial MT"/>
              </a:rPr>
              <a:t>canal</a:t>
            </a:r>
            <a:endParaRPr sz="5000">
              <a:latin typeface="Arial MT"/>
              <a:cs typeface="Arial MT"/>
            </a:endParaRPr>
          </a:p>
          <a:p>
            <a:pPr marL="443230" indent="-405130">
              <a:lnSpc>
                <a:spcPct val="100000"/>
              </a:lnSpc>
              <a:spcBef>
                <a:spcPts val="3750"/>
              </a:spcBef>
              <a:buSzPct val="144827"/>
              <a:buChar char="•"/>
              <a:tabLst>
                <a:tab pos="443230" algn="l"/>
              </a:tabLst>
            </a:pPr>
            <a:r>
              <a:rPr sz="2900" spc="-25" dirty="0">
                <a:latin typeface="Arial MT"/>
                <a:cs typeface="Arial MT"/>
              </a:rPr>
              <a:t>Venous</a:t>
            </a:r>
            <a:r>
              <a:rPr sz="2900" spc="-155" dirty="0">
                <a:latin typeface="Arial MT"/>
                <a:cs typeface="Arial MT"/>
              </a:rPr>
              <a:t> </a:t>
            </a:r>
            <a:r>
              <a:rPr sz="2900" spc="-10" dirty="0">
                <a:latin typeface="Arial MT"/>
                <a:cs typeface="Arial MT"/>
              </a:rPr>
              <a:t>drainage</a:t>
            </a:r>
            <a:endParaRPr sz="29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194248" y="2514993"/>
            <a:ext cx="6616700" cy="6756400"/>
            <a:chOff x="3194248" y="2514993"/>
            <a:chExt cx="6616700" cy="67564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00587" y="2521343"/>
              <a:ext cx="6603558" cy="674339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200598" y="2521343"/>
              <a:ext cx="6604000" cy="6743700"/>
            </a:xfrm>
            <a:custGeom>
              <a:avLst/>
              <a:gdLst/>
              <a:ahLst/>
              <a:cxnLst/>
              <a:rect l="l" t="t" r="r" b="b"/>
              <a:pathLst>
                <a:path w="6604000" h="6743700">
                  <a:moveTo>
                    <a:pt x="0" y="0"/>
                  </a:moveTo>
                  <a:lnTo>
                    <a:pt x="0" y="6743303"/>
                  </a:lnTo>
                  <a:lnTo>
                    <a:pt x="6603603" y="6743303"/>
                  </a:lnTo>
                  <a:lnTo>
                    <a:pt x="6603603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3604319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6415" indent="-513715">
              <a:lnSpc>
                <a:spcPct val="100000"/>
              </a:lnSpc>
              <a:spcBef>
                <a:spcPts val="100"/>
              </a:spcBef>
              <a:buSzPct val="144594"/>
              <a:buChar char="•"/>
              <a:tabLst>
                <a:tab pos="526415" algn="l"/>
              </a:tabLst>
            </a:pPr>
            <a:r>
              <a:rPr sz="3700" dirty="0"/>
              <a:t>The</a:t>
            </a:r>
            <a:r>
              <a:rPr sz="3700" spc="80" dirty="0"/>
              <a:t> </a:t>
            </a:r>
            <a:r>
              <a:rPr sz="3700" dirty="0"/>
              <a:t>students</a:t>
            </a:r>
            <a:r>
              <a:rPr sz="3700" spc="85" dirty="0"/>
              <a:t> </a:t>
            </a:r>
            <a:r>
              <a:rPr sz="3700" dirty="0"/>
              <a:t>should</a:t>
            </a:r>
            <a:r>
              <a:rPr sz="3700" spc="85" dirty="0"/>
              <a:t> </a:t>
            </a:r>
            <a:r>
              <a:rPr sz="3700" dirty="0"/>
              <a:t>know</a:t>
            </a:r>
            <a:r>
              <a:rPr sz="3700" spc="85" dirty="0"/>
              <a:t> </a:t>
            </a:r>
            <a:r>
              <a:rPr sz="3700" dirty="0"/>
              <a:t>and</a:t>
            </a:r>
            <a:r>
              <a:rPr sz="3700" spc="85" dirty="0"/>
              <a:t> </a:t>
            </a:r>
            <a:r>
              <a:rPr sz="3700" dirty="0"/>
              <a:t>identify</a:t>
            </a:r>
            <a:r>
              <a:rPr sz="3700" spc="85" dirty="0"/>
              <a:t> </a:t>
            </a:r>
            <a:r>
              <a:rPr sz="3700" dirty="0"/>
              <a:t>the</a:t>
            </a:r>
            <a:r>
              <a:rPr sz="3700" spc="85" dirty="0"/>
              <a:t> </a:t>
            </a:r>
            <a:r>
              <a:rPr sz="3700" spc="-50" dirty="0"/>
              <a:t>:</a:t>
            </a:r>
            <a:endParaRPr sz="3700"/>
          </a:p>
          <a:p>
            <a:pPr>
              <a:lnSpc>
                <a:spcPct val="100000"/>
              </a:lnSpc>
              <a:spcBef>
                <a:spcPts val="105"/>
              </a:spcBef>
              <a:buFont typeface="Arial MT"/>
              <a:buChar char="•"/>
            </a:pPr>
            <a:endParaRPr sz="3700"/>
          </a:p>
          <a:p>
            <a:pPr marL="1381760" lvl="1" indent="-734060">
              <a:lnSpc>
                <a:spcPts val="4420"/>
              </a:lnSpc>
              <a:buAutoNum type="arabicPeriod"/>
              <a:tabLst>
                <a:tab pos="1381760" algn="l"/>
              </a:tabLst>
            </a:pPr>
            <a:r>
              <a:rPr sz="3700" spc="-10" dirty="0">
                <a:latin typeface="Arial MT"/>
                <a:cs typeface="Arial MT"/>
              </a:rPr>
              <a:t>Muscles</a:t>
            </a:r>
            <a:endParaRPr sz="3700">
              <a:latin typeface="Arial MT"/>
              <a:cs typeface="Arial MT"/>
            </a:endParaRPr>
          </a:p>
          <a:p>
            <a:pPr marL="1381760" lvl="1" indent="-734060">
              <a:lnSpc>
                <a:spcPts val="4400"/>
              </a:lnSpc>
              <a:buAutoNum type="arabicPeriod"/>
              <a:tabLst>
                <a:tab pos="1381760" algn="l"/>
              </a:tabLst>
            </a:pPr>
            <a:r>
              <a:rPr sz="3700" spc="55" dirty="0">
                <a:latin typeface="Arial MT"/>
                <a:cs typeface="Arial MT"/>
              </a:rPr>
              <a:t>Blood</a:t>
            </a:r>
            <a:r>
              <a:rPr sz="3700" spc="5" dirty="0">
                <a:latin typeface="Arial MT"/>
                <a:cs typeface="Arial MT"/>
              </a:rPr>
              <a:t> </a:t>
            </a:r>
            <a:r>
              <a:rPr sz="3700" spc="-10" dirty="0">
                <a:latin typeface="Arial MT"/>
                <a:cs typeface="Arial MT"/>
              </a:rPr>
              <a:t>supply</a:t>
            </a:r>
            <a:endParaRPr sz="3700">
              <a:latin typeface="Arial MT"/>
              <a:cs typeface="Arial MT"/>
            </a:endParaRPr>
          </a:p>
          <a:p>
            <a:pPr marL="1381760" lvl="1" indent="-734060">
              <a:lnSpc>
                <a:spcPts val="4420"/>
              </a:lnSpc>
              <a:buAutoNum type="arabicPeriod"/>
              <a:tabLst>
                <a:tab pos="1381760" algn="l"/>
              </a:tabLst>
            </a:pPr>
            <a:r>
              <a:rPr sz="3700" spc="-10" dirty="0">
                <a:latin typeface="Arial MT"/>
                <a:cs typeface="Arial MT"/>
              </a:rPr>
              <a:t>Nerves</a:t>
            </a:r>
            <a:endParaRPr sz="370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4293" y="199586"/>
            <a:ext cx="7464799" cy="158750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485646" y="566165"/>
            <a:ext cx="7074154" cy="722274"/>
          </a:xfrm>
          <a:prstGeom prst="rect">
            <a:avLst/>
          </a:prstGeom>
        </p:spPr>
        <p:txBody>
          <a:bodyPr vert="horz" wrap="square" lIns="0" tIns="599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300" dirty="0"/>
              <a:t>Posterior</a:t>
            </a:r>
            <a:r>
              <a:rPr sz="4300" spc="-204" dirty="0"/>
              <a:t> </a:t>
            </a:r>
            <a:r>
              <a:rPr sz="4300" spc="-25" dirty="0"/>
              <a:t>Abdominal</a:t>
            </a:r>
            <a:r>
              <a:rPr sz="4300" spc="-204" dirty="0"/>
              <a:t> </a:t>
            </a:r>
            <a:r>
              <a:rPr sz="4300" spc="-20" dirty="0"/>
              <a:t>wall</a:t>
            </a:r>
            <a:endParaRPr sz="4300" dirty="0"/>
          </a:p>
        </p:txBody>
      </p:sp>
      <p:sp>
        <p:nvSpPr>
          <p:cNvPr id="5" name="object 5"/>
          <p:cNvSpPr/>
          <p:nvPr/>
        </p:nvSpPr>
        <p:spPr>
          <a:xfrm>
            <a:off x="1406438" y="1250309"/>
            <a:ext cx="6529070" cy="0"/>
          </a:xfrm>
          <a:custGeom>
            <a:avLst/>
            <a:gdLst/>
            <a:ahLst/>
            <a:cxnLst/>
            <a:rect l="l" t="t" r="r" b="b"/>
            <a:pathLst>
              <a:path w="6529070">
                <a:moveTo>
                  <a:pt x="0" y="0"/>
                </a:moveTo>
                <a:lnTo>
                  <a:pt x="6528626" y="0"/>
                </a:lnTo>
              </a:path>
            </a:pathLst>
          </a:custGeom>
          <a:ln w="273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501453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7946" y="1917034"/>
            <a:ext cx="5784850" cy="6819265"/>
            <a:chOff x="717946" y="1917034"/>
            <a:chExt cx="5784850" cy="68192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4297" y="1923384"/>
              <a:ext cx="5771920" cy="680650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24296" y="1923384"/>
              <a:ext cx="5772150" cy="6806565"/>
            </a:xfrm>
            <a:custGeom>
              <a:avLst/>
              <a:gdLst/>
              <a:ahLst/>
              <a:cxnLst/>
              <a:rect l="l" t="t" r="r" b="b"/>
              <a:pathLst>
                <a:path w="5772150" h="6806565">
                  <a:moveTo>
                    <a:pt x="0" y="0"/>
                  </a:moveTo>
                  <a:lnTo>
                    <a:pt x="0" y="6806406"/>
                  </a:lnTo>
                  <a:lnTo>
                    <a:pt x="5771753" y="6806406"/>
                  </a:lnTo>
                  <a:lnTo>
                    <a:pt x="5771753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0882" y="153047"/>
            <a:ext cx="12173698" cy="1205229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467993" y="346905"/>
            <a:ext cx="9681845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06755" indent="-694055">
              <a:lnSpc>
                <a:spcPct val="100000"/>
              </a:lnSpc>
              <a:spcBef>
                <a:spcPts val="100"/>
              </a:spcBef>
              <a:buSzPct val="145000"/>
              <a:buChar char="•"/>
              <a:tabLst>
                <a:tab pos="706755" algn="l"/>
              </a:tabLst>
            </a:pPr>
            <a:r>
              <a:rPr sz="5000" dirty="0">
                <a:latin typeface="Arial MT"/>
                <a:cs typeface="Arial MT"/>
              </a:rPr>
              <a:t>Muscles</a:t>
            </a:r>
            <a:r>
              <a:rPr sz="5000" spc="285" dirty="0">
                <a:latin typeface="Arial MT"/>
                <a:cs typeface="Arial MT"/>
              </a:rPr>
              <a:t> </a:t>
            </a:r>
            <a:r>
              <a:rPr sz="5000" spc="80" dirty="0">
                <a:latin typeface="Arial MT"/>
                <a:cs typeface="Arial MT"/>
              </a:rPr>
              <a:t>of</a:t>
            </a:r>
            <a:r>
              <a:rPr sz="5000" spc="290" dirty="0">
                <a:latin typeface="Arial MT"/>
                <a:cs typeface="Arial MT"/>
              </a:rPr>
              <a:t> </a:t>
            </a:r>
            <a:r>
              <a:rPr sz="5000" dirty="0">
                <a:latin typeface="Arial MT"/>
                <a:cs typeface="Arial MT"/>
              </a:rPr>
              <a:t>post.abdominal</a:t>
            </a:r>
            <a:r>
              <a:rPr sz="5000" spc="290" dirty="0">
                <a:latin typeface="Arial MT"/>
                <a:cs typeface="Arial MT"/>
              </a:rPr>
              <a:t> </a:t>
            </a:r>
            <a:r>
              <a:rPr sz="5000" spc="-20" dirty="0">
                <a:latin typeface="Arial MT"/>
                <a:cs typeface="Arial MT"/>
              </a:rPr>
              <a:t>wall</a:t>
            </a:r>
            <a:endParaRPr sz="5000">
              <a:latin typeface="Arial MT"/>
              <a:cs typeface="Arial MT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7147917" y="2311528"/>
            <a:ext cx="5322570" cy="6030595"/>
            <a:chOff x="7147917" y="2311528"/>
            <a:chExt cx="5322570" cy="6030595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54267" y="2388671"/>
              <a:ext cx="5309488" cy="594662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154267" y="2317878"/>
              <a:ext cx="5309870" cy="6017895"/>
            </a:xfrm>
            <a:custGeom>
              <a:avLst/>
              <a:gdLst/>
              <a:ahLst/>
              <a:cxnLst/>
              <a:rect l="l" t="t" r="r" b="b"/>
              <a:pathLst>
                <a:path w="5309870" h="6017895">
                  <a:moveTo>
                    <a:pt x="0" y="0"/>
                  </a:moveTo>
                  <a:lnTo>
                    <a:pt x="0" y="6017418"/>
                  </a:lnTo>
                  <a:lnTo>
                    <a:pt x="5309393" y="6017418"/>
                  </a:lnTo>
                  <a:lnTo>
                    <a:pt x="5309393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9351771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7993" y="417371"/>
            <a:ext cx="10119360" cy="657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88010" indent="-575310">
              <a:lnSpc>
                <a:spcPct val="100000"/>
              </a:lnSpc>
              <a:spcBef>
                <a:spcPts val="100"/>
              </a:spcBef>
              <a:buSzPct val="144578"/>
              <a:buChar char="•"/>
              <a:tabLst>
                <a:tab pos="588010" algn="l"/>
              </a:tabLst>
            </a:pPr>
            <a:r>
              <a:rPr sz="4150" dirty="0">
                <a:latin typeface="Arial MT"/>
                <a:cs typeface="Arial MT"/>
              </a:rPr>
              <a:t>Arteries</a:t>
            </a:r>
            <a:r>
              <a:rPr sz="4150" spc="30" dirty="0">
                <a:latin typeface="Arial MT"/>
                <a:cs typeface="Arial MT"/>
              </a:rPr>
              <a:t> </a:t>
            </a:r>
            <a:r>
              <a:rPr sz="4150" dirty="0">
                <a:latin typeface="Arial MT"/>
                <a:cs typeface="Arial MT"/>
              </a:rPr>
              <a:t>on</a:t>
            </a:r>
            <a:r>
              <a:rPr sz="4150" spc="35" dirty="0">
                <a:latin typeface="Arial MT"/>
                <a:cs typeface="Arial MT"/>
              </a:rPr>
              <a:t> </a:t>
            </a:r>
            <a:r>
              <a:rPr sz="4150" dirty="0">
                <a:latin typeface="Arial MT"/>
                <a:cs typeface="Arial MT"/>
              </a:rPr>
              <a:t>the</a:t>
            </a:r>
            <a:r>
              <a:rPr sz="4150" spc="30" dirty="0">
                <a:latin typeface="Arial MT"/>
                <a:cs typeface="Arial MT"/>
              </a:rPr>
              <a:t> </a:t>
            </a:r>
            <a:r>
              <a:rPr sz="4150" dirty="0">
                <a:latin typeface="Arial MT"/>
                <a:cs typeface="Arial MT"/>
              </a:rPr>
              <a:t>Posterior</a:t>
            </a:r>
            <a:r>
              <a:rPr sz="4150" spc="30" dirty="0">
                <a:latin typeface="Arial MT"/>
                <a:cs typeface="Arial MT"/>
              </a:rPr>
              <a:t> </a:t>
            </a:r>
            <a:r>
              <a:rPr sz="4150" dirty="0">
                <a:latin typeface="Arial MT"/>
                <a:cs typeface="Arial MT"/>
              </a:rPr>
              <a:t>Abdominal</a:t>
            </a:r>
            <a:r>
              <a:rPr sz="4150" spc="30" dirty="0">
                <a:latin typeface="Arial MT"/>
                <a:cs typeface="Arial MT"/>
              </a:rPr>
              <a:t> </a:t>
            </a:r>
            <a:r>
              <a:rPr sz="4150" spc="-20" dirty="0">
                <a:latin typeface="Arial MT"/>
                <a:cs typeface="Arial MT"/>
              </a:rPr>
              <a:t>Wall</a:t>
            </a:r>
            <a:endParaRPr sz="415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687115" y="1637903"/>
            <a:ext cx="9631045" cy="7926070"/>
            <a:chOff x="1687115" y="1637903"/>
            <a:chExt cx="9631045" cy="792607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39793" y="1845995"/>
              <a:ext cx="9226129" cy="771100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693465" y="1644253"/>
              <a:ext cx="9618345" cy="7913370"/>
            </a:xfrm>
            <a:custGeom>
              <a:avLst/>
              <a:gdLst/>
              <a:ahLst/>
              <a:cxnLst/>
              <a:rect l="l" t="t" r="r" b="b"/>
              <a:pathLst>
                <a:path w="9618345" h="7913370">
                  <a:moveTo>
                    <a:pt x="0" y="0"/>
                  </a:moveTo>
                  <a:lnTo>
                    <a:pt x="0" y="7912893"/>
                  </a:lnTo>
                  <a:lnTo>
                    <a:pt x="9617868" y="7912893"/>
                  </a:lnTo>
                  <a:lnTo>
                    <a:pt x="9617868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5931421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7993" y="390669"/>
            <a:ext cx="1013841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23570" indent="-610870">
              <a:lnSpc>
                <a:spcPct val="100000"/>
              </a:lnSpc>
              <a:spcBef>
                <a:spcPts val="100"/>
              </a:spcBef>
              <a:buSzPct val="144318"/>
              <a:buChar char="•"/>
              <a:tabLst>
                <a:tab pos="623570" algn="l"/>
              </a:tabLst>
            </a:pPr>
            <a:r>
              <a:rPr sz="4400" spc="-95" dirty="0">
                <a:latin typeface="Arial MT"/>
                <a:cs typeface="Arial MT"/>
              </a:rPr>
              <a:t>Veins</a:t>
            </a:r>
            <a:r>
              <a:rPr sz="4400" spc="25" dirty="0">
                <a:latin typeface="Arial MT"/>
                <a:cs typeface="Arial MT"/>
              </a:rPr>
              <a:t> </a:t>
            </a:r>
            <a:r>
              <a:rPr sz="4400" dirty="0">
                <a:latin typeface="Arial MT"/>
                <a:cs typeface="Arial MT"/>
              </a:rPr>
              <a:t>on</a:t>
            </a:r>
            <a:r>
              <a:rPr sz="4400" spc="25" dirty="0">
                <a:latin typeface="Arial MT"/>
                <a:cs typeface="Arial MT"/>
              </a:rPr>
              <a:t> </a:t>
            </a:r>
            <a:r>
              <a:rPr sz="4400" dirty="0">
                <a:latin typeface="Arial MT"/>
                <a:cs typeface="Arial MT"/>
              </a:rPr>
              <a:t>the</a:t>
            </a:r>
            <a:r>
              <a:rPr sz="4400" spc="25" dirty="0">
                <a:latin typeface="Arial MT"/>
                <a:cs typeface="Arial MT"/>
              </a:rPr>
              <a:t> </a:t>
            </a:r>
            <a:r>
              <a:rPr sz="4400" dirty="0">
                <a:latin typeface="Arial MT"/>
                <a:cs typeface="Arial MT"/>
              </a:rPr>
              <a:t>Posterior</a:t>
            </a:r>
            <a:r>
              <a:rPr sz="4400" spc="25" dirty="0">
                <a:latin typeface="Arial MT"/>
                <a:cs typeface="Arial MT"/>
              </a:rPr>
              <a:t> </a:t>
            </a:r>
            <a:r>
              <a:rPr sz="4400" dirty="0">
                <a:latin typeface="Arial MT"/>
                <a:cs typeface="Arial MT"/>
              </a:rPr>
              <a:t>Abdominal</a:t>
            </a:r>
            <a:r>
              <a:rPr sz="4400" spc="25" dirty="0">
                <a:latin typeface="Arial MT"/>
                <a:cs typeface="Arial MT"/>
              </a:rPr>
              <a:t> </a:t>
            </a:r>
            <a:r>
              <a:rPr sz="4400" spc="-20" dirty="0">
                <a:latin typeface="Arial MT"/>
                <a:cs typeface="Arial MT"/>
              </a:rPr>
              <a:t>Wall</a:t>
            </a:r>
            <a:endParaRPr sz="44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798749" y="1690885"/>
            <a:ext cx="7162165" cy="7820025"/>
            <a:chOff x="2798749" y="1690885"/>
            <a:chExt cx="7162165" cy="78200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05100" y="1697235"/>
              <a:ext cx="7149138" cy="780711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805099" y="1697235"/>
              <a:ext cx="7149465" cy="7807325"/>
            </a:xfrm>
            <a:custGeom>
              <a:avLst/>
              <a:gdLst/>
              <a:ahLst/>
              <a:cxnLst/>
              <a:rect l="l" t="t" r="r" b="b"/>
              <a:pathLst>
                <a:path w="7149465" h="7807325">
                  <a:moveTo>
                    <a:pt x="0" y="0"/>
                  </a:moveTo>
                  <a:lnTo>
                    <a:pt x="0" y="7806928"/>
                  </a:lnTo>
                  <a:lnTo>
                    <a:pt x="7149306" y="7806928"/>
                  </a:lnTo>
                  <a:lnTo>
                    <a:pt x="7149306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8014418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3553" y="80027"/>
            <a:ext cx="10262235" cy="2059305"/>
          </a:xfrm>
          <a:prstGeom prst="rect">
            <a:avLst/>
          </a:prstGeom>
        </p:spPr>
        <p:txBody>
          <a:bodyPr vert="horz" wrap="square" lIns="0" tIns="334010" rIns="0" bIns="0" rtlCol="0">
            <a:spAutoFit/>
          </a:bodyPr>
          <a:lstStyle/>
          <a:p>
            <a:pPr marL="636905" indent="-589915">
              <a:lnSpc>
                <a:spcPct val="100000"/>
              </a:lnSpc>
              <a:spcBef>
                <a:spcPts val="2630"/>
              </a:spcBef>
              <a:buSzPct val="144705"/>
              <a:buChar char="•"/>
              <a:tabLst>
                <a:tab pos="636905" algn="l"/>
              </a:tabLst>
            </a:pPr>
            <a:r>
              <a:rPr sz="4250" dirty="0">
                <a:latin typeface="Arial MT"/>
                <a:cs typeface="Arial MT"/>
              </a:rPr>
              <a:t>Nerves on</a:t>
            </a:r>
            <a:r>
              <a:rPr sz="4250" spc="5" dirty="0">
                <a:latin typeface="Arial MT"/>
                <a:cs typeface="Arial MT"/>
              </a:rPr>
              <a:t> </a:t>
            </a:r>
            <a:r>
              <a:rPr sz="4250" dirty="0">
                <a:latin typeface="Arial MT"/>
                <a:cs typeface="Arial MT"/>
              </a:rPr>
              <a:t>the</a:t>
            </a:r>
            <a:r>
              <a:rPr sz="4250" spc="10" dirty="0">
                <a:latin typeface="Arial MT"/>
                <a:cs typeface="Arial MT"/>
              </a:rPr>
              <a:t> </a:t>
            </a:r>
            <a:r>
              <a:rPr sz="4250" dirty="0">
                <a:latin typeface="Arial MT"/>
                <a:cs typeface="Arial MT"/>
              </a:rPr>
              <a:t>Posterior</a:t>
            </a:r>
            <a:r>
              <a:rPr sz="4250" spc="5" dirty="0">
                <a:latin typeface="Arial MT"/>
                <a:cs typeface="Arial MT"/>
              </a:rPr>
              <a:t> </a:t>
            </a:r>
            <a:r>
              <a:rPr sz="4250" dirty="0">
                <a:latin typeface="Arial MT"/>
                <a:cs typeface="Arial MT"/>
              </a:rPr>
              <a:t>Abdominal</a:t>
            </a:r>
            <a:r>
              <a:rPr sz="4250" spc="10" dirty="0">
                <a:latin typeface="Arial MT"/>
                <a:cs typeface="Arial MT"/>
              </a:rPr>
              <a:t> </a:t>
            </a:r>
            <a:r>
              <a:rPr sz="4250" spc="-20" dirty="0">
                <a:latin typeface="Arial MT"/>
                <a:cs typeface="Arial MT"/>
              </a:rPr>
              <a:t>Wall</a:t>
            </a:r>
            <a:endParaRPr sz="4250">
              <a:latin typeface="Arial MT"/>
              <a:cs typeface="Arial MT"/>
            </a:endParaRPr>
          </a:p>
          <a:p>
            <a:pPr marL="484505" indent="-446405">
              <a:lnSpc>
                <a:spcPct val="100000"/>
              </a:lnSpc>
              <a:spcBef>
                <a:spcPts val="4250"/>
              </a:spcBef>
              <a:buSzPct val="145312"/>
              <a:buChar char="•"/>
              <a:tabLst>
                <a:tab pos="484505" algn="l"/>
              </a:tabLst>
            </a:pPr>
            <a:r>
              <a:rPr sz="3200" dirty="0">
                <a:latin typeface="Arial MT"/>
                <a:cs typeface="Arial MT"/>
              </a:rPr>
              <a:t>Lumbar</a:t>
            </a:r>
            <a:r>
              <a:rPr sz="3200" spc="110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Plexus</a:t>
            </a:r>
            <a:endParaRPr sz="3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494624" y="2953892"/>
            <a:ext cx="7031990" cy="5293995"/>
            <a:chOff x="5494624" y="2953892"/>
            <a:chExt cx="7031990" cy="529399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00974" y="2960242"/>
              <a:ext cx="7002381" cy="528082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500974" y="2960242"/>
              <a:ext cx="7019290" cy="5281295"/>
            </a:xfrm>
            <a:custGeom>
              <a:avLst/>
              <a:gdLst/>
              <a:ahLst/>
              <a:cxnLst/>
              <a:rect l="l" t="t" r="r" b="b"/>
              <a:pathLst>
                <a:path w="7019290" h="5281295">
                  <a:moveTo>
                    <a:pt x="0" y="0"/>
                  </a:moveTo>
                  <a:lnTo>
                    <a:pt x="0" y="5280818"/>
                  </a:lnTo>
                  <a:lnTo>
                    <a:pt x="7018733" y="5280818"/>
                  </a:lnTo>
                  <a:lnTo>
                    <a:pt x="7018733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797537" y="2766063"/>
            <a:ext cx="4074795" cy="5669280"/>
            <a:chOff x="797537" y="2766063"/>
            <a:chExt cx="4074795" cy="566928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88948" y="2931903"/>
              <a:ext cx="3976613" cy="549708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803887" y="2772413"/>
              <a:ext cx="4062095" cy="5656580"/>
            </a:xfrm>
            <a:custGeom>
              <a:avLst/>
              <a:gdLst/>
              <a:ahLst/>
              <a:cxnLst/>
              <a:rect l="l" t="t" r="r" b="b"/>
              <a:pathLst>
                <a:path w="4062095" h="5656580">
                  <a:moveTo>
                    <a:pt x="0" y="0"/>
                  </a:moveTo>
                  <a:lnTo>
                    <a:pt x="4061674" y="0"/>
                  </a:lnTo>
                  <a:lnTo>
                    <a:pt x="4061674" y="5656572"/>
                  </a:lnTo>
                  <a:lnTo>
                    <a:pt x="0" y="5656572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6422310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3553" y="401611"/>
            <a:ext cx="10262235" cy="15532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6905" indent="-589915">
              <a:lnSpc>
                <a:spcPct val="100000"/>
              </a:lnSpc>
              <a:spcBef>
                <a:spcPts val="100"/>
              </a:spcBef>
              <a:buSzPct val="144705"/>
              <a:buChar char="•"/>
              <a:tabLst>
                <a:tab pos="636905" algn="l"/>
              </a:tabLst>
            </a:pPr>
            <a:r>
              <a:rPr sz="4250" dirty="0">
                <a:latin typeface="Arial MT"/>
                <a:cs typeface="Arial MT"/>
              </a:rPr>
              <a:t>Nerves on</a:t>
            </a:r>
            <a:r>
              <a:rPr sz="4250" spc="5" dirty="0">
                <a:latin typeface="Arial MT"/>
                <a:cs typeface="Arial MT"/>
              </a:rPr>
              <a:t> </a:t>
            </a:r>
            <a:r>
              <a:rPr sz="4250" dirty="0">
                <a:latin typeface="Arial MT"/>
                <a:cs typeface="Arial MT"/>
              </a:rPr>
              <a:t>the</a:t>
            </a:r>
            <a:r>
              <a:rPr sz="4250" spc="10" dirty="0">
                <a:latin typeface="Arial MT"/>
                <a:cs typeface="Arial MT"/>
              </a:rPr>
              <a:t> </a:t>
            </a:r>
            <a:r>
              <a:rPr sz="4250" dirty="0">
                <a:latin typeface="Arial MT"/>
                <a:cs typeface="Arial MT"/>
              </a:rPr>
              <a:t>Posterior</a:t>
            </a:r>
            <a:r>
              <a:rPr sz="4250" spc="5" dirty="0">
                <a:latin typeface="Arial MT"/>
                <a:cs typeface="Arial MT"/>
              </a:rPr>
              <a:t> </a:t>
            </a:r>
            <a:r>
              <a:rPr sz="4250" dirty="0">
                <a:latin typeface="Arial MT"/>
                <a:cs typeface="Arial MT"/>
              </a:rPr>
              <a:t>Abdominal</a:t>
            </a:r>
            <a:r>
              <a:rPr sz="4250" spc="10" dirty="0">
                <a:latin typeface="Arial MT"/>
                <a:cs typeface="Arial MT"/>
              </a:rPr>
              <a:t> </a:t>
            </a:r>
            <a:r>
              <a:rPr sz="4250" spc="-20" dirty="0">
                <a:latin typeface="Arial MT"/>
                <a:cs typeface="Arial MT"/>
              </a:rPr>
              <a:t>Wall</a:t>
            </a:r>
            <a:endParaRPr sz="4250">
              <a:latin typeface="Arial MT"/>
              <a:cs typeface="Arial MT"/>
            </a:endParaRPr>
          </a:p>
          <a:p>
            <a:pPr marL="330835" indent="-292735">
              <a:lnSpc>
                <a:spcPct val="100000"/>
              </a:lnSpc>
              <a:spcBef>
                <a:spcPts val="4215"/>
              </a:spcBef>
              <a:buSzPct val="145238"/>
              <a:buChar char="•"/>
              <a:tabLst>
                <a:tab pos="330835" algn="l"/>
              </a:tabLst>
            </a:pPr>
            <a:r>
              <a:rPr sz="2100" dirty="0">
                <a:latin typeface="Arial MT"/>
                <a:cs typeface="Arial MT"/>
              </a:rPr>
              <a:t>Sympathetic</a:t>
            </a:r>
            <a:r>
              <a:rPr sz="2100" spc="35" dirty="0">
                <a:latin typeface="Arial MT"/>
                <a:cs typeface="Arial MT"/>
              </a:rPr>
              <a:t> </a:t>
            </a:r>
            <a:r>
              <a:rPr sz="2100" spc="-25" dirty="0">
                <a:latin typeface="Arial MT"/>
                <a:cs typeface="Arial MT"/>
              </a:rPr>
              <a:t>Trunk</a:t>
            </a:r>
            <a:r>
              <a:rPr sz="2100" spc="4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(Abdominal</a:t>
            </a:r>
            <a:r>
              <a:rPr sz="2100" spc="40" dirty="0">
                <a:latin typeface="Arial MT"/>
                <a:cs typeface="Arial MT"/>
              </a:rPr>
              <a:t> </a:t>
            </a:r>
            <a:r>
              <a:rPr sz="2100" spc="-10" dirty="0">
                <a:latin typeface="Arial MT"/>
                <a:cs typeface="Arial MT"/>
              </a:rPr>
              <a:t>Part)</a:t>
            </a:r>
            <a:endParaRPr sz="21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799555" y="2777727"/>
            <a:ext cx="7049770" cy="5646420"/>
            <a:chOff x="799555" y="2777727"/>
            <a:chExt cx="7049770" cy="56464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5905" y="2784078"/>
              <a:ext cx="7036575" cy="563315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805905" y="2784077"/>
              <a:ext cx="7037070" cy="5633720"/>
            </a:xfrm>
            <a:custGeom>
              <a:avLst/>
              <a:gdLst/>
              <a:ahLst/>
              <a:cxnLst/>
              <a:rect l="l" t="t" r="r" b="b"/>
              <a:pathLst>
                <a:path w="7037070" h="5633720">
                  <a:moveTo>
                    <a:pt x="0" y="0"/>
                  </a:moveTo>
                  <a:lnTo>
                    <a:pt x="0" y="5633243"/>
                  </a:lnTo>
                  <a:lnTo>
                    <a:pt x="7036593" y="5633243"/>
                  </a:lnTo>
                  <a:lnTo>
                    <a:pt x="7036593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8371275" y="2777727"/>
            <a:ext cx="4130040" cy="5646420"/>
            <a:chOff x="8371275" y="2777727"/>
            <a:chExt cx="4130040" cy="564642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77625" y="2876257"/>
              <a:ext cx="4107085" cy="5510253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8377625" y="2784077"/>
              <a:ext cx="4117340" cy="5633720"/>
            </a:xfrm>
            <a:custGeom>
              <a:avLst/>
              <a:gdLst/>
              <a:ahLst/>
              <a:cxnLst/>
              <a:rect l="l" t="t" r="r" b="b"/>
              <a:pathLst>
                <a:path w="4117340" h="5633720">
                  <a:moveTo>
                    <a:pt x="0" y="0"/>
                  </a:moveTo>
                  <a:lnTo>
                    <a:pt x="0" y="5633243"/>
                  </a:lnTo>
                  <a:lnTo>
                    <a:pt x="4117181" y="5633243"/>
                  </a:lnTo>
                  <a:lnTo>
                    <a:pt x="4117181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7882153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Words>243</Words>
  <Application>Microsoft Office PowerPoint</Application>
  <PresentationFormat>Custom</PresentationFormat>
  <Paragraphs>73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Arial MT</vt:lpstr>
      <vt:lpstr>Office Theme</vt:lpstr>
      <vt:lpstr>The practical of the 5th week</vt:lpstr>
      <vt:lpstr>Sigmoid Colon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Rectum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Anal canal</vt:lpstr>
      <vt:lpstr>PowerPoint Presentation</vt:lpstr>
      <vt:lpstr>PowerPoint Presentation</vt:lpstr>
      <vt:lpstr>PowerPoint Presentation</vt:lpstr>
      <vt:lpstr>PowerPoint Presentation</vt:lpstr>
      <vt:lpstr>Posterior Abdominal wall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practical of the 4th week</dc:title>
  <cp:lastModifiedBy>Administrator</cp:lastModifiedBy>
  <cp:revision>5</cp:revision>
  <dcterms:created xsi:type="dcterms:W3CDTF">2026-04-13T09:17:34Z</dcterms:created>
  <dcterms:modified xsi:type="dcterms:W3CDTF">2026-04-13T09:46:12Z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2026-04-13T00:00:00Z</vt:filetime>
  </property>
  <property fmtid="{D5CDD505-2E9C-101B-9397-08002B2CF9AE}" pid="3" name="Creator">
    <vt:lpwstr>Samsung Electronics</vt:lpwstr>
  </property>
  <property fmtid="{D5CDD505-2E9C-101B-9397-08002B2CF9AE}" pid="4" name="LastSaved">
    <vt:filetime>2026-04-13T00:00:00Z</vt:filetime>
  </property>
  <property fmtid="{D5CDD505-2E9C-101B-9397-08002B2CF9AE}" pid="5" name="Producer">
    <vt:lpwstr>Samsung Electronics</vt:lpwstr>
  </property>
</Properties>
</file>