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345" r:id="rId4"/>
    <p:sldId id="258" r:id="rId5"/>
    <p:sldId id="293" r:id="rId6"/>
    <p:sldId id="294" r:id="rId7"/>
    <p:sldId id="295" r:id="rId8"/>
    <p:sldId id="298" r:id="rId9"/>
    <p:sldId id="348" r:id="rId10"/>
    <p:sldId id="331" r:id="rId11"/>
    <p:sldId id="360" r:id="rId12"/>
    <p:sldId id="361" r:id="rId13"/>
    <p:sldId id="362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691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1805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01F6B7-5728-4003-94DB-812329F602FA}" type="datetimeFigureOut">
              <a:rPr lang="en-US" smtClean="0"/>
              <a:t>2/10/2026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E2F153-12A4-470C-AE07-2758453F1BF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33784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E2F153-12A4-470C-AE07-2758453F1BF4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09409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E2F153-12A4-470C-AE07-2758453F1BF4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48240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F5DAE-B92E-4230-ADAF-0F95C139EF09}" type="datetimeFigureOut">
              <a:rPr lang="en-US" smtClean="0"/>
              <a:t>2/10/2026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2B059C-EEBC-42ED-8BD0-C06FC1EC288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35965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F5DAE-B92E-4230-ADAF-0F95C139EF09}" type="datetimeFigureOut">
              <a:rPr lang="en-US" smtClean="0"/>
              <a:t>2/10/2026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2B059C-EEBC-42ED-8BD0-C06FC1EC288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90587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F5DAE-B92E-4230-ADAF-0F95C139EF09}" type="datetimeFigureOut">
              <a:rPr lang="en-US" smtClean="0"/>
              <a:t>2/10/2026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2B059C-EEBC-42ED-8BD0-C06FC1EC288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0690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F5DAE-B92E-4230-ADAF-0F95C139EF09}" type="datetimeFigureOut">
              <a:rPr lang="en-US" smtClean="0"/>
              <a:t>2/10/2026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2B059C-EEBC-42ED-8BD0-C06FC1EC288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94903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F5DAE-B92E-4230-ADAF-0F95C139EF09}" type="datetimeFigureOut">
              <a:rPr lang="en-US" smtClean="0"/>
              <a:t>2/10/2026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2B059C-EEBC-42ED-8BD0-C06FC1EC288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52054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F5DAE-B92E-4230-ADAF-0F95C139EF09}" type="datetimeFigureOut">
              <a:rPr lang="en-US" smtClean="0"/>
              <a:t>2/10/2026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2B059C-EEBC-42ED-8BD0-C06FC1EC288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78535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F5DAE-B92E-4230-ADAF-0F95C139EF09}" type="datetimeFigureOut">
              <a:rPr lang="en-US" smtClean="0"/>
              <a:t>2/10/2026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2B059C-EEBC-42ED-8BD0-C06FC1EC288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72856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F5DAE-B92E-4230-ADAF-0F95C139EF09}" type="datetimeFigureOut">
              <a:rPr lang="en-US" smtClean="0"/>
              <a:t>2/10/2026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2B059C-EEBC-42ED-8BD0-C06FC1EC288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74286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F5DAE-B92E-4230-ADAF-0F95C139EF09}" type="datetimeFigureOut">
              <a:rPr lang="en-US" smtClean="0"/>
              <a:t>2/10/2026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2B059C-EEBC-42ED-8BD0-C06FC1EC288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98353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F5DAE-B92E-4230-ADAF-0F95C139EF09}" type="datetimeFigureOut">
              <a:rPr lang="en-US" smtClean="0"/>
              <a:t>2/10/2026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2B059C-EEBC-42ED-8BD0-C06FC1EC288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0142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F5DAE-B92E-4230-ADAF-0F95C139EF09}" type="datetimeFigureOut">
              <a:rPr lang="en-US" smtClean="0"/>
              <a:t>2/10/2026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2B059C-EEBC-42ED-8BD0-C06FC1EC288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23093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9F5DAE-B92E-4230-ADAF-0F95C139EF09}" type="datetimeFigureOut">
              <a:rPr lang="en-US" smtClean="0"/>
              <a:t>2/10/2026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2B059C-EEBC-42ED-8BD0-C06FC1EC288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47563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21363" y="2870200"/>
            <a:ext cx="9144000" cy="2387600"/>
          </a:xfrm>
        </p:spPr>
        <p:txBody>
          <a:bodyPr>
            <a:noAutofit/>
          </a:bodyPr>
          <a:lstStyle/>
          <a:p>
            <a:r>
              <a:rPr lang="en-US" sz="5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CASE DISCUSSIONS</a:t>
            </a:r>
            <a:br>
              <a:rPr lang="en-US" sz="54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5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MSS (CASES 4-7)</a:t>
            </a:r>
            <a:br>
              <a:rPr lang="en-US" sz="54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5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2026 Al-Abbadi</a:t>
            </a:r>
            <a:br>
              <a:rPr lang="en-US" sz="54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5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University of Jordan School of Medicine</a:t>
            </a:r>
            <a:endParaRPr lang="en-US" sz="5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94412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CASE 4</a:t>
            </a:r>
            <a:endParaRPr lang="en-US" sz="6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000" b="1" dirty="0"/>
              <a:t>A 28-year-old man presents with 3 months of back pain, low-grade fever, night sweats, and weight loss. </a:t>
            </a:r>
            <a:r>
              <a:rPr lang="en-US" sz="4000" b="1" dirty="0" smtClean="0"/>
              <a:t>Examination </a:t>
            </a:r>
            <a:r>
              <a:rPr lang="en-US" sz="4000" b="1" dirty="0"/>
              <a:t>shows localized tenderness over the lower thoracic spine and mild kyphosis. ESR is elevated. MRI spine shows destruction of T9–T10 vertebral bodies with paravertebral abscess formation</a:t>
            </a:r>
            <a:r>
              <a:rPr lang="en-US" sz="4000" b="1" dirty="0" smtClean="0"/>
              <a:t>. FNA done.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9750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5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MRI &amp; FNA SMEAR:</a:t>
            </a:r>
            <a:endParaRPr lang="en-US" sz="5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394607" y="2090057"/>
            <a:ext cx="5584282" cy="271396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172200" y="2158947"/>
            <a:ext cx="5181600" cy="368469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128449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49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Discussion points: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Q1. What is the most likely diagnosis</a:t>
            </a:r>
            <a:r>
              <a:rPr lang="en-US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Q2. What is the most common route of spread to the spine</a:t>
            </a:r>
            <a:r>
              <a:rPr lang="en-US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Q3. Which spinal region is most commonly </a:t>
            </a:r>
            <a:r>
              <a:rPr lang="en-US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indent="0">
              <a:buNone/>
            </a:pPr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affected?</a:t>
            </a:r>
            <a:endParaRPr 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Q4. What is the characteristic imaging </a:t>
            </a:r>
            <a:endParaRPr lang="en-US" sz="36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finding?</a:t>
            </a:r>
            <a:endParaRPr 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Q5. What is the mainstay of treatment</a:t>
            </a:r>
            <a:r>
              <a:rPr lang="en-US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17236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7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CASE </a:t>
            </a:r>
            <a:r>
              <a:rPr lang="en-US" sz="7200" b="1" dirty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A 42-year-old woman presents with morning stiffness lasting &gt;1 hour and symmetric pain in MCP and PIP joints for 6 months. Exam shows joint swelling and tenderness. Labs show positive RF and anti-CCP antibodies. X-ray shows periarticular osteopenia and marginal erosions.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30194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r>
              <a:rPr lang="en-US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         </a:t>
            </a:r>
            <a:endParaRPr 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951724" y="90416"/>
            <a:ext cx="4272890" cy="320054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90690" y="3290959"/>
            <a:ext cx="4533924" cy="302261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1437982"/>
            <a:ext cx="4933214" cy="32004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7794031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7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DISCUSSION POINTS:</a:t>
            </a:r>
            <a:endParaRPr lang="en-US" sz="7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688911" y="1620352"/>
            <a:ext cx="10515600" cy="4351338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Q1</a:t>
            </a:r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. What is the pathologic hallmark lesion in RA?</a:t>
            </a:r>
          </a:p>
          <a:p>
            <a:pPr marL="0" indent="0">
              <a:buNone/>
            </a:pPr>
            <a:r>
              <a:rPr lang="en-US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Q2</a:t>
            </a:r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. Which antibodies are most specific for RA?</a:t>
            </a:r>
          </a:p>
          <a:p>
            <a:pPr marL="0" indent="0">
              <a:buNone/>
            </a:pPr>
            <a:r>
              <a:rPr lang="en-US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Q3</a:t>
            </a:r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. What cytokine plays a major role in RA pathogenesis and is targeted by biologics?</a:t>
            </a:r>
          </a:p>
          <a:p>
            <a:pPr marL="0" indent="0">
              <a:buNone/>
            </a:pPr>
            <a:r>
              <a:rPr lang="en-US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Q4</a:t>
            </a:r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. What is the most common extra-articular manifestation?</a:t>
            </a:r>
          </a:p>
          <a:p>
            <a:pPr marL="0" indent="0">
              <a:buNone/>
            </a:pPr>
            <a:r>
              <a:rPr lang="en-US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Q5</a:t>
            </a:r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. What is first-line disease-modifying therapy?</a:t>
            </a:r>
          </a:p>
          <a:p>
            <a:pPr marL="0" indent="0">
              <a:buNone/>
            </a:pPr>
            <a:endParaRPr 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72530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Case </a:t>
            </a:r>
            <a:r>
              <a:rPr lang="en-US" sz="6000" b="1" dirty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en-US" sz="6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6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en-US" sz="4800" b="1" dirty="0">
                <a:latin typeface="Arial" panose="020B0604020202020204" pitchFamily="34" charset="0"/>
                <a:cs typeface="Arial" panose="020B0604020202020204" pitchFamily="34" charset="0"/>
              </a:rPr>
              <a:t>A 16-year-old boy presents with progressive pain and swelling around the knee. X-ray shows a metaphyseal lesion in distal femur with sunburst periosteal reaction and Codman triangle. Biopsy shows malignant cells producing osteoid.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48449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173113" y="617181"/>
            <a:ext cx="3792292" cy="5903097"/>
          </a:xfrm>
          <a:prstGeom prst="rect">
            <a:avLst/>
          </a:prstGeom>
        </p:spPr>
      </p:pic>
      <p:pic>
        <p:nvPicPr>
          <p:cNvPr id="10" name="Content Placeholder 9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130209" y="1584251"/>
            <a:ext cx="6467372" cy="4343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81226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DISCUSSIONS POINTS:</a:t>
            </a:r>
            <a:endParaRPr lang="en-US" sz="6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Q1. What is the most common primary malignant bone tumor in adolescents</a:t>
            </a:r>
            <a:r>
              <a:rPr lang="en-US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Q2. What is the most common site?</a:t>
            </a:r>
          </a:p>
          <a:p>
            <a:r>
              <a:rPr lang="en-US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Q3: What </a:t>
            </a:r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genetic mutations are </a:t>
            </a:r>
            <a:r>
              <a:rPr lang="en-US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associated with OS?</a:t>
            </a:r>
            <a:endParaRPr 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Q4. What is the most common site of metastasis?</a:t>
            </a:r>
          </a:p>
          <a:p>
            <a:r>
              <a:rPr lang="en-US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Q5</a:t>
            </a:r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. What is the diagnostic histologic </a:t>
            </a:r>
            <a:r>
              <a:rPr lang="en-US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feature?</a:t>
            </a:r>
            <a:endParaRPr 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5914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Case 7: </a:t>
            </a:r>
            <a:endParaRPr lang="en-US" sz="6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sz="4800" b="1" dirty="0">
                <a:latin typeface="Arial" panose="020B0604020202020204" pitchFamily="34" charset="0"/>
                <a:cs typeface="Arial" panose="020B0604020202020204" pitchFamily="34" charset="0"/>
              </a:rPr>
              <a:t>A 12-year-old boy presents with fever, bone pain, and swelling in the mid-shaft of the </a:t>
            </a:r>
            <a:r>
              <a:rPr lang="en-US" sz="4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humorous. </a:t>
            </a:r>
            <a:r>
              <a:rPr lang="en-US" sz="4800" b="1" dirty="0">
                <a:latin typeface="Arial" panose="020B0604020202020204" pitchFamily="34" charset="0"/>
                <a:cs typeface="Arial" panose="020B0604020202020204" pitchFamily="34" charset="0"/>
              </a:rPr>
              <a:t>X-ray shows a lamellated (onion-skin) periosteal reaction. Biopsy shows small round blue cells. Cytogenetics reveals t(11;22).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92981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368730" y="1573531"/>
            <a:ext cx="3801404" cy="5153196"/>
          </a:xfrm>
          <a:prstGeom prst="rect">
            <a:avLst/>
          </a:prstGeom>
        </p:spPr>
      </p:pic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700663" y="1690688"/>
            <a:ext cx="5386758" cy="4101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18250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DISCUSSIONS POINTS:</a:t>
            </a:r>
            <a:endParaRPr lang="en-US" sz="6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Q1. What is the most </a:t>
            </a:r>
            <a:r>
              <a:rPr lang="en-US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likely diagnosis?</a:t>
            </a:r>
            <a:endParaRPr 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Q2. What is the most </a:t>
            </a:r>
            <a:r>
              <a:rPr lang="en-US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characteristic genetic abnormality?</a:t>
            </a:r>
            <a:endParaRPr 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Q3: What bones are commonly involved?</a:t>
            </a:r>
            <a:endParaRPr 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Q4. </a:t>
            </a:r>
            <a:r>
              <a:rPr lang="en-US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Why it is commonly mistaken for infection?</a:t>
            </a:r>
            <a:endParaRPr 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Q5</a:t>
            </a:r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. What </a:t>
            </a:r>
            <a:r>
              <a:rPr lang="en-US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immunohistochemical marker is usually positive?</a:t>
            </a:r>
            <a:endParaRPr 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03880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451</TotalTime>
  <Words>432</Words>
  <Application>Microsoft Office PowerPoint</Application>
  <PresentationFormat>Widescreen</PresentationFormat>
  <Paragraphs>39</Paragraphs>
  <Slides>13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Office Theme</vt:lpstr>
      <vt:lpstr>CASE DISCUSSIONS MSS (CASES 4-7) 2026 Al-Abbadi University of Jordan School of Medicine</vt:lpstr>
      <vt:lpstr>CASE 4</vt:lpstr>
      <vt:lpstr>MRI &amp; FNA SMEAR:</vt:lpstr>
      <vt:lpstr>Discussion points: </vt:lpstr>
      <vt:lpstr>CASE 5</vt:lpstr>
      <vt:lpstr>                             </vt:lpstr>
      <vt:lpstr>DISCUSSION POINTS:</vt:lpstr>
      <vt:lpstr>Case 6 </vt:lpstr>
      <vt:lpstr>PowerPoint Presentation</vt:lpstr>
      <vt:lpstr>DISCUSSIONS POINTS:</vt:lpstr>
      <vt:lpstr>Case 7: </vt:lpstr>
      <vt:lpstr>PowerPoint Presentation</vt:lpstr>
      <vt:lpstr>DISCUSSIONS POINTS: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CASE DISCUSSIONS INFLAMMATION &amp; REPAIR 2025 Al-Abbadi University of Jordan School of Medicine</dc:title>
  <dc:creator>Dr. Mosa</dc:creator>
  <cp:lastModifiedBy>Dr. Mosa</cp:lastModifiedBy>
  <cp:revision>53</cp:revision>
  <dcterms:created xsi:type="dcterms:W3CDTF">2025-10-31T09:22:06Z</dcterms:created>
  <dcterms:modified xsi:type="dcterms:W3CDTF">2026-02-10T14:53:47Z</dcterms:modified>
</cp:coreProperties>
</file>