
<file path=[Content_Types].xml><?xml version="1.0" encoding="utf-8"?>
<Types xmlns="http://schemas.openxmlformats.org/package/2006/content-types">
  <Default Extension="bin" ContentType="image/jpeg"/>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2"/>
  </p:notesMasterIdLst>
  <p:sldIdLst>
    <p:sldId id="327" r:id="rId5"/>
    <p:sldId id="337" r:id="rId6"/>
    <p:sldId id="338" r:id="rId7"/>
    <p:sldId id="348" r:id="rId8"/>
    <p:sldId id="328" r:id="rId9"/>
    <p:sldId id="340" r:id="rId10"/>
    <p:sldId id="349" r:id="rId11"/>
    <p:sldId id="321" r:id="rId12"/>
    <p:sldId id="344" r:id="rId13"/>
    <p:sldId id="331" r:id="rId14"/>
    <p:sldId id="350" r:id="rId15"/>
    <p:sldId id="339" r:id="rId16"/>
    <p:sldId id="334" r:id="rId17"/>
    <p:sldId id="333" r:id="rId18"/>
    <p:sldId id="335" r:id="rId19"/>
    <p:sldId id="330" r:id="rId20"/>
    <p:sldId id="343" r:id="rId21"/>
    <p:sldId id="329" r:id="rId22"/>
    <p:sldId id="346" r:id="rId23"/>
    <p:sldId id="347" r:id="rId24"/>
    <p:sldId id="345" r:id="rId25"/>
    <p:sldId id="341" r:id="rId26"/>
    <p:sldId id="287" r:id="rId27"/>
    <p:sldId id="351" r:id="rId28"/>
    <p:sldId id="342" r:id="rId29"/>
    <p:sldId id="352" r:id="rId30"/>
    <p:sldId id="336"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52C2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181" autoAdjust="0"/>
    <p:restoredTop sz="93039" autoAdjust="0"/>
  </p:normalViewPr>
  <p:slideViewPr>
    <p:cSldViewPr snapToGrid="0">
      <p:cViewPr varScale="1">
        <p:scale>
          <a:sx n="104" d="100"/>
          <a:sy n="104" d="100"/>
        </p:scale>
        <p:origin x="804"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ACA5054-869A-4136-A603-6C044B9341C5}" type="datetimeFigureOut">
              <a:rPr lang="en-US" smtClean="0"/>
              <a:t>05-Nov-24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7804A9-4736-447C-9EFD-EB0D8C059111}" type="slidenum">
              <a:rPr lang="en-US" smtClean="0"/>
              <a:t>‹#›</a:t>
            </a:fld>
            <a:endParaRPr lang="en-US"/>
          </a:p>
        </p:txBody>
      </p:sp>
    </p:spTree>
    <p:extLst>
      <p:ext uri="{BB962C8B-B14F-4D97-AF65-F5344CB8AC3E}">
        <p14:creationId xmlns:p14="http://schemas.microsoft.com/office/powerpoint/2010/main" val="33333476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en.wikipedia.org/wiki/Clostridium_difficile_infection" TargetMode="External"/><Relationship Id="rId2" Type="http://schemas.openxmlformats.org/officeDocument/2006/relationships/slide" Target="../slides/slide16.xml"/><Relationship Id="rId1" Type="http://schemas.openxmlformats.org/officeDocument/2006/relationships/notesMaster" Target="../notesMasters/notesMaster1.xml"/><Relationship Id="rId5" Type="http://schemas.openxmlformats.org/officeDocument/2006/relationships/hyperlink" Target="https://en.wikipedia.org/wiki/Fecal_microbiota_transplant#cite_note-3" TargetMode="External"/><Relationship Id="rId4" Type="http://schemas.openxmlformats.org/officeDocument/2006/relationships/hyperlink" Target="https://en.wikipedia.org/wiki/Fecal_microbiota_transplant#cite_note-vanNood2013-2"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7804A9-4736-447C-9EFD-EB0D8C059111}" type="slidenum">
              <a:rPr lang="en-US" smtClean="0"/>
              <a:t>1</a:t>
            </a:fld>
            <a:endParaRPr lang="en-US"/>
          </a:p>
        </p:txBody>
      </p:sp>
    </p:spTree>
    <p:extLst>
      <p:ext uri="{BB962C8B-B14F-4D97-AF65-F5344CB8AC3E}">
        <p14:creationId xmlns:p14="http://schemas.microsoft.com/office/powerpoint/2010/main" val="20554362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Can be changed with a simple handshake</a:t>
            </a:r>
          </a:p>
          <a:p>
            <a:r>
              <a:rPr lang="sv-SE" dirty="0"/>
              <a:t>Scrubbing can momentarily change microbiota </a:t>
            </a:r>
          </a:p>
          <a:p>
            <a:endParaRPr lang="en-US" dirty="0"/>
          </a:p>
        </p:txBody>
      </p:sp>
      <p:sp>
        <p:nvSpPr>
          <p:cNvPr id="4" name="Slide Number Placeholder 3"/>
          <p:cNvSpPr>
            <a:spLocks noGrp="1"/>
          </p:cNvSpPr>
          <p:nvPr>
            <p:ph type="sldNum" sz="quarter" idx="5"/>
          </p:nvPr>
        </p:nvSpPr>
        <p:spPr/>
        <p:txBody>
          <a:bodyPr/>
          <a:lstStyle/>
          <a:p>
            <a:fld id="{0A7804A9-4736-447C-9EFD-EB0D8C059111}" type="slidenum">
              <a:rPr lang="en-US" smtClean="0"/>
              <a:t>2</a:t>
            </a:fld>
            <a:endParaRPr lang="en-US"/>
          </a:p>
        </p:txBody>
      </p:sp>
    </p:spTree>
    <p:extLst>
      <p:ext uri="{BB962C8B-B14F-4D97-AF65-F5344CB8AC3E}">
        <p14:creationId xmlns:p14="http://schemas.microsoft.com/office/powerpoint/2010/main" val="37705559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Can be changed with a simple handshake</a:t>
            </a:r>
          </a:p>
          <a:p>
            <a:r>
              <a:rPr lang="sv-SE" dirty="0"/>
              <a:t>Scrubbing can momentarily change microbiota </a:t>
            </a:r>
          </a:p>
          <a:p>
            <a:endParaRPr lang="en-US" dirty="0"/>
          </a:p>
        </p:txBody>
      </p:sp>
      <p:sp>
        <p:nvSpPr>
          <p:cNvPr id="4" name="Slide Number Placeholder 3"/>
          <p:cNvSpPr>
            <a:spLocks noGrp="1"/>
          </p:cNvSpPr>
          <p:nvPr>
            <p:ph type="sldNum" sz="quarter" idx="5"/>
          </p:nvPr>
        </p:nvSpPr>
        <p:spPr/>
        <p:txBody>
          <a:bodyPr/>
          <a:lstStyle/>
          <a:p>
            <a:fld id="{0A7804A9-4736-447C-9EFD-EB0D8C059111}" type="slidenum">
              <a:rPr lang="en-US" smtClean="0"/>
              <a:t>3</a:t>
            </a:fld>
            <a:endParaRPr lang="en-US"/>
          </a:p>
        </p:txBody>
      </p:sp>
    </p:spTree>
    <p:extLst>
      <p:ext uri="{BB962C8B-B14F-4D97-AF65-F5344CB8AC3E}">
        <p14:creationId xmlns:p14="http://schemas.microsoft.com/office/powerpoint/2010/main" val="27636959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7804A9-4736-447C-9EFD-EB0D8C059111}" type="slidenum">
              <a:rPr lang="en-US" smtClean="0"/>
              <a:t>5</a:t>
            </a:fld>
            <a:endParaRPr lang="en-US"/>
          </a:p>
        </p:txBody>
      </p:sp>
    </p:spTree>
    <p:extLst>
      <p:ext uri="{BB962C8B-B14F-4D97-AF65-F5344CB8AC3E}">
        <p14:creationId xmlns:p14="http://schemas.microsoft.com/office/powerpoint/2010/main" val="11588925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7804A9-4736-447C-9EFD-EB0D8C059111}" type="slidenum">
              <a:rPr lang="en-US" smtClean="0"/>
              <a:t>6</a:t>
            </a:fld>
            <a:endParaRPr lang="en-US"/>
          </a:p>
        </p:txBody>
      </p:sp>
    </p:spTree>
    <p:extLst>
      <p:ext uri="{BB962C8B-B14F-4D97-AF65-F5344CB8AC3E}">
        <p14:creationId xmlns:p14="http://schemas.microsoft.com/office/powerpoint/2010/main" val="16759461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Hand shake can transmit micriobiota</a:t>
            </a:r>
          </a:p>
          <a:p>
            <a:endParaRPr lang="en-US" dirty="0"/>
          </a:p>
        </p:txBody>
      </p:sp>
      <p:sp>
        <p:nvSpPr>
          <p:cNvPr id="4" name="Slide Number Placeholder 3"/>
          <p:cNvSpPr>
            <a:spLocks noGrp="1"/>
          </p:cNvSpPr>
          <p:nvPr>
            <p:ph type="sldNum" sz="quarter" idx="5"/>
          </p:nvPr>
        </p:nvSpPr>
        <p:spPr/>
        <p:txBody>
          <a:bodyPr/>
          <a:lstStyle/>
          <a:p>
            <a:fld id="{0A7804A9-4736-447C-9EFD-EB0D8C059111}" type="slidenum">
              <a:rPr lang="en-US" smtClean="0"/>
              <a:t>8</a:t>
            </a:fld>
            <a:endParaRPr lang="en-US"/>
          </a:p>
        </p:txBody>
      </p:sp>
    </p:spTree>
    <p:extLst>
      <p:ext uri="{BB962C8B-B14F-4D97-AF65-F5344CB8AC3E}">
        <p14:creationId xmlns:p14="http://schemas.microsoft.com/office/powerpoint/2010/main" val="24750087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7804A9-4736-447C-9EFD-EB0D8C059111}" type="slidenum">
              <a:rPr lang="en-US" smtClean="0"/>
              <a:t>12</a:t>
            </a:fld>
            <a:endParaRPr lang="en-US"/>
          </a:p>
        </p:txBody>
      </p:sp>
    </p:spTree>
    <p:extLst>
      <p:ext uri="{BB962C8B-B14F-4D97-AF65-F5344CB8AC3E}">
        <p14:creationId xmlns:p14="http://schemas.microsoft.com/office/powerpoint/2010/main" val="5847969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7804A9-4736-447C-9EFD-EB0D8C059111}" type="slidenum">
              <a:rPr lang="en-US" smtClean="0"/>
              <a:t>13</a:t>
            </a:fld>
            <a:endParaRPr lang="en-US"/>
          </a:p>
        </p:txBody>
      </p:sp>
    </p:spTree>
    <p:extLst>
      <p:ext uri="{BB962C8B-B14F-4D97-AF65-F5344CB8AC3E}">
        <p14:creationId xmlns:p14="http://schemas.microsoft.com/office/powerpoint/2010/main" val="8117834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7804A9-4736-447C-9EFD-EB0D8C059111}" type="slidenum">
              <a:rPr lang="en-US" smtClean="0"/>
              <a:t>14</a:t>
            </a:fld>
            <a:endParaRPr lang="en-US"/>
          </a:p>
        </p:txBody>
      </p:sp>
    </p:spTree>
    <p:extLst>
      <p:ext uri="{BB962C8B-B14F-4D97-AF65-F5344CB8AC3E}">
        <p14:creationId xmlns:p14="http://schemas.microsoft.com/office/powerpoint/2010/main" val="4439800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7804A9-4736-447C-9EFD-EB0D8C059111}" type="slidenum">
              <a:rPr lang="en-US" smtClean="0"/>
              <a:t>15</a:t>
            </a:fld>
            <a:endParaRPr lang="en-US"/>
          </a:p>
        </p:txBody>
      </p:sp>
    </p:spTree>
    <p:extLst>
      <p:ext uri="{BB962C8B-B14F-4D97-AF65-F5344CB8AC3E}">
        <p14:creationId xmlns:p14="http://schemas.microsoft.com/office/powerpoint/2010/main" val="28039086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he US Food and Drug Administration (FDA) has recently issued a draft guidance document for using </a:t>
            </a:r>
            <a:r>
              <a:rPr lang="en-GB" sz="1200" b="0" i="0" kern="1200" dirty="0" err="1">
                <a:solidFill>
                  <a:schemeClr val="tx1"/>
                </a:solidFill>
                <a:effectLst/>
                <a:latin typeface="+mn-lt"/>
                <a:ea typeface="+mn-ea"/>
                <a:cs typeface="+mn-cs"/>
              </a:rPr>
              <a:t>FMT</a:t>
            </a:r>
            <a:r>
              <a:rPr lang="en-GB" sz="1200" b="0" i="0" kern="1200" dirty="0">
                <a:solidFill>
                  <a:schemeClr val="tx1"/>
                </a:solidFill>
                <a:effectLst/>
                <a:latin typeface="+mn-lt"/>
                <a:ea typeface="+mn-ea"/>
                <a:cs typeface="+mn-cs"/>
              </a:rPr>
              <a:t> to treat </a:t>
            </a:r>
            <a:r>
              <a:rPr lang="en-GB" sz="1200" b="0" i="0" kern="1200" dirty="0" err="1">
                <a:solidFill>
                  <a:schemeClr val="tx1"/>
                </a:solidFill>
                <a:effectLst/>
                <a:latin typeface="+mn-lt"/>
                <a:ea typeface="+mn-ea"/>
                <a:cs typeface="+mn-cs"/>
              </a:rPr>
              <a:t>infec</a:t>
            </a:r>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he effectiveness of </a:t>
            </a:r>
            <a:r>
              <a:rPr lang="en-GB" sz="1200" b="0" i="0" kern="1200" dirty="0" err="1">
                <a:solidFill>
                  <a:schemeClr val="tx1"/>
                </a:solidFill>
                <a:effectLst/>
                <a:latin typeface="+mn-lt"/>
                <a:ea typeface="+mn-ea"/>
                <a:cs typeface="+mn-cs"/>
              </a:rPr>
              <a:t>FMT</a:t>
            </a:r>
            <a:r>
              <a:rPr lang="en-GB" sz="1200" b="0" i="0" kern="1200" dirty="0">
                <a:solidFill>
                  <a:schemeClr val="tx1"/>
                </a:solidFill>
                <a:effectLst/>
                <a:latin typeface="+mn-lt"/>
                <a:ea typeface="+mn-ea"/>
                <a:cs typeface="+mn-cs"/>
              </a:rPr>
              <a:t> has been established in clinical trials for the treatment of </a:t>
            </a:r>
            <a:r>
              <a:rPr lang="en-GB" sz="1200" b="0" i="1" u="none" strike="noStrike" kern="1200" dirty="0">
                <a:solidFill>
                  <a:schemeClr val="tx1"/>
                </a:solidFill>
                <a:effectLst/>
                <a:latin typeface="+mn-lt"/>
                <a:ea typeface="+mn-ea"/>
                <a:cs typeface="+mn-cs"/>
                <a:hlinkClick r:id="rId3" tooltip="Clostridium difficile infection"/>
              </a:rPr>
              <a:t>Clostridium difficile</a:t>
            </a:r>
            <a:r>
              <a:rPr lang="en-GB" sz="1200" b="0" i="0" u="none" strike="noStrike" kern="1200" dirty="0">
                <a:solidFill>
                  <a:schemeClr val="tx1"/>
                </a:solidFill>
                <a:effectLst/>
                <a:latin typeface="+mn-lt"/>
                <a:ea typeface="+mn-ea"/>
                <a:cs typeface="+mn-cs"/>
                <a:hlinkClick r:id="rId3" tooltip="Clostridium difficile infection"/>
              </a:rPr>
              <a:t> infection (CDI)</a:t>
            </a:r>
            <a:r>
              <a:rPr lang="en-GB" sz="1200" b="0" i="0" kern="1200" dirty="0">
                <a:solidFill>
                  <a:schemeClr val="tx1"/>
                </a:solidFill>
                <a:effectLst/>
                <a:latin typeface="+mn-lt"/>
                <a:ea typeface="+mn-ea"/>
                <a:cs typeface="+mn-cs"/>
              </a:rPr>
              <a:t>,</a:t>
            </a:r>
            <a:r>
              <a:rPr lang="en-GB" sz="1200" b="0" i="0" u="none" strike="noStrike" kern="1200" baseline="30000" dirty="0">
                <a:solidFill>
                  <a:schemeClr val="tx1"/>
                </a:solidFill>
                <a:effectLst/>
                <a:latin typeface="+mn-lt"/>
                <a:ea typeface="+mn-ea"/>
                <a:cs typeface="+mn-cs"/>
                <a:hlinkClick r:id="rId4"/>
              </a:rPr>
              <a:t>[2]</a:t>
            </a:r>
            <a:r>
              <a:rPr lang="en-GB" sz="1200" b="0" i="0" u="none" strike="noStrike" kern="1200" baseline="30000" dirty="0">
                <a:solidFill>
                  <a:schemeClr val="tx1"/>
                </a:solidFill>
                <a:effectLst/>
                <a:latin typeface="+mn-lt"/>
                <a:ea typeface="+mn-ea"/>
                <a:cs typeface="+mn-cs"/>
                <a:hlinkClick r:id="rId5"/>
              </a:rPr>
              <a:t>[3]</a:t>
            </a:r>
            <a:r>
              <a:rPr lang="en-GB" sz="1200" b="0" i="0" kern="1200" dirty="0">
                <a:solidFill>
                  <a:schemeClr val="tx1"/>
                </a:solidFill>
                <a:effectLst/>
                <a:latin typeface="+mn-lt"/>
                <a:ea typeface="+mn-ea"/>
                <a:cs typeface="+mn-cs"/>
              </a:rPr>
              <a:t> whose effects can range from </a:t>
            </a:r>
            <a:r>
              <a:rPr lang="en-GB" sz="1200" b="0" i="0" kern="1200" dirty="0" err="1">
                <a:solidFill>
                  <a:schemeClr val="tx1"/>
                </a:solidFill>
                <a:effectLst/>
                <a:latin typeface="+mn-lt"/>
                <a:ea typeface="+mn-ea"/>
                <a:cs typeface="+mn-cs"/>
              </a:rPr>
              <a:t>diarrhea</a:t>
            </a:r>
            <a:r>
              <a:rPr lang="en-GB" sz="1200" b="0" i="0" kern="1200" dirty="0">
                <a:solidFill>
                  <a:schemeClr val="tx1"/>
                </a:solidFill>
                <a:effectLst/>
                <a:latin typeface="+mn-lt"/>
                <a:ea typeface="+mn-ea"/>
                <a:cs typeface="+mn-cs"/>
              </a:rPr>
              <a:t> to pseudomembranous </a:t>
            </a:r>
            <a:r>
              <a:rPr lang="en-GB" sz="1200" b="0" i="0" kern="1200" dirty="0" err="1">
                <a:solidFill>
                  <a:schemeClr val="tx1"/>
                </a:solidFill>
                <a:effectLst/>
                <a:latin typeface="+mn-lt"/>
                <a:ea typeface="+mn-ea"/>
                <a:cs typeface="+mn-cs"/>
              </a:rPr>
              <a:t>colitistions</a:t>
            </a:r>
            <a:r>
              <a:rPr lang="en-GB" sz="1200" b="0" i="0" kern="1200" dirty="0">
                <a:solidFill>
                  <a:schemeClr val="tx1"/>
                </a:solidFill>
                <a:effectLst/>
                <a:latin typeface="+mn-lt"/>
                <a:ea typeface="+mn-ea"/>
                <a:cs typeface="+mn-cs"/>
              </a:rPr>
              <a:t> with </a:t>
            </a:r>
            <a:r>
              <a:rPr lang="en-GB" sz="1200" b="0" i="1" kern="1200" dirty="0">
                <a:solidFill>
                  <a:schemeClr val="tx1"/>
                </a:solidFill>
                <a:effectLst/>
                <a:latin typeface="+mn-lt"/>
                <a:ea typeface="+mn-ea"/>
                <a:cs typeface="+mn-cs"/>
              </a:rPr>
              <a:t>C. difficile</a:t>
            </a:r>
            <a:r>
              <a:rPr lang="en-GB" sz="1200" b="0" i="0" kern="1200" dirty="0">
                <a:solidFill>
                  <a:schemeClr val="tx1"/>
                </a:solidFill>
                <a:effectLst/>
                <a:latin typeface="+mn-lt"/>
                <a:ea typeface="+mn-ea"/>
                <a:cs typeface="+mn-cs"/>
              </a:rPr>
              <a:t> that do not respond to standard </a:t>
            </a:r>
            <a:r>
              <a:rPr lang="en-GB" sz="1200" b="0" i="0" kern="1200" dirty="0" err="1">
                <a:solidFill>
                  <a:schemeClr val="tx1"/>
                </a:solidFill>
                <a:effectLst/>
                <a:latin typeface="+mn-lt"/>
                <a:ea typeface="+mn-ea"/>
                <a:cs typeface="+mn-cs"/>
              </a:rPr>
              <a:t>therapie</a:t>
            </a:r>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Or probiotics</a:t>
            </a:r>
            <a:endParaRPr lang="en-US" dirty="0"/>
          </a:p>
        </p:txBody>
      </p:sp>
      <p:sp>
        <p:nvSpPr>
          <p:cNvPr id="4" name="Slide Number Placeholder 3"/>
          <p:cNvSpPr>
            <a:spLocks noGrp="1"/>
          </p:cNvSpPr>
          <p:nvPr>
            <p:ph type="sldNum" sz="quarter" idx="5"/>
          </p:nvPr>
        </p:nvSpPr>
        <p:spPr/>
        <p:txBody>
          <a:bodyPr/>
          <a:lstStyle/>
          <a:p>
            <a:fld id="{0A7804A9-4736-447C-9EFD-EB0D8C059111}" type="slidenum">
              <a:rPr lang="en-US" smtClean="0"/>
              <a:t>16</a:t>
            </a:fld>
            <a:endParaRPr lang="en-US"/>
          </a:p>
        </p:txBody>
      </p:sp>
    </p:spTree>
    <p:extLst>
      <p:ext uri="{BB962C8B-B14F-4D97-AF65-F5344CB8AC3E}">
        <p14:creationId xmlns:p14="http://schemas.microsoft.com/office/powerpoint/2010/main" val="20174412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7804A9-4736-447C-9EFD-EB0D8C059111}" type="slidenum">
              <a:rPr lang="en-US" smtClean="0"/>
              <a:t>27</a:t>
            </a:fld>
            <a:endParaRPr lang="en-US"/>
          </a:p>
        </p:txBody>
      </p:sp>
    </p:spTree>
    <p:extLst>
      <p:ext uri="{BB962C8B-B14F-4D97-AF65-F5344CB8AC3E}">
        <p14:creationId xmlns:p14="http://schemas.microsoft.com/office/powerpoint/2010/main" val="27604470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35F20-D40A-4A70-81B8-0FDC1B7AA0F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ED5C921-BA28-4D52-9208-94D7B1F4A46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309672C-29AD-451E-BA4F-856D25F99600}"/>
              </a:ext>
            </a:extLst>
          </p:cNvPr>
          <p:cNvSpPr>
            <a:spLocks noGrp="1"/>
          </p:cNvSpPr>
          <p:nvPr>
            <p:ph type="dt" sz="half" idx="10"/>
          </p:nvPr>
        </p:nvSpPr>
        <p:spPr/>
        <p:txBody>
          <a:bodyPr/>
          <a:lstStyle/>
          <a:p>
            <a:fld id="{4A78C981-3AAD-4CA5-8FAE-B18147EC1067}" type="datetimeFigureOut">
              <a:rPr lang="en-US" smtClean="0"/>
              <a:t>05-Nov-24</a:t>
            </a:fld>
            <a:endParaRPr lang="en-US"/>
          </a:p>
        </p:txBody>
      </p:sp>
      <p:sp>
        <p:nvSpPr>
          <p:cNvPr id="5" name="Footer Placeholder 4">
            <a:extLst>
              <a:ext uri="{FF2B5EF4-FFF2-40B4-BE49-F238E27FC236}">
                <a16:creationId xmlns:a16="http://schemas.microsoft.com/office/drawing/2014/main" id="{51E15027-8E83-4186-B699-2C6E97219E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C5299E-ADBA-4522-BB4F-00036A267183}"/>
              </a:ext>
            </a:extLst>
          </p:cNvPr>
          <p:cNvSpPr>
            <a:spLocks noGrp="1"/>
          </p:cNvSpPr>
          <p:nvPr>
            <p:ph type="sldNum" sz="quarter" idx="12"/>
          </p:nvPr>
        </p:nvSpPr>
        <p:spPr/>
        <p:txBody>
          <a:bodyPr/>
          <a:lstStyle/>
          <a:p>
            <a:fld id="{EE020545-1712-4841-9AF9-BFDFAF2799AB}" type="slidenum">
              <a:rPr lang="en-US" smtClean="0"/>
              <a:t>‹#›</a:t>
            </a:fld>
            <a:endParaRPr lang="en-US"/>
          </a:p>
        </p:txBody>
      </p:sp>
    </p:spTree>
    <p:extLst>
      <p:ext uri="{BB962C8B-B14F-4D97-AF65-F5344CB8AC3E}">
        <p14:creationId xmlns:p14="http://schemas.microsoft.com/office/powerpoint/2010/main" val="29801991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B13495-201D-4B1D-A3B0-6FDD223B1F9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EDF965C-BC90-4E99-B0CC-9F8643E4BB7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D78B24F-3BE2-4820-B315-2D942F8CC690}"/>
              </a:ext>
            </a:extLst>
          </p:cNvPr>
          <p:cNvSpPr>
            <a:spLocks noGrp="1"/>
          </p:cNvSpPr>
          <p:nvPr>
            <p:ph type="dt" sz="half" idx="10"/>
          </p:nvPr>
        </p:nvSpPr>
        <p:spPr/>
        <p:txBody>
          <a:bodyPr/>
          <a:lstStyle/>
          <a:p>
            <a:fld id="{4A78C981-3AAD-4CA5-8FAE-B18147EC1067}" type="datetimeFigureOut">
              <a:rPr lang="en-US" smtClean="0"/>
              <a:t>05-Nov-24</a:t>
            </a:fld>
            <a:endParaRPr lang="en-US"/>
          </a:p>
        </p:txBody>
      </p:sp>
      <p:sp>
        <p:nvSpPr>
          <p:cNvPr id="5" name="Footer Placeholder 4">
            <a:extLst>
              <a:ext uri="{FF2B5EF4-FFF2-40B4-BE49-F238E27FC236}">
                <a16:creationId xmlns:a16="http://schemas.microsoft.com/office/drawing/2014/main" id="{866AFC6D-77B6-4C76-A0F2-DF3F95655D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414F67F-A8AE-4A5D-99C9-B51A65AD86C6}"/>
              </a:ext>
            </a:extLst>
          </p:cNvPr>
          <p:cNvSpPr>
            <a:spLocks noGrp="1"/>
          </p:cNvSpPr>
          <p:nvPr>
            <p:ph type="sldNum" sz="quarter" idx="12"/>
          </p:nvPr>
        </p:nvSpPr>
        <p:spPr/>
        <p:txBody>
          <a:bodyPr/>
          <a:lstStyle/>
          <a:p>
            <a:fld id="{EE020545-1712-4841-9AF9-BFDFAF2799AB}" type="slidenum">
              <a:rPr lang="en-US" smtClean="0"/>
              <a:t>‹#›</a:t>
            </a:fld>
            <a:endParaRPr lang="en-US"/>
          </a:p>
        </p:txBody>
      </p:sp>
    </p:spTree>
    <p:extLst>
      <p:ext uri="{BB962C8B-B14F-4D97-AF65-F5344CB8AC3E}">
        <p14:creationId xmlns:p14="http://schemas.microsoft.com/office/powerpoint/2010/main" val="4094876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FB2F3-93C1-4D2C-AA1B-CB167CCDAA2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3857E58-8626-4327-8244-B257E51CE5E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D5B2731-EED2-486D-BE40-3259E2124814}"/>
              </a:ext>
            </a:extLst>
          </p:cNvPr>
          <p:cNvSpPr>
            <a:spLocks noGrp="1"/>
          </p:cNvSpPr>
          <p:nvPr>
            <p:ph type="dt" sz="half" idx="10"/>
          </p:nvPr>
        </p:nvSpPr>
        <p:spPr/>
        <p:txBody>
          <a:bodyPr/>
          <a:lstStyle/>
          <a:p>
            <a:fld id="{4A78C981-3AAD-4CA5-8FAE-B18147EC1067}" type="datetimeFigureOut">
              <a:rPr lang="en-US" smtClean="0"/>
              <a:t>05-Nov-24</a:t>
            </a:fld>
            <a:endParaRPr lang="en-US"/>
          </a:p>
        </p:txBody>
      </p:sp>
      <p:sp>
        <p:nvSpPr>
          <p:cNvPr id="5" name="Footer Placeholder 4">
            <a:extLst>
              <a:ext uri="{FF2B5EF4-FFF2-40B4-BE49-F238E27FC236}">
                <a16:creationId xmlns:a16="http://schemas.microsoft.com/office/drawing/2014/main" id="{188F8C45-DE5D-46AB-8FFF-23CBFF3600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E5A3AF-4A6B-4A41-B38E-26AA3B0F6513}"/>
              </a:ext>
            </a:extLst>
          </p:cNvPr>
          <p:cNvSpPr>
            <a:spLocks noGrp="1"/>
          </p:cNvSpPr>
          <p:nvPr>
            <p:ph type="sldNum" sz="quarter" idx="12"/>
          </p:nvPr>
        </p:nvSpPr>
        <p:spPr/>
        <p:txBody>
          <a:bodyPr/>
          <a:lstStyle/>
          <a:p>
            <a:fld id="{EE020545-1712-4841-9AF9-BFDFAF2799AB}" type="slidenum">
              <a:rPr lang="en-US" smtClean="0"/>
              <a:t>‹#›</a:t>
            </a:fld>
            <a:endParaRPr lang="en-US"/>
          </a:p>
        </p:txBody>
      </p:sp>
    </p:spTree>
    <p:extLst>
      <p:ext uri="{BB962C8B-B14F-4D97-AF65-F5344CB8AC3E}">
        <p14:creationId xmlns:p14="http://schemas.microsoft.com/office/powerpoint/2010/main" val="19353014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B78D3-0878-48D7-B5EE-17FF3F74835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8727779-DBE7-4EB1-A58A-836C3A559F8D}"/>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A733A95-8598-4610-8B49-17FA62F7BCA8}"/>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726ABFF-3AFE-410F-9610-13635E8F85E7}"/>
              </a:ext>
            </a:extLst>
          </p:cNvPr>
          <p:cNvSpPr>
            <a:spLocks noGrp="1"/>
          </p:cNvSpPr>
          <p:nvPr>
            <p:ph type="dt" sz="half" idx="10"/>
          </p:nvPr>
        </p:nvSpPr>
        <p:spPr/>
        <p:txBody>
          <a:bodyPr/>
          <a:lstStyle/>
          <a:p>
            <a:fld id="{4A78C981-3AAD-4CA5-8FAE-B18147EC1067}" type="datetimeFigureOut">
              <a:rPr lang="en-US" smtClean="0"/>
              <a:t>05-Nov-24</a:t>
            </a:fld>
            <a:endParaRPr lang="en-US"/>
          </a:p>
        </p:txBody>
      </p:sp>
      <p:sp>
        <p:nvSpPr>
          <p:cNvPr id="6" name="Footer Placeholder 5">
            <a:extLst>
              <a:ext uri="{FF2B5EF4-FFF2-40B4-BE49-F238E27FC236}">
                <a16:creationId xmlns:a16="http://schemas.microsoft.com/office/drawing/2014/main" id="{ACDD6EE5-6D27-4588-8FB6-0F6C3CD44F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A59C32B-7B3A-4582-9A49-899A73FF9AF0}"/>
              </a:ext>
            </a:extLst>
          </p:cNvPr>
          <p:cNvSpPr>
            <a:spLocks noGrp="1"/>
          </p:cNvSpPr>
          <p:nvPr>
            <p:ph type="sldNum" sz="quarter" idx="12"/>
          </p:nvPr>
        </p:nvSpPr>
        <p:spPr/>
        <p:txBody>
          <a:bodyPr/>
          <a:lstStyle/>
          <a:p>
            <a:fld id="{EE020545-1712-4841-9AF9-BFDFAF2799AB}" type="slidenum">
              <a:rPr lang="en-US" smtClean="0"/>
              <a:t>‹#›</a:t>
            </a:fld>
            <a:endParaRPr lang="en-US"/>
          </a:p>
        </p:txBody>
      </p:sp>
    </p:spTree>
    <p:extLst>
      <p:ext uri="{BB962C8B-B14F-4D97-AF65-F5344CB8AC3E}">
        <p14:creationId xmlns:p14="http://schemas.microsoft.com/office/powerpoint/2010/main" val="16190099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FF87E-7C3E-4770-97E7-CEC56E4F8E2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D000596-A083-4D90-BC49-DD54CBD58AC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07EF3AF-54C3-4F3B-BB17-B136D2FF334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B784FC0-EA5A-4C0E-8246-8108C06C3E4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CEC1C29A-ED3D-4B6D-8B7E-4CCFFCC7B72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8ABCBCA-C814-4053-90F7-6D1A6FE7F9A7}"/>
              </a:ext>
            </a:extLst>
          </p:cNvPr>
          <p:cNvSpPr>
            <a:spLocks noGrp="1"/>
          </p:cNvSpPr>
          <p:nvPr>
            <p:ph type="dt" sz="half" idx="10"/>
          </p:nvPr>
        </p:nvSpPr>
        <p:spPr/>
        <p:txBody>
          <a:bodyPr/>
          <a:lstStyle/>
          <a:p>
            <a:fld id="{4A78C981-3AAD-4CA5-8FAE-B18147EC1067}" type="datetimeFigureOut">
              <a:rPr lang="en-US" smtClean="0"/>
              <a:t>05-Nov-24</a:t>
            </a:fld>
            <a:endParaRPr lang="en-US"/>
          </a:p>
        </p:txBody>
      </p:sp>
      <p:sp>
        <p:nvSpPr>
          <p:cNvPr id="8" name="Footer Placeholder 7">
            <a:extLst>
              <a:ext uri="{FF2B5EF4-FFF2-40B4-BE49-F238E27FC236}">
                <a16:creationId xmlns:a16="http://schemas.microsoft.com/office/drawing/2014/main" id="{43F6A9E0-82A3-481E-82A0-249351600F8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5334D2B-3B09-4F5E-A3EE-B82A2CA06308}"/>
              </a:ext>
            </a:extLst>
          </p:cNvPr>
          <p:cNvSpPr>
            <a:spLocks noGrp="1"/>
          </p:cNvSpPr>
          <p:nvPr>
            <p:ph type="sldNum" sz="quarter" idx="12"/>
          </p:nvPr>
        </p:nvSpPr>
        <p:spPr/>
        <p:txBody>
          <a:bodyPr/>
          <a:lstStyle/>
          <a:p>
            <a:fld id="{EE020545-1712-4841-9AF9-BFDFAF2799AB}" type="slidenum">
              <a:rPr lang="en-US" smtClean="0"/>
              <a:t>‹#›</a:t>
            </a:fld>
            <a:endParaRPr lang="en-US"/>
          </a:p>
        </p:txBody>
      </p:sp>
    </p:spTree>
    <p:extLst>
      <p:ext uri="{BB962C8B-B14F-4D97-AF65-F5344CB8AC3E}">
        <p14:creationId xmlns:p14="http://schemas.microsoft.com/office/powerpoint/2010/main" val="26410139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8D265-B0C3-4B0B-8E6E-CC365914FE9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7C4938F-57D7-44B3-B00A-C3A18878F1AD}"/>
              </a:ext>
            </a:extLst>
          </p:cNvPr>
          <p:cNvSpPr>
            <a:spLocks noGrp="1"/>
          </p:cNvSpPr>
          <p:nvPr>
            <p:ph type="dt" sz="half" idx="10"/>
          </p:nvPr>
        </p:nvSpPr>
        <p:spPr/>
        <p:txBody>
          <a:bodyPr/>
          <a:lstStyle/>
          <a:p>
            <a:fld id="{4A78C981-3AAD-4CA5-8FAE-B18147EC1067}" type="datetimeFigureOut">
              <a:rPr lang="en-US" smtClean="0"/>
              <a:t>05-Nov-24</a:t>
            </a:fld>
            <a:endParaRPr lang="en-US"/>
          </a:p>
        </p:txBody>
      </p:sp>
      <p:sp>
        <p:nvSpPr>
          <p:cNvPr id="4" name="Footer Placeholder 3">
            <a:extLst>
              <a:ext uri="{FF2B5EF4-FFF2-40B4-BE49-F238E27FC236}">
                <a16:creationId xmlns:a16="http://schemas.microsoft.com/office/drawing/2014/main" id="{B60700EE-01B8-4D27-9C36-47A231A3CB5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019E4A2-460A-434D-9870-EEB61682337C}"/>
              </a:ext>
            </a:extLst>
          </p:cNvPr>
          <p:cNvSpPr>
            <a:spLocks noGrp="1"/>
          </p:cNvSpPr>
          <p:nvPr>
            <p:ph type="sldNum" sz="quarter" idx="12"/>
          </p:nvPr>
        </p:nvSpPr>
        <p:spPr/>
        <p:txBody>
          <a:bodyPr/>
          <a:lstStyle/>
          <a:p>
            <a:fld id="{EE020545-1712-4841-9AF9-BFDFAF2799AB}" type="slidenum">
              <a:rPr lang="en-US" smtClean="0"/>
              <a:t>‹#›</a:t>
            </a:fld>
            <a:endParaRPr lang="en-US"/>
          </a:p>
        </p:txBody>
      </p:sp>
    </p:spTree>
    <p:extLst>
      <p:ext uri="{BB962C8B-B14F-4D97-AF65-F5344CB8AC3E}">
        <p14:creationId xmlns:p14="http://schemas.microsoft.com/office/powerpoint/2010/main" val="34839122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697D6DD-8BB2-4A39-A71F-C789232533C8}"/>
              </a:ext>
            </a:extLst>
          </p:cNvPr>
          <p:cNvSpPr>
            <a:spLocks noGrp="1"/>
          </p:cNvSpPr>
          <p:nvPr>
            <p:ph type="dt" sz="half" idx="10"/>
          </p:nvPr>
        </p:nvSpPr>
        <p:spPr/>
        <p:txBody>
          <a:bodyPr/>
          <a:lstStyle/>
          <a:p>
            <a:fld id="{4A78C981-3AAD-4CA5-8FAE-B18147EC1067}" type="datetimeFigureOut">
              <a:rPr lang="en-US" smtClean="0"/>
              <a:t>05-Nov-24</a:t>
            </a:fld>
            <a:endParaRPr lang="en-US"/>
          </a:p>
        </p:txBody>
      </p:sp>
      <p:sp>
        <p:nvSpPr>
          <p:cNvPr id="3" name="Footer Placeholder 2">
            <a:extLst>
              <a:ext uri="{FF2B5EF4-FFF2-40B4-BE49-F238E27FC236}">
                <a16:creationId xmlns:a16="http://schemas.microsoft.com/office/drawing/2014/main" id="{5C2520B1-5CC4-4FAF-9543-443E3A22CD5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FD4ACC2-2486-46C1-AA95-E9FE89894A24}"/>
              </a:ext>
            </a:extLst>
          </p:cNvPr>
          <p:cNvSpPr>
            <a:spLocks noGrp="1"/>
          </p:cNvSpPr>
          <p:nvPr>
            <p:ph type="sldNum" sz="quarter" idx="12"/>
          </p:nvPr>
        </p:nvSpPr>
        <p:spPr/>
        <p:txBody>
          <a:bodyPr/>
          <a:lstStyle/>
          <a:p>
            <a:fld id="{EE020545-1712-4841-9AF9-BFDFAF2799AB}" type="slidenum">
              <a:rPr lang="en-US" smtClean="0"/>
              <a:t>‹#›</a:t>
            </a:fld>
            <a:endParaRPr lang="en-US"/>
          </a:p>
        </p:txBody>
      </p:sp>
    </p:spTree>
    <p:extLst>
      <p:ext uri="{BB962C8B-B14F-4D97-AF65-F5344CB8AC3E}">
        <p14:creationId xmlns:p14="http://schemas.microsoft.com/office/powerpoint/2010/main" val="20527794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E7570-75ED-4D25-B7BE-5FC05B5530D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AA2EC1B-AEE0-4A10-A96E-0ABBA72240C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BB29A44-6992-4B37-9704-C091EDEBDF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E957381-A112-4125-BBEF-18D977139E38}"/>
              </a:ext>
            </a:extLst>
          </p:cNvPr>
          <p:cNvSpPr>
            <a:spLocks noGrp="1"/>
          </p:cNvSpPr>
          <p:nvPr>
            <p:ph type="dt" sz="half" idx="10"/>
          </p:nvPr>
        </p:nvSpPr>
        <p:spPr/>
        <p:txBody>
          <a:bodyPr/>
          <a:lstStyle/>
          <a:p>
            <a:fld id="{4A78C981-3AAD-4CA5-8FAE-B18147EC1067}" type="datetimeFigureOut">
              <a:rPr lang="en-US" smtClean="0"/>
              <a:t>05-Nov-24</a:t>
            </a:fld>
            <a:endParaRPr lang="en-US"/>
          </a:p>
        </p:txBody>
      </p:sp>
      <p:sp>
        <p:nvSpPr>
          <p:cNvPr id="6" name="Footer Placeholder 5">
            <a:extLst>
              <a:ext uri="{FF2B5EF4-FFF2-40B4-BE49-F238E27FC236}">
                <a16:creationId xmlns:a16="http://schemas.microsoft.com/office/drawing/2014/main" id="{60B34115-5D4D-49A2-8A75-5F2A3D0440E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8FB1EE3-A79B-4B6F-A7BD-E6475C95369C}"/>
              </a:ext>
            </a:extLst>
          </p:cNvPr>
          <p:cNvSpPr>
            <a:spLocks noGrp="1"/>
          </p:cNvSpPr>
          <p:nvPr>
            <p:ph type="sldNum" sz="quarter" idx="12"/>
          </p:nvPr>
        </p:nvSpPr>
        <p:spPr/>
        <p:txBody>
          <a:bodyPr/>
          <a:lstStyle/>
          <a:p>
            <a:fld id="{EE020545-1712-4841-9AF9-BFDFAF2799AB}" type="slidenum">
              <a:rPr lang="en-US" smtClean="0"/>
              <a:t>‹#›</a:t>
            </a:fld>
            <a:endParaRPr lang="en-US"/>
          </a:p>
        </p:txBody>
      </p:sp>
    </p:spTree>
    <p:extLst>
      <p:ext uri="{BB962C8B-B14F-4D97-AF65-F5344CB8AC3E}">
        <p14:creationId xmlns:p14="http://schemas.microsoft.com/office/powerpoint/2010/main" val="34151049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7EE23-6F6B-485B-A3A4-44EC3B8D8E3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107DCB6-A413-4FD2-AAF2-2DC3C76972A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A51C7A7-4E87-4AD5-920F-D5C71B3E32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37DE61D-A400-48C9-A33B-8EFA12E38EB6}"/>
              </a:ext>
            </a:extLst>
          </p:cNvPr>
          <p:cNvSpPr>
            <a:spLocks noGrp="1"/>
          </p:cNvSpPr>
          <p:nvPr>
            <p:ph type="dt" sz="half" idx="10"/>
          </p:nvPr>
        </p:nvSpPr>
        <p:spPr/>
        <p:txBody>
          <a:bodyPr/>
          <a:lstStyle/>
          <a:p>
            <a:fld id="{4A78C981-3AAD-4CA5-8FAE-B18147EC1067}" type="datetimeFigureOut">
              <a:rPr lang="en-US" smtClean="0"/>
              <a:t>05-Nov-24</a:t>
            </a:fld>
            <a:endParaRPr lang="en-US"/>
          </a:p>
        </p:txBody>
      </p:sp>
      <p:sp>
        <p:nvSpPr>
          <p:cNvPr id="6" name="Footer Placeholder 5">
            <a:extLst>
              <a:ext uri="{FF2B5EF4-FFF2-40B4-BE49-F238E27FC236}">
                <a16:creationId xmlns:a16="http://schemas.microsoft.com/office/drawing/2014/main" id="{701D2CCD-2EA1-4D7A-9F10-EDF9963ED0F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DAC8FAB-041D-4967-9117-8EE6B2EB630D}"/>
              </a:ext>
            </a:extLst>
          </p:cNvPr>
          <p:cNvSpPr>
            <a:spLocks noGrp="1"/>
          </p:cNvSpPr>
          <p:nvPr>
            <p:ph type="sldNum" sz="quarter" idx="12"/>
          </p:nvPr>
        </p:nvSpPr>
        <p:spPr/>
        <p:txBody>
          <a:bodyPr/>
          <a:lstStyle/>
          <a:p>
            <a:fld id="{EE020545-1712-4841-9AF9-BFDFAF2799AB}" type="slidenum">
              <a:rPr lang="en-US" smtClean="0"/>
              <a:t>‹#›</a:t>
            </a:fld>
            <a:endParaRPr lang="en-US"/>
          </a:p>
        </p:txBody>
      </p:sp>
    </p:spTree>
    <p:extLst>
      <p:ext uri="{BB962C8B-B14F-4D97-AF65-F5344CB8AC3E}">
        <p14:creationId xmlns:p14="http://schemas.microsoft.com/office/powerpoint/2010/main" val="5414321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9510C-DE90-4ED5-A834-76295763CA8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B84BCE7-3409-4B31-8442-6020ADB268C9}"/>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A1ECFF-8E71-4E98-9112-5E5342444095}"/>
              </a:ext>
            </a:extLst>
          </p:cNvPr>
          <p:cNvSpPr>
            <a:spLocks noGrp="1"/>
          </p:cNvSpPr>
          <p:nvPr>
            <p:ph type="dt" sz="half" idx="10"/>
          </p:nvPr>
        </p:nvSpPr>
        <p:spPr/>
        <p:txBody>
          <a:bodyPr/>
          <a:lstStyle/>
          <a:p>
            <a:fld id="{4A78C981-3AAD-4CA5-8FAE-B18147EC1067}" type="datetimeFigureOut">
              <a:rPr lang="en-US" smtClean="0"/>
              <a:t>05-Nov-24</a:t>
            </a:fld>
            <a:endParaRPr lang="en-US"/>
          </a:p>
        </p:txBody>
      </p:sp>
      <p:sp>
        <p:nvSpPr>
          <p:cNvPr id="5" name="Footer Placeholder 4">
            <a:extLst>
              <a:ext uri="{FF2B5EF4-FFF2-40B4-BE49-F238E27FC236}">
                <a16:creationId xmlns:a16="http://schemas.microsoft.com/office/drawing/2014/main" id="{13503CEC-D027-47AE-A609-E16E0D03F2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19F691-E5F1-428C-B587-7DC52F44EA40}"/>
              </a:ext>
            </a:extLst>
          </p:cNvPr>
          <p:cNvSpPr>
            <a:spLocks noGrp="1"/>
          </p:cNvSpPr>
          <p:nvPr>
            <p:ph type="sldNum" sz="quarter" idx="12"/>
          </p:nvPr>
        </p:nvSpPr>
        <p:spPr/>
        <p:txBody>
          <a:bodyPr/>
          <a:lstStyle/>
          <a:p>
            <a:fld id="{EE020545-1712-4841-9AF9-BFDFAF2799AB}" type="slidenum">
              <a:rPr lang="en-US" smtClean="0"/>
              <a:t>‹#›</a:t>
            </a:fld>
            <a:endParaRPr lang="en-US"/>
          </a:p>
        </p:txBody>
      </p:sp>
    </p:spTree>
    <p:extLst>
      <p:ext uri="{BB962C8B-B14F-4D97-AF65-F5344CB8AC3E}">
        <p14:creationId xmlns:p14="http://schemas.microsoft.com/office/powerpoint/2010/main" val="13154315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3C84F09-B6F7-49EE-95B0-9A3C83821D6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4E0054D-E93C-4181-A1B4-95890360DA4B}"/>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61EF63-C27B-400E-AC33-EB544F907D8B}"/>
              </a:ext>
            </a:extLst>
          </p:cNvPr>
          <p:cNvSpPr>
            <a:spLocks noGrp="1"/>
          </p:cNvSpPr>
          <p:nvPr>
            <p:ph type="dt" sz="half" idx="10"/>
          </p:nvPr>
        </p:nvSpPr>
        <p:spPr/>
        <p:txBody>
          <a:bodyPr/>
          <a:lstStyle/>
          <a:p>
            <a:fld id="{4A78C981-3AAD-4CA5-8FAE-B18147EC1067}" type="datetimeFigureOut">
              <a:rPr lang="en-US" smtClean="0"/>
              <a:t>05-Nov-24</a:t>
            </a:fld>
            <a:endParaRPr lang="en-US"/>
          </a:p>
        </p:txBody>
      </p:sp>
      <p:sp>
        <p:nvSpPr>
          <p:cNvPr id="5" name="Footer Placeholder 4">
            <a:extLst>
              <a:ext uri="{FF2B5EF4-FFF2-40B4-BE49-F238E27FC236}">
                <a16:creationId xmlns:a16="http://schemas.microsoft.com/office/drawing/2014/main" id="{D7150088-6AEE-4440-A4A5-8C7CF210E9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9068FC-7EA7-43C8-B2AC-1A36B58C1C95}"/>
              </a:ext>
            </a:extLst>
          </p:cNvPr>
          <p:cNvSpPr>
            <a:spLocks noGrp="1"/>
          </p:cNvSpPr>
          <p:nvPr>
            <p:ph type="sldNum" sz="quarter" idx="12"/>
          </p:nvPr>
        </p:nvSpPr>
        <p:spPr/>
        <p:txBody>
          <a:bodyPr/>
          <a:lstStyle/>
          <a:p>
            <a:fld id="{EE020545-1712-4841-9AF9-BFDFAF2799AB}" type="slidenum">
              <a:rPr lang="en-US" smtClean="0"/>
              <a:t>‹#›</a:t>
            </a:fld>
            <a:endParaRPr lang="en-US"/>
          </a:p>
        </p:txBody>
      </p:sp>
    </p:spTree>
    <p:extLst>
      <p:ext uri="{BB962C8B-B14F-4D97-AF65-F5344CB8AC3E}">
        <p14:creationId xmlns:p14="http://schemas.microsoft.com/office/powerpoint/2010/main" val="4081908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0EFF253-AD5C-40C7-9435-C7ACD8A4537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F02B7E6-7F37-4A85-BDAB-1723E180C0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AB8C42-325D-4758-A21A-A1BC5B1F2E1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78C981-3AAD-4CA5-8FAE-B18147EC1067}" type="datetimeFigureOut">
              <a:rPr lang="en-US" smtClean="0"/>
              <a:t>05-Nov-24</a:t>
            </a:fld>
            <a:endParaRPr lang="en-US"/>
          </a:p>
        </p:txBody>
      </p:sp>
      <p:sp>
        <p:nvSpPr>
          <p:cNvPr id="5" name="Footer Placeholder 4">
            <a:extLst>
              <a:ext uri="{FF2B5EF4-FFF2-40B4-BE49-F238E27FC236}">
                <a16:creationId xmlns:a16="http://schemas.microsoft.com/office/drawing/2014/main" id="{52CA88B0-99A0-4A15-8D58-EC84673B493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746A5E6-FF4A-4247-894A-7A0ADA1BB24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020545-1712-4841-9AF9-BFDFAF2799AB}" type="slidenum">
              <a:rPr lang="en-US" smtClean="0"/>
              <a:t>‹#›</a:t>
            </a:fld>
            <a:endParaRPr lang="en-US"/>
          </a:p>
        </p:txBody>
      </p:sp>
    </p:spTree>
    <p:extLst>
      <p:ext uri="{BB962C8B-B14F-4D97-AF65-F5344CB8AC3E}">
        <p14:creationId xmlns:p14="http://schemas.microsoft.com/office/powerpoint/2010/main" val="35739417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bin"/><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71045" y="1663262"/>
            <a:ext cx="3143859" cy="2011675"/>
          </a:xfrm>
        </p:spPr>
        <p:txBody>
          <a:bodyPr anchor="b">
            <a:normAutofit/>
          </a:bodyPr>
          <a:lstStyle/>
          <a:p>
            <a:r>
              <a:rPr lang="en-US" sz="4400" b="1" dirty="0"/>
              <a:t>Introduction to Microbiology</a:t>
            </a:r>
          </a:p>
        </p:txBody>
      </p:sp>
      <p:pic>
        <p:nvPicPr>
          <p:cNvPr id="4" name="Picture 3" descr="Sheep blood is added to growth media to enhance the nutrients available for bacterial growth. Laboratory scientists grow various bacteria on this medium as well as numerous other media, in order to help assess infections in humans and animals. The image on the right shows growth of a beta-hemolytic streptococcus. The bacterium has produced a hemolytic compound that has lysed the red blood cells surrounding each colony. The plate was properly streaked to attain isolated colonies. The plate on the left is growing a Staphylococcus species. The plate was streaked too heavily, so isolated colonies were not attain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54984" y="1245458"/>
            <a:ext cx="6896936" cy="4368059"/>
          </a:xfrm>
          <a:prstGeom prst="rect">
            <a:avLst/>
          </a:prstGeom>
        </p:spPr>
      </p:pic>
      <p:sp>
        <p:nvSpPr>
          <p:cNvPr id="8" name="Title 1">
            <a:extLst>
              <a:ext uri="{FF2B5EF4-FFF2-40B4-BE49-F238E27FC236}">
                <a16:creationId xmlns:a16="http://schemas.microsoft.com/office/drawing/2014/main" id="{C5DDBEA9-386C-4096-96E9-EBA28D0F6745}"/>
              </a:ext>
            </a:extLst>
          </p:cNvPr>
          <p:cNvSpPr txBox="1">
            <a:spLocks/>
          </p:cNvSpPr>
          <p:nvPr/>
        </p:nvSpPr>
        <p:spPr>
          <a:xfrm>
            <a:off x="291090" y="5603842"/>
            <a:ext cx="4043854" cy="99949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200" b="1" dirty="0"/>
              <a:t>Anas Abu</a:t>
            </a:r>
            <a:r>
              <a:rPr lang="sv-SE" sz="3200" b="1" dirty="0"/>
              <a:t>-</a:t>
            </a:r>
            <a:r>
              <a:rPr lang="en-US" sz="3200" b="1" dirty="0" err="1"/>
              <a:t>Humaidan</a:t>
            </a:r>
            <a:r>
              <a:rPr lang="en-US" sz="3200" b="1" dirty="0"/>
              <a:t> M.D. Ph.D. </a:t>
            </a:r>
          </a:p>
        </p:txBody>
      </p:sp>
      <p:cxnSp>
        <p:nvCxnSpPr>
          <p:cNvPr id="7" name="Straight Connector 6">
            <a:extLst>
              <a:ext uri="{FF2B5EF4-FFF2-40B4-BE49-F238E27FC236}">
                <a16:creationId xmlns:a16="http://schemas.microsoft.com/office/drawing/2014/main" id="{3C9A4747-9A6C-4A03-A05B-AC4752CFEC09}"/>
              </a:ext>
            </a:extLst>
          </p:cNvPr>
          <p:cNvCxnSpPr>
            <a:cxnSpLocks/>
          </p:cNvCxnSpPr>
          <p:nvPr/>
        </p:nvCxnSpPr>
        <p:spPr>
          <a:xfrm flipV="1">
            <a:off x="1121322" y="3841376"/>
            <a:ext cx="2625925" cy="1"/>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6" name="Title 1">
            <a:extLst>
              <a:ext uri="{FF2B5EF4-FFF2-40B4-BE49-F238E27FC236}">
                <a16:creationId xmlns:a16="http://schemas.microsoft.com/office/drawing/2014/main" id="{6AD7AC3B-7652-44B5-82DB-7C86B51DBBBE}"/>
              </a:ext>
            </a:extLst>
          </p:cNvPr>
          <p:cNvSpPr txBox="1">
            <a:spLocks/>
          </p:cNvSpPr>
          <p:nvPr/>
        </p:nvSpPr>
        <p:spPr>
          <a:xfrm>
            <a:off x="6945745" y="6103587"/>
            <a:ext cx="5172365" cy="62865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sv-SE" sz="3200" dirty="0"/>
              <a:t>Human microbiota </a:t>
            </a:r>
          </a:p>
        </p:txBody>
      </p:sp>
    </p:spTree>
    <p:extLst>
      <p:ext uri="{BB962C8B-B14F-4D97-AF65-F5344CB8AC3E}">
        <p14:creationId xmlns:p14="http://schemas.microsoft.com/office/powerpoint/2010/main" val="6433390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46B6297-0C3F-462B-B2BC-DE22F6BB3366}"/>
              </a:ext>
            </a:extLst>
          </p:cNvPr>
          <p:cNvSpPr txBox="1"/>
          <p:nvPr/>
        </p:nvSpPr>
        <p:spPr>
          <a:xfrm>
            <a:off x="94129" y="170329"/>
            <a:ext cx="6127377" cy="584775"/>
          </a:xfrm>
          <a:prstGeom prst="rect">
            <a:avLst/>
          </a:prstGeom>
          <a:noFill/>
        </p:spPr>
        <p:txBody>
          <a:bodyPr wrap="square" rtlCol="0">
            <a:spAutoFit/>
          </a:bodyPr>
          <a:lstStyle/>
          <a:p>
            <a:r>
              <a:rPr lang="sv-SE" sz="3200" b="1" dirty="0"/>
              <a:t>Microbiota </a:t>
            </a:r>
            <a:endParaRPr lang="en-US" sz="3200" b="1" dirty="0"/>
          </a:p>
        </p:txBody>
      </p:sp>
      <p:sp>
        <p:nvSpPr>
          <p:cNvPr id="5" name="TextBox 4">
            <a:extLst>
              <a:ext uri="{FF2B5EF4-FFF2-40B4-BE49-F238E27FC236}">
                <a16:creationId xmlns:a16="http://schemas.microsoft.com/office/drawing/2014/main" id="{0B15B5F8-D585-4EC5-BE1D-6B192CE9D8FB}"/>
              </a:ext>
            </a:extLst>
          </p:cNvPr>
          <p:cNvSpPr txBox="1"/>
          <p:nvPr/>
        </p:nvSpPr>
        <p:spPr>
          <a:xfrm>
            <a:off x="161187" y="897834"/>
            <a:ext cx="10612830" cy="6740307"/>
          </a:xfrm>
          <a:prstGeom prst="rect">
            <a:avLst/>
          </a:prstGeom>
          <a:noFill/>
        </p:spPr>
        <p:txBody>
          <a:bodyPr wrap="square" rtlCol="0">
            <a:spAutoFit/>
          </a:bodyPr>
          <a:lstStyle/>
          <a:p>
            <a:pPr marL="342900" indent="-342900">
              <a:buFont typeface="Arial" panose="020B0604020202020204" pitchFamily="34" charset="0"/>
              <a:buChar char="•"/>
            </a:pPr>
            <a:r>
              <a:rPr lang="en-US" sz="2400" dirty="0"/>
              <a:t>Throughout thousands of years, humans of various origins and lifestyles collected a </a:t>
            </a:r>
            <a:r>
              <a:rPr lang="en-US" sz="2400" b="1" dirty="0"/>
              <a:t>unique array of non</a:t>
            </a:r>
            <a:r>
              <a:rPr lang="sv-SE" sz="2400" b="1" dirty="0"/>
              <a:t>-</a:t>
            </a:r>
            <a:r>
              <a:rPr lang="en-US" sz="2400" b="1" dirty="0"/>
              <a:t>pathogenic microorganisms</a:t>
            </a:r>
            <a:r>
              <a:rPr lang="en-US" sz="2400" dirty="0"/>
              <a:t>, Mostly </a:t>
            </a:r>
            <a:r>
              <a:rPr lang="en-US" sz="2400" b="1" dirty="0"/>
              <a:t>bacteria</a:t>
            </a:r>
            <a:r>
              <a:rPr lang="en-US" sz="2400" dirty="0"/>
              <a:t>, and recently recognized fungi and even viruses. </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This microbiota is established </a:t>
            </a:r>
            <a:r>
              <a:rPr lang="en-US" sz="2400" b="1" dirty="0"/>
              <a:t>early in life </a:t>
            </a:r>
            <a:r>
              <a:rPr lang="en-US" sz="2400" dirty="0"/>
              <a:t>and changes throughout life. Some are considered </a:t>
            </a:r>
            <a:r>
              <a:rPr lang="en-US" sz="2400" b="1" dirty="0"/>
              <a:t>resident</a:t>
            </a:r>
            <a:r>
              <a:rPr lang="en-US" sz="2400" dirty="0"/>
              <a:t> and some are </a:t>
            </a:r>
            <a:r>
              <a:rPr lang="en-US" sz="2400" b="1" dirty="0"/>
              <a:t>transient</a:t>
            </a:r>
            <a:r>
              <a:rPr lang="en-US" sz="2400" dirty="0"/>
              <a:t>. </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Almost </a:t>
            </a:r>
            <a:r>
              <a:rPr lang="en-US" sz="2400" b="1" dirty="0"/>
              <a:t>1.3:1 </a:t>
            </a:r>
            <a:r>
              <a:rPr lang="en-US" sz="2400" b="1" dirty="0" err="1"/>
              <a:t>bacteria:human</a:t>
            </a:r>
            <a:r>
              <a:rPr lang="en-US" sz="2400" b="1" dirty="0"/>
              <a:t> cell number</a:t>
            </a:r>
            <a:r>
              <a:rPr lang="en-US" sz="2400" dirty="0"/>
              <a:t>. Previously said to be 10:1. </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Not all bacteria are bad, some are even beneficial. </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Each organ has its unique microbiota. </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Studying and characterizing our microbiota is a burgeoning field of research !</a:t>
            </a:r>
          </a:p>
          <a:p>
            <a:pPr marL="342900" indent="-342900">
              <a:buFont typeface="Arial" panose="020B0604020202020204" pitchFamily="34" charset="0"/>
              <a:buChar char="•"/>
            </a:pPr>
            <a:endParaRPr lang="en-US" sz="2400" dirty="0"/>
          </a:p>
          <a:p>
            <a:endParaRPr lang="en-US" sz="2400" dirty="0"/>
          </a:p>
          <a:p>
            <a:endParaRPr lang="sv-SE" sz="2400" dirty="0"/>
          </a:p>
          <a:p>
            <a:endParaRPr lang="en-US" sz="2400" dirty="0"/>
          </a:p>
        </p:txBody>
      </p:sp>
    </p:spTree>
    <p:extLst>
      <p:ext uri="{BB962C8B-B14F-4D97-AF65-F5344CB8AC3E}">
        <p14:creationId xmlns:p14="http://schemas.microsoft.com/office/powerpoint/2010/main" val="19589863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46B6297-0C3F-462B-B2BC-DE22F6BB3366}"/>
              </a:ext>
            </a:extLst>
          </p:cNvPr>
          <p:cNvSpPr txBox="1"/>
          <p:nvPr/>
        </p:nvSpPr>
        <p:spPr>
          <a:xfrm>
            <a:off x="94129" y="170329"/>
            <a:ext cx="6127377" cy="584775"/>
          </a:xfrm>
          <a:prstGeom prst="rect">
            <a:avLst/>
          </a:prstGeom>
          <a:noFill/>
        </p:spPr>
        <p:txBody>
          <a:bodyPr wrap="square" rtlCol="0">
            <a:spAutoFit/>
          </a:bodyPr>
          <a:lstStyle/>
          <a:p>
            <a:r>
              <a:rPr lang="sv-SE" sz="3200" b="1" dirty="0"/>
              <a:t>Microbiota </a:t>
            </a:r>
            <a:endParaRPr lang="en-US" sz="3200" b="1" dirty="0"/>
          </a:p>
        </p:txBody>
      </p:sp>
      <p:sp>
        <p:nvSpPr>
          <p:cNvPr id="5" name="TextBox 4">
            <a:extLst>
              <a:ext uri="{FF2B5EF4-FFF2-40B4-BE49-F238E27FC236}">
                <a16:creationId xmlns:a16="http://schemas.microsoft.com/office/drawing/2014/main" id="{0B15B5F8-D585-4EC5-BE1D-6B192CE9D8FB}"/>
              </a:ext>
            </a:extLst>
          </p:cNvPr>
          <p:cNvSpPr txBox="1"/>
          <p:nvPr/>
        </p:nvSpPr>
        <p:spPr>
          <a:xfrm>
            <a:off x="161187" y="897834"/>
            <a:ext cx="10612830" cy="3785652"/>
          </a:xfrm>
          <a:prstGeom prst="rect">
            <a:avLst/>
          </a:prstGeom>
          <a:noFill/>
        </p:spPr>
        <p:txBody>
          <a:bodyPr wrap="square" rtlCol="0">
            <a:spAutoFit/>
          </a:bodyPr>
          <a:lstStyle/>
          <a:p>
            <a:pPr marL="342900" indent="-342900">
              <a:buFont typeface="Arial" panose="020B0604020202020204" pitchFamily="34" charset="0"/>
              <a:buChar char="•"/>
            </a:pPr>
            <a:r>
              <a:rPr lang="en-GB" sz="2400" dirty="0"/>
              <a:t>A </a:t>
            </a:r>
            <a:r>
              <a:rPr lang="en-GB" sz="2400" b="1" dirty="0"/>
              <a:t>microbiota</a:t>
            </a:r>
            <a:r>
              <a:rPr lang="en-GB" sz="2400" dirty="0"/>
              <a:t> is an "ecological community of commensal, symbiotic and pathogenic microorganisms” found in and on all multicellular organisms studied to date from plants to animals.</a:t>
            </a:r>
          </a:p>
          <a:p>
            <a:pPr marL="342900" indent="-342900">
              <a:buFont typeface="Arial" panose="020B0604020202020204" pitchFamily="34" charset="0"/>
              <a:buChar char="•"/>
            </a:pPr>
            <a:endParaRPr lang="en-GB" sz="2400" dirty="0"/>
          </a:p>
          <a:p>
            <a:pPr marL="342900" indent="-342900">
              <a:buFont typeface="Arial" panose="020B0604020202020204" pitchFamily="34" charset="0"/>
              <a:buChar char="•"/>
            </a:pPr>
            <a:r>
              <a:rPr lang="en-GB" sz="2400" dirty="0"/>
              <a:t>The synonymous term </a:t>
            </a:r>
            <a:r>
              <a:rPr lang="en-GB" sz="2400" b="1" dirty="0"/>
              <a:t>microbiome</a:t>
            </a:r>
            <a:r>
              <a:rPr lang="en-GB" sz="2400" dirty="0"/>
              <a:t> describes either the </a:t>
            </a:r>
            <a:r>
              <a:rPr lang="en-GB" sz="2400" b="1" dirty="0"/>
              <a:t>collective genomes </a:t>
            </a:r>
            <a:r>
              <a:rPr lang="en-GB" sz="2400" dirty="0"/>
              <a:t>of the microorganisms that reside in an environmental niche or the microorganisms themselves.</a:t>
            </a:r>
            <a:endParaRPr lang="en-US" sz="2400" dirty="0"/>
          </a:p>
          <a:p>
            <a:endParaRPr lang="en-US" sz="2400" dirty="0"/>
          </a:p>
          <a:p>
            <a:endParaRPr lang="sv-SE" sz="2400" dirty="0"/>
          </a:p>
          <a:p>
            <a:endParaRPr lang="en-US" sz="2400" dirty="0"/>
          </a:p>
        </p:txBody>
      </p:sp>
    </p:spTree>
    <p:extLst>
      <p:ext uri="{BB962C8B-B14F-4D97-AF65-F5344CB8AC3E}">
        <p14:creationId xmlns:p14="http://schemas.microsoft.com/office/powerpoint/2010/main" val="16450862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96D22D4-E9F6-0C41-26F3-6BB60A52D3C7}"/>
              </a:ext>
            </a:extLst>
          </p:cNvPr>
          <p:cNvSpPr>
            <a:spLocks noGrp="1"/>
          </p:cNvSpPr>
          <p:nvPr>
            <p:ph idx="1"/>
          </p:nvPr>
        </p:nvSpPr>
        <p:spPr>
          <a:xfrm>
            <a:off x="838200" y="1436326"/>
            <a:ext cx="10515600" cy="4351338"/>
          </a:xfrm>
        </p:spPr>
        <p:txBody>
          <a:bodyPr/>
          <a:lstStyle/>
          <a:p>
            <a:r>
              <a:rPr lang="en-US" dirty="0"/>
              <a:t>Where is the human microbiota primarily found in the body?</a:t>
            </a:r>
          </a:p>
          <a:p>
            <a:endParaRPr lang="en-US" dirty="0"/>
          </a:p>
          <a:p>
            <a:r>
              <a:rPr lang="en-US" dirty="0"/>
              <a:t>a) Only on the skin surface</a:t>
            </a:r>
          </a:p>
          <a:p>
            <a:r>
              <a:rPr lang="en-US" dirty="0"/>
              <a:t>b) Exclusively in the gastrointestinal tract</a:t>
            </a:r>
          </a:p>
          <a:p>
            <a:r>
              <a:rPr lang="en-US" dirty="0"/>
              <a:t>c) Distributed across various body sites such as the skin, oral cavity, gastrointestinal tract, and more</a:t>
            </a:r>
          </a:p>
          <a:p>
            <a:r>
              <a:rPr lang="en-US" dirty="0"/>
              <a:t>d) Mainly in the respiratory system</a:t>
            </a:r>
          </a:p>
        </p:txBody>
      </p:sp>
    </p:spTree>
    <p:extLst>
      <p:ext uri="{BB962C8B-B14F-4D97-AF65-F5344CB8AC3E}">
        <p14:creationId xmlns:p14="http://schemas.microsoft.com/office/powerpoint/2010/main" val="34166139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46B6297-0C3F-462B-B2BC-DE22F6BB3366}"/>
              </a:ext>
            </a:extLst>
          </p:cNvPr>
          <p:cNvSpPr txBox="1"/>
          <p:nvPr/>
        </p:nvSpPr>
        <p:spPr>
          <a:xfrm>
            <a:off x="94129" y="170329"/>
            <a:ext cx="6127377" cy="584775"/>
          </a:xfrm>
          <a:prstGeom prst="rect">
            <a:avLst/>
          </a:prstGeom>
          <a:noFill/>
        </p:spPr>
        <p:txBody>
          <a:bodyPr wrap="square" rtlCol="0">
            <a:spAutoFit/>
          </a:bodyPr>
          <a:lstStyle/>
          <a:p>
            <a:r>
              <a:rPr lang="sv-SE" sz="3200" b="1" dirty="0"/>
              <a:t>The human microbiome project </a:t>
            </a:r>
            <a:endParaRPr lang="en-US" sz="3200" b="1" dirty="0"/>
          </a:p>
        </p:txBody>
      </p:sp>
      <p:sp>
        <p:nvSpPr>
          <p:cNvPr id="3" name="TextBox 2">
            <a:extLst>
              <a:ext uri="{FF2B5EF4-FFF2-40B4-BE49-F238E27FC236}">
                <a16:creationId xmlns:a16="http://schemas.microsoft.com/office/drawing/2014/main" id="{E53A237C-4598-4418-97F6-7C5A55B9E00D}"/>
              </a:ext>
            </a:extLst>
          </p:cNvPr>
          <p:cNvSpPr txBox="1"/>
          <p:nvPr/>
        </p:nvSpPr>
        <p:spPr>
          <a:xfrm>
            <a:off x="161188" y="897834"/>
            <a:ext cx="9162106" cy="5632311"/>
          </a:xfrm>
          <a:prstGeom prst="rect">
            <a:avLst/>
          </a:prstGeom>
          <a:noFill/>
        </p:spPr>
        <p:txBody>
          <a:bodyPr wrap="square" rtlCol="0">
            <a:spAutoFit/>
          </a:bodyPr>
          <a:lstStyle/>
          <a:p>
            <a:r>
              <a:rPr lang="en-US" sz="2000" dirty="0"/>
              <a:t>In a broad attempt to understand the role played by resident microbial ecosystems in human health and disease, in </a:t>
            </a:r>
            <a:r>
              <a:rPr lang="en-US" sz="2000" b="1" dirty="0"/>
              <a:t>2007, the National Institutes of Health </a:t>
            </a:r>
            <a:r>
              <a:rPr lang="en-US" sz="2000" dirty="0"/>
              <a:t>launched the Human Microbiome Project. One of the main goals of this project is </a:t>
            </a:r>
            <a:r>
              <a:rPr lang="en-US" sz="2000" b="1" dirty="0"/>
              <a:t>to understand the range of human genetic and physiologic diversity of</a:t>
            </a:r>
            <a:r>
              <a:rPr lang="en-US" sz="2000" dirty="0"/>
              <a:t> the microbiome, and the factors that influence the distribution and evolution of the constituent microorganisms.</a:t>
            </a:r>
          </a:p>
          <a:p>
            <a:endParaRPr lang="en-US" sz="2000" dirty="0"/>
          </a:p>
          <a:p>
            <a:r>
              <a:rPr lang="en-US" sz="2000" dirty="0"/>
              <a:t>Microbial communities will be investigated using </a:t>
            </a:r>
            <a:r>
              <a:rPr lang="en-US" sz="2000" b="1" dirty="0"/>
              <a:t>small-subunit (16S) ribosomal RNA gene sequencing. </a:t>
            </a:r>
            <a:r>
              <a:rPr lang="en-US" sz="2000" dirty="0"/>
              <a:t>Other tools could include </a:t>
            </a:r>
            <a:r>
              <a:rPr lang="en-US" sz="2000" b="1" dirty="0"/>
              <a:t>Mass spectrometry. Culturing could be difficult </a:t>
            </a:r>
            <a:r>
              <a:rPr lang="en-US" sz="2000" dirty="0"/>
              <a:t>and would under represent the variation since not all microbes are culturable. </a:t>
            </a:r>
          </a:p>
          <a:p>
            <a:endParaRPr lang="en-US" sz="2000" b="1" dirty="0"/>
          </a:p>
          <a:p>
            <a:r>
              <a:rPr lang="en-US" sz="2000" b="1" dirty="0"/>
              <a:t>How stable </a:t>
            </a:r>
            <a:r>
              <a:rPr lang="en-US" sz="2000" dirty="0"/>
              <a:t>and resilient is an individual’s microbiota throughout one day and during his or her lifespan? </a:t>
            </a:r>
            <a:r>
              <a:rPr lang="en-US" sz="2000" b="1" dirty="0"/>
              <a:t>How similar</a:t>
            </a:r>
            <a:r>
              <a:rPr lang="en-US" sz="2000" dirty="0"/>
              <a:t> are the microbiomes between members of a family or members of a community or across communities in different environments?</a:t>
            </a:r>
          </a:p>
          <a:p>
            <a:r>
              <a:rPr lang="en-US" sz="2000" dirty="0"/>
              <a:t>Do all humans have an identifiable “core” microbiome, and if so, how is it </a:t>
            </a:r>
            <a:r>
              <a:rPr lang="en-US" sz="2000" b="1" dirty="0"/>
              <a:t>acquired and transmitted</a:t>
            </a:r>
            <a:r>
              <a:rPr lang="en-US" sz="2000" dirty="0"/>
              <a:t>? What affects the genetic diversity of the microbiome, and how does this diversity affect adaptation by the microorganisms and the host to markedly </a:t>
            </a:r>
            <a:r>
              <a:rPr lang="en-US" sz="2000" b="1" dirty="0"/>
              <a:t>different lifestyles and to various physiological or pathophysiological states</a:t>
            </a:r>
            <a:r>
              <a:rPr lang="en-US" sz="2000" dirty="0"/>
              <a:t>?</a:t>
            </a:r>
            <a:endParaRPr lang="en-US" sz="2000" b="1" dirty="0"/>
          </a:p>
          <a:p>
            <a:endParaRPr lang="en-US" sz="2000" dirty="0"/>
          </a:p>
        </p:txBody>
      </p:sp>
      <p:pic>
        <p:nvPicPr>
          <p:cNvPr id="5" name="Picture 4">
            <a:extLst>
              <a:ext uri="{FF2B5EF4-FFF2-40B4-BE49-F238E27FC236}">
                <a16:creationId xmlns:a16="http://schemas.microsoft.com/office/drawing/2014/main" id="{37BEFA33-D9E2-4F4D-AAD6-6DBA3E0A6D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91129" y="1427199"/>
            <a:ext cx="2539683" cy="2539683"/>
          </a:xfrm>
          <a:prstGeom prst="rect">
            <a:avLst/>
          </a:prstGeom>
        </p:spPr>
      </p:pic>
    </p:spTree>
    <p:extLst>
      <p:ext uri="{BB962C8B-B14F-4D97-AF65-F5344CB8AC3E}">
        <p14:creationId xmlns:p14="http://schemas.microsoft.com/office/powerpoint/2010/main" val="15367269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46B6297-0C3F-462B-B2BC-DE22F6BB3366}"/>
              </a:ext>
            </a:extLst>
          </p:cNvPr>
          <p:cNvSpPr txBox="1"/>
          <p:nvPr/>
        </p:nvSpPr>
        <p:spPr>
          <a:xfrm>
            <a:off x="94129" y="170329"/>
            <a:ext cx="6127377" cy="584775"/>
          </a:xfrm>
          <a:prstGeom prst="rect">
            <a:avLst/>
          </a:prstGeom>
          <a:noFill/>
        </p:spPr>
        <p:txBody>
          <a:bodyPr wrap="square" rtlCol="0">
            <a:spAutoFit/>
          </a:bodyPr>
          <a:lstStyle/>
          <a:p>
            <a:r>
              <a:rPr lang="sv-SE" sz="3200" b="1" dirty="0"/>
              <a:t>The human microbiome project </a:t>
            </a:r>
            <a:endParaRPr lang="en-US" sz="3200" b="1" dirty="0"/>
          </a:p>
        </p:txBody>
      </p:sp>
      <p:pic>
        <p:nvPicPr>
          <p:cNvPr id="1026" name="Picture 2" descr="Image result for steps in identifying microbiome">
            <a:extLst>
              <a:ext uri="{FF2B5EF4-FFF2-40B4-BE49-F238E27FC236}">
                <a16:creationId xmlns:a16="http://schemas.microsoft.com/office/drawing/2014/main" id="{3EE55E95-C459-431F-AF0C-605A616DFE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100" y="728663"/>
            <a:ext cx="11651860" cy="60444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06365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E05315-C861-F5E6-0BA8-7F05A5BA8BB6}"/>
              </a:ext>
            </a:extLst>
          </p:cNvPr>
          <p:cNvSpPr>
            <a:spLocks noGrp="1"/>
          </p:cNvSpPr>
          <p:nvPr>
            <p:ph idx="1"/>
          </p:nvPr>
        </p:nvSpPr>
        <p:spPr>
          <a:xfrm>
            <a:off x="838200" y="1870892"/>
            <a:ext cx="10515600" cy="4351338"/>
          </a:xfrm>
        </p:spPr>
        <p:txBody>
          <a:bodyPr/>
          <a:lstStyle/>
          <a:p>
            <a:pPr marL="0" indent="0">
              <a:buNone/>
            </a:pPr>
            <a:r>
              <a:rPr lang="en-US" dirty="0"/>
              <a:t>The most commonly used way to investigate the diversity of bacterial microbiota species in a sample from the human gut is: </a:t>
            </a:r>
          </a:p>
          <a:p>
            <a:pPr marL="514350" indent="-514350">
              <a:buFont typeface="+mj-lt"/>
              <a:buAutoNum type="alphaUcPeriod"/>
            </a:pPr>
            <a:r>
              <a:rPr lang="en-US" dirty="0"/>
              <a:t>Use of selective culture media</a:t>
            </a:r>
          </a:p>
          <a:p>
            <a:pPr marL="514350" indent="-514350">
              <a:buFont typeface="+mj-lt"/>
              <a:buAutoNum type="alphaUcPeriod"/>
            </a:pPr>
            <a:r>
              <a:rPr lang="en-US" dirty="0"/>
              <a:t>Use of differential culture media</a:t>
            </a:r>
          </a:p>
          <a:p>
            <a:pPr marL="514350" indent="-514350">
              <a:buFont typeface="+mj-lt"/>
              <a:buAutoNum type="alphaUcPeriod"/>
            </a:pPr>
            <a:r>
              <a:rPr lang="en-US" dirty="0"/>
              <a:t>Biochemical testing</a:t>
            </a:r>
          </a:p>
          <a:p>
            <a:pPr marL="514350" indent="-514350">
              <a:buFont typeface="+mj-lt"/>
              <a:buAutoNum type="alphaUcPeriod"/>
            </a:pPr>
            <a:r>
              <a:rPr lang="en-US" dirty="0"/>
              <a:t>DNA-based approaches (e.g. metagenomics)</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24252227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BE56C5D-46AC-4A7B-B119-DCEF55DA0C08}"/>
              </a:ext>
            </a:extLst>
          </p:cNvPr>
          <p:cNvSpPr txBox="1"/>
          <p:nvPr/>
        </p:nvSpPr>
        <p:spPr>
          <a:xfrm>
            <a:off x="94129" y="170329"/>
            <a:ext cx="6127377" cy="584775"/>
          </a:xfrm>
          <a:prstGeom prst="rect">
            <a:avLst/>
          </a:prstGeom>
          <a:noFill/>
        </p:spPr>
        <p:txBody>
          <a:bodyPr wrap="square" rtlCol="0">
            <a:spAutoFit/>
          </a:bodyPr>
          <a:lstStyle/>
          <a:p>
            <a:r>
              <a:rPr lang="sv-SE" sz="3200" b="1" dirty="0"/>
              <a:t>The skin microbiota</a:t>
            </a:r>
            <a:endParaRPr lang="en-US" sz="3200" b="1" dirty="0"/>
          </a:p>
        </p:txBody>
      </p:sp>
      <p:sp>
        <p:nvSpPr>
          <p:cNvPr id="4" name="TextBox 3">
            <a:extLst>
              <a:ext uri="{FF2B5EF4-FFF2-40B4-BE49-F238E27FC236}">
                <a16:creationId xmlns:a16="http://schemas.microsoft.com/office/drawing/2014/main" id="{2BF6F174-3455-4889-AD9F-076FD5FC698A}"/>
              </a:ext>
            </a:extLst>
          </p:cNvPr>
          <p:cNvSpPr txBox="1"/>
          <p:nvPr/>
        </p:nvSpPr>
        <p:spPr>
          <a:xfrm>
            <a:off x="161188" y="897834"/>
            <a:ext cx="11550648" cy="6370975"/>
          </a:xfrm>
          <a:prstGeom prst="rect">
            <a:avLst/>
          </a:prstGeom>
          <a:noFill/>
        </p:spPr>
        <p:txBody>
          <a:bodyPr wrap="square" rtlCol="0">
            <a:spAutoFit/>
          </a:bodyPr>
          <a:lstStyle/>
          <a:p>
            <a:r>
              <a:rPr lang="en-GB" sz="2400" dirty="0"/>
              <a:t>Despite the harsh physical landscape of skin, </a:t>
            </a:r>
            <a:r>
              <a:rPr lang="en-GB" sz="2400" b="1" dirty="0"/>
              <a:t>particularly the desiccated, nutrient-poor, acidic environment, fatty acids in sebaceous secretions, and the presence of l</a:t>
            </a:r>
            <a:r>
              <a:rPr lang="en-US" sz="2400" b="1" dirty="0" err="1"/>
              <a:t>ysozyme</a:t>
            </a:r>
            <a:r>
              <a:rPr lang="en-US" sz="2400" b="1" dirty="0"/>
              <a:t> and antimicrobial peptides</a:t>
            </a:r>
            <a:r>
              <a:rPr lang="en-US" sz="2400" dirty="0"/>
              <a:t>, </a:t>
            </a:r>
            <a:r>
              <a:rPr lang="en-GB" sz="2400" dirty="0"/>
              <a:t>the skin is colonized by a diverse microbiota.</a:t>
            </a:r>
          </a:p>
          <a:p>
            <a:endParaRPr lang="en-GB" sz="2400" dirty="0"/>
          </a:p>
          <a:p>
            <a:r>
              <a:rPr lang="en-GB" sz="2400" dirty="0"/>
              <a:t>The skin is particularly apt to contain </a:t>
            </a:r>
            <a:r>
              <a:rPr lang="en-GB" sz="2400" b="1" dirty="0"/>
              <a:t>transient microorganisms</a:t>
            </a:r>
            <a:r>
              <a:rPr lang="en-GB" sz="2400" dirty="0"/>
              <a:t>. Nevertheless, there is a constant and well-defined resident flora, modified in different anatomic areas by </a:t>
            </a:r>
            <a:r>
              <a:rPr lang="en-GB" sz="2400" b="1" dirty="0"/>
              <a:t>secretions, habitual wearing of clothing, or proximity to mucous membranes</a:t>
            </a:r>
            <a:r>
              <a:rPr lang="en-GB" sz="2400" dirty="0"/>
              <a:t> (mouth, nose, </a:t>
            </a:r>
            <a:r>
              <a:rPr lang="en-US" sz="2400" dirty="0"/>
              <a:t>and perineal areas.) </a:t>
            </a:r>
          </a:p>
          <a:p>
            <a:endParaRPr lang="sv-SE" sz="2400" dirty="0"/>
          </a:p>
          <a:p>
            <a:r>
              <a:rPr lang="en-US" sz="2400" dirty="0"/>
              <a:t>The predominant resident microorganisms of the skin are aerobic and anaerobic diphtheroid bacilli (</a:t>
            </a:r>
            <a:r>
              <a:rPr lang="en-US" sz="2400" dirty="0" err="1"/>
              <a:t>eg</a:t>
            </a:r>
            <a:r>
              <a:rPr lang="en-US" sz="2400" dirty="0"/>
              <a:t>, </a:t>
            </a:r>
            <a:r>
              <a:rPr lang="en-US" sz="2400" b="1" dirty="0"/>
              <a:t>Corynebacterium, Propionibacterium</a:t>
            </a:r>
            <a:r>
              <a:rPr lang="en-US" sz="2400" dirty="0"/>
              <a:t>); nonhemolytic aerobic and anaerobic staphylococci </a:t>
            </a:r>
            <a:r>
              <a:rPr lang="en-US" sz="2400" b="1" dirty="0"/>
              <a:t>(Staphylococcus epidermidis </a:t>
            </a:r>
            <a:r>
              <a:rPr lang="en-US" sz="2400" dirty="0"/>
              <a:t>and other </a:t>
            </a:r>
            <a:r>
              <a:rPr lang="en-US" sz="2400" b="1" dirty="0"/>
              <a:t>coagulase-negative staphylococci</a:t>
            </a:r>
            <a:r>
              <a:rPr lang="en-US" sz="2400" dirty="0"/>
              <a:t>). </a:t>
            </a:r>
          </a:p>
          <a:p>
            <a:endParaRPr lang="sv-SE" sz="2400" dirty="0"/>
          </a:p>
          <a:p>
            <a:r>
              <a:rPr lang="sv-SE" sz="2400" dirty="0"/>
              <a:t>The skin microbiota is thought to help in fighting pathogenic bacteria, D</a:t>
            </a:r>
            <a:r>
              <a:rPr lang="en-US" sz="2400" dirty="0" err="1"/>
              <a:t>isturbance</a:t>
            </a:r>
            <a:r>
              <a:rPr lang="en-US" sz="2400" dirty="0"/>
              <a:t> of the skin barrier can lead to infections that might involve resident microbiota. </a:t>
            </a:r>
          </a:p>
          <a:p>
            <a:endParaRPr lang="en-GB" sz="2400" dirty="0"/>
          </a:p>
        </p:txBody>
      </p:sp>
    </p:spTree>
    <p:extLst>
      <p:ext uri="{BB962C8B-B14F-4D97-AF65-F5344CB8AC3E}">
        <p14:creationId xmlns:p14="http://schemas.microsoft.com/office/powerpoint/2010/main" val="32124238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A4D70B7-0FB1-4049-8FCE-CFCB9C14FE99}"/>
              </a:ext>
            </a:extLst>
          </p:cNvPr>
          <p:cNvSpPr txBox="1"/>
          <p:nvPr/>
        </p:nvSpPr>
        <p:spPr>
          <a:xfrm>
            <a:off x="162222" y="1087788"/>
            <a:ext cx="3213275" cy="4154984"/>
          </a:xfrm>
          <a:prstGeom prst="rect">
            <a:avLst/>
          </a:prstGeom>
          <a:noFill/>
        </p:spPr>
        <p:txBody>
          <a:bodyPr wrap="square">
            <a:spAutoFit/>
          </a:bodyPr>
          <a:lstStyle/>
          <a:p>
            <a:r>
              <a:rPr lang="en-GB" sz="2400" b="0" i="0" dirty="0">
                <a:solidFill>
                  <a:srgbClr val="000000"/>
                </a:solidFill>
                <a:effectLst/>
                <a:latin typeface="Times New Roman" panose="02020603050405020304" pitchFamily="18" charset="0"/>
              </a:rPr>
              <a:t>The commensal microbiota of the skin contributes to host health and is thought to play a role in protecting the host against a wide range of infections. One such defence mechanism is the production of bacteriocins.</a:t>
            </a:r>
            <a:endParaRPr lang="en-US" sz="2400" dirty="0"/>
          </a:p>
        </p:txBody>
      </p:sp>
      <p:sp>
        <p:nvSpPr>
          <p:cNvPr id="7" name="TextBox 6">
            <a:extLst>
              <a:ext uri="{FF2B5EF4-FFF2-40B4-BE49-F238E27FC236}">
                <a16:creationId xmlns:a16="http://schemas.microsoft.com/office/drawing/2014/main" id="{188C05C6-F9FD-439A-98CE-4869BFD99768}"/>
              </a:ext>
            </a:extLst>
          </p:cNvPr>
          <p:cNvSpPr txBox="1"/>
          <p:nvPr/>
        </p:nvSpPr>
        <p:spPr>
          <a:xfrm>
            <a:off x="94129" y="170329"/>
            <a:ext cx="6127377" cy="584775"/>
          </a:xfrm>
          <a:prstGeom prst="rect">
            <a:avLst/>
          </a:prstGeom>
          <a:noFill/>
        </p:spPr>
        <p:txBody>
          <a:bodyPr wrap="square" rtlCol="0">
            <a:spAutoFit/>
          </a:bodyPr>
          <a:lstStyle/>
          <a:p>
            <a:r>
              <a:rPr lang="sv-SE" sz="3200" b="1" dirty="0"/>
              <a:t>The skin microbiota</a:t>
            </a:r>
            <a:endParaRPr lang="en-US" sz="3200" b="1" dirty="0"/>
          </a:p>
        </p:txBody>
      </p:sp>
      <p:pic>
        <p:nvPicPr>
          <p:cNvPr id="8" name="Picture 7">
            <a:extLst>
              <a:ext uri="{FF2B5EF4-FFF2-40B4-BE49-F238E27FC236}">
                <a16:creationId xmlns:a16="http://schemas.microsoft.com/office/drawing/2014/main" id="{18691400-31DB-4B3E-A774-2E25D65232E0}"/>
              </a:ext>
            </a:extLst>
          </p:cNvPr>
          <p:cNvPicPr>
            <a:picLocks noChangeAspect="1"/>
          </p:cNvPicPr>
          <p:nvPr/>
        </p:nvPicPr>
        <p:blipFill>
          <a:blip r:embed="rId2"/>
          <a:stretch>
            <a:fillRect/>
          </a:stretch>
        </p:blipFill>
        <p:spPr>
          <a:xfrm>
            <a:off x="3959157" y="998296"/>
            <a:ext cx="8232843" cy="5044193"/>
          </a:xfrm>
          <a:prstGeom prst="rect">
            <a:avLst/>
          </a:prstGeom>
        </p:spPr>
      </p:pic>
    </p:spTree>
    <p:extLst>
      <p:ext uri="{BB962C8B-B14F-4D97-AF65-F5344CB8AC3E}">
        <p14:creationId xmlns:p14="http://schemas.microsoft.com/office/powerpoint/2010/main" val="34348115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5906DDD-8A27-4F6F-B296-2566E6476854}"/>
              </a:ext>
            </a:extLst>
          </p:cNvPr>
          <p:cNvPicPr>
            <a:picLocks noChangeAspect="1"/>
          </p:cNvPicPr>
          <p:nvPr/>
        </p:nvPicPr>
        <p:blipFill rotWithShape="1">
          <a:blip r:embed="rId2"/>
          <a:srcRect b="22428"/>
          <a:stretch/>
        </p:blipFill>
        <p:spPr>
          <a:xfrm>
            <a:off x="194954" y="171979"/>
            <a:ext cx="6054341" cy="6644185"/>
          </a:xfrm>
          <a:prstGeom prst="rect">
            <a:avLst/>
          </a:prstGeom>
          <a:ln>
            <a:solidFill>
              <a:srgbClr val="FF0000"/>
            </a:solidFill>
          </a:ln>
        </p:spPr>
      </p:pic>
      <p:pic>
        <p:nvPicPr>
          <p:cNvPr id="5" name="Picture 4">
            <a:extLst>
              <a:ext uri="{FF2B5EF4-FFF2-40B4-BE49-F238E27FC236}">
                <a16:creationId xmlns:a16="http://schemas.microsoft.com/office/drawing/2014/main" id="{BC1141CC-4521-414F-9392-299E3AC1C3DC}"/>
              </a:ext>
            </a:extLst>
          </p:cNvPr>
          <p:cNvPicPr>
            <a:picLocks noChangeAspect="1"/>
          </p:cNvPicPr>
          <p:nvPr/>
        </p:nvPicPr>
        <p:blipFill rotWithShape="1">
          <a:blip r:embed="rId2"/>
          <a:srcRect t="79883"/>
          <a:stretch/>
        </p:blipFill>
        <p:spPr>
          <a:xfrm>
            <a:off x="6837259" y="352612"/>
            <a:ext cx="5454679" cy="1552387"/>
          </a:xfrm>
          <a:prstGeom prst="rect">
            <a:avLst/>
          </a:prstGeom>
          <a:ln>
            <a:solidFill>
              <a:srgbClr val="FF0000"/>
            </a:solidFill>
          </a:ln>
        </p:spPr>
      </p:pic>
      <p:pic>
        <p:nvPicPr>
          <p:cNvPr id="6" name="Picture 5">
            <a:extLst>
              <a:ext uri="{FF2B5EF4-FFF2-40B4-BE49-F238E27FC236}">
                <a16:creationId xmlns:a16="http://schemas.microsoft.com/office/drawing/2014/main" id="{56BA9EEF-B291-4161-8B9A-1F7008826574}"/>
              </a:ext>
            </a:extLst>
          </p:cNvPr>
          <p:cNvPicPr>
            <a:picLocks noChangeAspect="1"/>
          </p:cNvPicPr>
          <p:nvPr/>
        </p:nvPicPr>
        <p:blipFill>
          <a:blip r:embed="rId3"/>
          <a:stretch>
            <a:fillRect/>
          </a:stretch>
        </p:blipFill>
        <p:spPr>
          <a:xfrm>
            <a:off x="6643479" y="2085975"/>
            <a:ext cx="5353567" cy="4568264"/>
          </a:xfrm>
          <a:prstGeom prst="rect">
            <a:avLst/>
          </a:prstGeom>
          <a:ln>
            <a:solidFill>
              <a:srgbClr val="FF0000"/>
            </a:solidFill>
          </a:ln>
        </p:spPr>
      </p:pic>
    </p:spTree>
    <p:extLst>
      <p:ext uri="{BB962C8B-B14F-4D97-AF65-F5344CB8AC3E}">
        <p14:creationId xmlns:p14="http://schemas.microsoft.com/office/powerpoint/2010/main" val="13864531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81EB762-C810-7499-DC9F-1D4A96BED96F}"/>
              </a:ext>
            </a:extLst>
          </p:cNvPr>
          <p:cNvSpPr>
            <a:spLocks noGrp="1"/>
          </p:cNvSpPr>
          <p:nvPr>
            <p:ph idx="1"/>
          </p:nvPr>
        </p:nvSpPr>
        <p:spPr/>
        <p:txBody>
          <a:bodyPr/>
          <a:lstStyle/>
          <a:p>
            <a:r>
              <a:rPr lang="en-US" dirty="0"/>
              <a:t>The skin microbiota contributes to the body's immune system by:</a:t>
            </a:r>
          </a:p>
          <a:p>
            <a:endParaRPr lang="en-US" dirty="0"/>
          </a:p>
          <a:p>
            <a:r>
              <a:rPr lang="en-US" dirty="0"/>
              <a:t>a) Triggering allergies</a:t>
            </a:r>
          </a:p>
          <a:p>
            <a:r>
              <a:rPr lang="en-US" dirty="0"/>
              <a:t>b) Producing vitamin D</a:t>
            </a:r>
          </a:p>
          <a:p>
            <a:r>
              <a:rPr lang="en-US" dirty="0"/>
              <a:t>c) Competing with potential pathogens</a:t>
            </a:r>
          </a:p>
          <a:p>
            <a:r>
              <a:rPr lang="en-US" dirty="0"/>
              <a:t>d) Controlling blood sugar levels</a:t>
            </a:r>
          </a:p>
        </p:txBody>
      </p:sp>
    </p:spTree>
    <p:extLst>
      <p:ext uri="{BB962C8B-B14F-4D97-AF65-F5344CB8AC3E}">
        <p14:creationId xmlns:p14="http://schemas.microsoft.com/office/powerpoint/2010/main" val="29368176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BE56C5D-46AC-4A7B-B119-DCEF55DA0C08}"/>
              </a:ext>
            </a:extLst>
          </p:cNvPr>
          <p:cNvSpPr txBox="1"/>
          <p:nvPr/>
        </p:nvSpPr>
        <p:spPr>
          <a:xfrm>
            <a:off x="94129" y="170329"/>
            <a:ext cx="6127377" cy="584775"/>
          </a:xfrm>
          <a:prstGeom prst="rect">
            <a:avLst/>
          </a:prstGeom>
          <a:noFill/>
        </p:spPr>
        <p:txBody>
          <a:bodyPr wrap="square" rtlCol="0">
            <a:spAutoFit/>
          </a:bodyPr>
          <a:lstStyle/>
          <a:p>
            <a:r>
              <a:rPr lang="sv-SE" sz="3200" b="1"/>
              <a:t>The gut microbiota</a:t>
            </a:r>
            <a:endParaRPr lang="en-US" sz="3200" b="1" dirty="0"/>
          </a:p>
        </p:txBody>
      </p:sp>
      <p:sp>
        <p:nvSpPr>
          <p:cNvPr id="4" name="Rectangle 3">
            <a:extLst>
              <a:ext uri="{FF2B5EF4-FFF2-40B4-BE49-F238E27FC236}">
                <a16:creationId xmlns:a16="http://schemas.microsoft.com/office/drawing/2014/main" id="{17D957D7-6DAE-4E60-851D-37EF83E7E8E4}"/>
              </a:ext>
            </a:extLst>
          </p:cNvPr>
          <p:cNvSpPr/>
          <p:nvPr/>
        </p:nvSpPr>
        <p:spPr>
          <a:xfrm>
            <a:off x="94128" y="978208"/>
            <a:ext cx="11447631" cy="4154984"/>
          </a:xfrm>
          <a:prstGeom prst="rect">
            <a:avLst/>
          </a:prstGeom>
        </p:spPr>
        <p:txBody>
          <a:bodyPr wrap="square">
            <a:spAutoFit/>
          </a:bodyPr>
          <a:lstStyle/>
          <a:p>
            <a:pPr marL="342900" indent="-342900">
              <a:buFont typeface="Arial" panose="020B0604020202020204" pitchFamily="34" charset="0"/>
              <a:buChar char="•"/>
            </a:pPr>
            <a:r>
              <a:rPr lang="en-GB" sz="2400" dirty="0">
                <a:solidFill>
                  <a:srgbClr val="000000"/>
                </a:solidFill>
                <a:latin typeface="Times New Roman" panose="02020603050405020304" pitchFamily="18" charset="0"/>
              </a:rPr>
              <a:t>Among the different non-sterile cavities, the human gut </a:t>
            </a:r>
            <a:r>
              <a:rPr lang="en-GB" sz="2400" dirty="0" err="1">
                <a:solidFill>
                  <a:srgbClr val="000000"/>
                </a:solidFill>
                <a:latin typeface="Times New Roman" panose="02020603050405020304" pitchFamily="18" charset="0"/>
              </a:rPr>
              <a:t>harbors</a:t>
            </a:r>
            <a:r>
              <a:rPr lang="en-GB" sz="2400" dirty="0">
                <a:solidFill>
                  <a:srgbClr val="000000"/>
                </a:solidFill>
                <a:latin typeface="Times New Roman" panose="02020603050405020304" pitchFamily="18" charset="0"/>
              </a:rPr>
              <a:t> the most complex microbiota, with a strong impact on host homeostasis and </a:t>
            </a:r>
            <a:r>
              <a:rPr lang="en-GB" sz="2400" dirty="0" err="1">
                <a:solidFill>
                  <a:srgbClr val="000000"/>
                </a:solidFill>
                <a:latin typeface="Times New Roman" panose="02020603050405020304" pitchFamily="18" charset="0"/>
              </a:rPr>
              <a:t>immunostasis</a:t>
            </a:r>
            <a:r>
              <a:rPr lang="en-GB" sz="2400" dirty="0">
                <a:solidFill>
                  <a:srgbClr val="000000"/>
                </a:solidFill>
                <a:latin typeface="Times New Roman" panose="02020603050405020304" pitchFamily="18" charset="0"/>
              </a:rPr>
              <a:t>, being thus essential for maintaining the health condition.</a:t>
            </a:r>
          </a:p>
          <a:p>
            <a:pPr marL="342900" indent="-342900">
              <a:buFont typeface="Arial" panose="020B0604020202020204" pitchFamily="34" charset="0"/>
              <a:buChar char="•"/>
            </a:pPr>
            <a:endParaRPr lang="en-GB" sz="2400" dirty="0">
              <a:solidFill>
                <a:srgbClr val="000000"/>
              </a:solidFill>
              <a:latin typeface="Times New Roman" panose="02020603050405020304" pitchFamily="18" charset="0"/>
            </a:endParaRPr>
          </a:p>
          <a:p>
            <a:endParaRPr lang="en-GB" sz="2400" dirty="0"/>
          </a:p>
          <a:p>
            <a:pPr marL="342900" indent="-342900">
              <a:buFont typeface="Arial" panose="020B0604020202020204" pitchFamily="34" charset="0"/>
              <a:buChar char="•"/>
            </a:pPr>
            <a:r>
              <a:rPr lang="en-GB" sz="2400" dirty="0"/>
              <a:t>The GIT microbiota exhibits a huge diversity, being individually shaped by numerous and incompletely elucidated factors, such as host </a:t>
            </a:r>
            <a:r>
              <a:rPr lang="en-GB" sz="2400" b="1" dirty="0"/>
              <a:t>genetics</a:t>
            </a:r>
            <a:r>
              <a:rPr lang="en-GB" sz="2400" dirty="0"/>
              <a:t>, </a:t>
            </a:r>
            <a:r>
              <a:rPr lang="en-GB" sz="2400" b="1" dirty="0"/>
              <a:t>gender</a:t>
            </a:r>
            <a:r>
              <a:rPr lang="en-GB" sz="2400" dirty="0"/>
              <a:t>, </a:t>
            </a:r>
            <a:r>
              <a:rPr lang="en-GB" sz="2400" b="1" dirty="0"/>
              <a:t>age</a:t>
            </a:r>
            <a:r>
              <a:rPr lang="en-GB" sz="2400" dirty="0"/>
              <a:t>, </a:t>
            </a:r>
            <a:r>
              <a:rPr lang="en-GB" sz="2400" b="1" dirty="0"/>
              <a:t>immune system</a:t>
            </a:r>
            <a:r>
              <a:rPr lang="en-GB" sz="2400" dirty="0"/>
              <a:t>, </a:t>
            </a:r>
            <a:r>
              <a:rPr lang="en-GB" sz="2400" b="1" dirty="0"/>
              <a:t>health/disease condition</a:t>
            </a:r>
            <a:r>
              <a:rPr lang="en-GB" sz="2400" dirty="0"/>
              <a:t>, </a:t>
            </a:r>
            <a:r>
              <a:rPr lang="en-GB" sz="2400" b="1" dirty="0"/>
              <a:t>geographic</a:t>
            </a:r>
            <a:r>
              <a:rPr lang="en-GB" sz="2400" dirty="0"/>
              <a:t> and socio-economical factors (urban or rural, sanitary conditions), </a:t>
            </a:r>
            <a:r>
              <a:rPr lang="en-GB" sz="2400" b="1" dirty="0"/>
              <a:t>treatments</a:t>
            </a:r>
            <a:r>
              <a:rPr lang="en-GB" sz="2400" dirty="0"/>
              <a:t>, </a:t>
            </a:r>
            <a:r>
              <a:rPr lang="en-GB" sz="2400" b="1" dirty="0"/>
              <a:t>diet. </a:t>
            </a:r>
          </a:p>
          <a:p>
            <a:pPr marL="342900" indent="-342900">
              <a:buFont typeface="Arial" panose="020B0604020202020204" pitchFamily="34" charset="0"/>
              <a:buChar char="•"/>
            </a:pPr>
            <a:endParaRPr lang="en-GB" sz="2400" b="1" dirty="0"/>
          </a:p>
          <a:p>
            <a:pPr marL="342900" indent="-342900">
              <a:buFont typeface="Arial" panose="020B0604020202020204" pitchFamily="34" charset="0"/>
              <a:buChar char="•"/>
            </a:pPr>
            <a:endParaRPr lang="en-US" sz="2400" dirty="0"/>
          </a:p>
        </p:txBody>
      </p:sp>
    </p:spTree>
    <p:extLst>
      <p:ext uri="{BB962C8B-B14F-4D97-AF65-F5344CB8AC3E}">
        <p14:creationId xmlns:p14="http://schemas.microsoft.com/office/powerpoint/2010/main" val="22051010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BE56C5D-46AC-4A7B-B119-DCEF55DA0C08}"/>
              </a:ext>
            </a:extLst>
          </p:cNvPr>
          <p:cNvSpPr txBox="1"/>
          <p:nvPr/>
        </p:nvSpPr>
        <p:spPr>
          <a:xfrm>
            <a:off x="94129" y="170329"/>
            <a:ext cx="6127377" cy="584775"/>
          </a:xfrm>
          <a:prstGeom prst="rect">
            <a:avLst/>
          </a:prstGeom>
          <a:noFill/>
        </p:spPr>
        <p:txBody>
          <a:bodyPr wrap="square" rtlCol="0">
            <a:spAutoFit/>
          </a:bodyPr>
          <a:lstStyle/>
          <a:p>
            <a:r>
              <a:rPr lang="sv-SE" sz="3200" b="1" dirty="0"/>
              <a:t>The gut microbiota</a:t>
            </a:r>
            <a:endParaRPr lang="en-US" sz="3200" b="1" dirty="0"/>
          </a:p>
        </p:txBody>
      </p:sp>
      <p:pic>
        <p:nvPicPr>
          <p:cNvPr id="4" name="Picture 3" descr="A close up of a piece of paper&#10;&#10;Description generated with high confidence">
            <a:extLst>
              <a:ext uri="{FF2B5EF4-FFF2-40B4-BE49-F238E27FC236}">
                <a16:creationId xmlns:a16="http://schemas.microsoft.com/office/drawing/2014/main" id="{DAC9E820-3366-422E-8F51-C7C11E3273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31920" y="943487"/>
            <a:ext cx="8260080" cy="5222450"/>
          </a:xfrm>
          <a:prstGeom prst="rect">
            <a:avLst/>
          </a:prstGeom>
          <a:ln>
            <a:solidFill>
              <a:schemeClr val="tx1"/>
            </a:solidFill>
          </a:ln>
        </p:spPr>
      </p:pic>
      <p:sp>
        <p:nvSpPr>
          <p:cNvPr id="3" name="Rectangle 2">
            <a:extLst>
              <a:ext uri="{FF2B5EF4-FFF2-40B4-BE49-F238E27FC236}">
                <a16:creationId xmlns:a16="http://schemas.microsoft.com/office/drawing/2014/main" id="{767E5A84-FB35-44F7-972F-A75C7BC895E6}"/>
              </a:ext>
            </a:extLst>
          </p:cNvPr>
          <p:cNvSpPr/>
          <p:nvPr/>
        </p:nvSpPr>
        <p:spPr>
          <a:xfrm>
            <a:off x="94128" y="875701"/>
            <a:ext cx="3736192" cy="6001643"/>
          </a:xfrm>
          <a:prstGeom prst="rect">
            <a:avLst/>
          </a:prstGeom>
        </p:spPr>
        <p:txBody>
          <a:bodyPr wrap="square">
            <a:spAutoFit/>
          </a:bodyPr>
          <a:lstStyle/>
          <a:p>
            <a:pPr marL="342900" indent="-342900">
              <a:buFont typeface="Arial" panose="020B0604020202020204" pitchFamily="34" charset="0"/>
              <a:buChar char="•"/>
            </a:pPr>
            <a:endParaRPr lang="en-GB" sz="2400" dirty="0"/>
          </a:p>
          <a:p>
            <a:pPr marL="342900" indent="-342900">
              <a:buFont typeface="Arial" panose="020B0604020202020204" pitchFamily="34" charset="0"/>
              <a:buChar char="•"/>
            </a:pPr>
            <a:endParaRPr lang="en-GB" sz="2400" dirty="0"/>
          </a:p>
          <a:p>
            <a:pPr marL="342900" indent="-342900">
              <a:buFont typeface="Arial" panose="020B0604020202020204" pitchFamily="34" charset="0"/>
              <a:buChar char="•"/>
            </a:pPr>
            <a:r>
              <a:rPr lang="en-GB" sz="2400" dirty="0"/>
              <a:t>The GIT contains at least 10</a:t>
            </a:r>
            <a:r>
              <a:rPr lang="en-GB" sz="2400" baseline="30000" dirty="0"/>
              <a:t>14</a:t>
            </a:r>
            <a:r>
              <a:rPr lang="en-GB" sz="2400" dirty="0"/>
              <a:t> microorganisms belonging to &gt;1,000 species</a:t>
            </a:r>
          </a:p>
          <a:p>
            <a:pPr marL="342900" indent="-342900">
              <a:buFont typeface="Arial" panose="020B0604020202020204" pitchFamily="34" charset="0"/>
              <a:buChar char="•"/>
            </a:pPr>
            <a:endParaRPr lang="en-GB" sz="2400" b="1" dirty="0"/>
          </a:p>
          <a:p>
            <a:pPr marL="342900" indent="-342900">
              <a:buFont typeface="Arial" panose="020B0604020202020204" pitchFamily="34" charset="0"/>
              <a:buChar char="•"/>
            </a:pPr>
            <a:r>
              <a:rPr lang="en-GB" sz="2400" b="1" dirty="0"/>
              <a:t>Anaerobes outnumber facultative organisms in the colon by 1000-fold.</a:t>
            </a:r>
          </a:p>
          <a:p>
            <a:pPr marL="342900" indent="-342900">
              <a:buFont typeface="Arial" panose="020B0604020202020204" pitchFamily="34" charset="0"/>
              <a:buChar char="•"/>
            </a:pPr>
            <a:endParaRPr lang="en-GB" sz="2400" b="1" dirty="0"/>
          </a:p>
          <a:p>
            <a:pPr marL="342900" indent="-342900">
              <a:buFont typeface="Arial" panose="020B0604020202020204" pitchFamily="34" charset="0"/>
              <a:buChar char="•"/>
            </a:pPr>
            <a:endParaRPr lang="en-GB" sz="2400" b="1" dirty="0"/>
          </a:p>
          <a:p>
            <a:pPr marL="342900" indent="-342900">
              <a:buFont typeface="Arial" panose="020B0604020202020204" pitchFamily="34" charset="0"/>
              <a:buChar char="•"/>
            </a:pPr>
            <a:endParaRPr lang="en-GB" sz="2400" b="1" dirty="0"/>
          </a:p>
          <a:p>
            <a:pPr marL="342900" indent="-342900">
              <a:buFont typeface="Arial" panose="020B0604020202020204" pitchFamily="34" charset="0"/>
              <a:buChar char="•"/>
            </a:pPr>
            <a:endParaRPr lang="en-GB" sz="2400" b="1" dirty="0"/>
          </a:p>
          <a:p>
            <a:pPr marL="342900" indent="-342900">
              <a:buFont typeface="Arial" panose="020B0604020202020204" pitchFamily="34" charset="0"/>
              <a:buChar char="•"/>
            </a:pPr>
            <a:endParaRPr lang="en-GB" sz="2400" b="1" dirty="0"/>
          </a:p>
          <a:p>
            <a:pPr marL="342900" indent="-342900">
              <a:buFont typeface="Arial" panose="020B0604020202020204" pitchFamily="34" charset="0"/>
              <a:buChar char="•"/>
            </a:pPr>
            <a:endParaRPr lang="en-US" sz="2400" b="1" dirty="0"/>
          </a:p>
        </p:txBody>
      </p:sp>
    </p:spTree>
    <p:extLst>
      <p:ext uri="{BB962C8B-B14F-4D97-AF65-F5344CB8AC3E}">
        <p14:creationId xmlns:p14="http://schemas.microsoft.com/office/powerpoint/2010/main" val="27641959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BE56C5D-46AC-4A7B-B119-DCEF55DA0C08}"/>
              </a:ext>
            </a:extLst>
          </p:cNvPr>
          <p:cNvSpPr txBox="1"/>
          <p:nvPr/>
        </p:nvSpPr>
        <p:spPr>
          <a:xfrm>
            <a:off x="94129" y="170329"/>
            <a:ext cx="6127377" cy="584775"/>
          </a:xfrm>
          <a:prstGeom prst="rect">
            <a:avLst/>
          </a:prstGeom>
          <a:noFill/>
        </p:spPr>
        <p:txBody>
          <a:bodyPr wrap="square" rtlCol="0">
            <a:spAutoFit/>
          </a:bodyPr>
          <a:lstStyle/>
          <a:p>
            <a:r>
              <a:rPr lang="sv-SE" sz="3200" b="1"/>
              <a:t>The gut microbiota</a:t>
            </a:r>
            <a:endParaRPr lang="en-US" sz="3200" b="1" dirty="0"/>
          </a:p>
        </p:txBody>
      </p:sp>
      <p:pic>
        <p:nvPicPr>
          <p:cNvPr id="3" name="Picture 2" descr="A picture containing text, map&#10;&#10;Description generated with very high confidence">
            <a:extLst>
              <a:ext uri="{FF2B5EF4-FFF2-40B4-BE49-F238E27FC236}">
                <a16:creationId xmlns:a16="http://schemas.microsoft.com/office/drawing/2014/main" id="{65D5AC60-BA64-4781-84CE-D8305761C6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52966" y="568504"/>
            <a:ext cx="7344905" cy="5720992"/>
          </a:xfrm>
          <a:prstGeom prst="rect">
            <a:avLst/>
          </a:prstGeom>
          <a:ln>
            <a:solidFill>
              <a:schemeClr val="tx1"/>
            </a:solidFill>
          </a:ln>
        </p:spPr>
      </p:pic>
      <p:sp>
        <p:nvSpPr>
          <p:cNvPr id="5" name="TextBox 4">
            <a:extLst>
              <a:ext uri="{FF2B5EF4-FFF2-40B4-BE49-F238E27FC236}">
                <a16:creationId xmlns:a16="http://schemas.microsoft.com/office/drawing/2014/main" id="{CD55E9C4-8F27-460B-9892-0D92BAD89D96}"/>
              </a:ext>
            </a:extLst>
          </p:cNvPr>
          <p:cNvSpPr txBox="1"/>
          <p:nvPr/>
        </p:nvSpPr>
        <p:spPr>
          <a:xfrm>
            <a:off x="212557" y="1444808"/>
            <a:ext cx="4421981" cy="4154984"/>
          </a:xfrm>
          <a:prstGeom prst="rect">
            <a:avLst/>
          </a:prstGeom>
          <a:noFill/>
        </p:spPr>
        <p:txBody>
          <a:bodyPr wrap="square">
            <a:spAutoFit/>
          </a:bodyPr>
          <a:lstStyle/>
          <a:p>
            <a:r>
              <a:rPr lang="en-GB" sz="2400" dirty="0"/>
              <a:t>“Gut microbiota have beneficial effects offered to the host including providing essential nutrients by </a:t>
            </a:r>
            <a:r>
              <a:rPr lang="en-GB" sz="2400" b="1" dirty="0"/>
              <a:t>metabolizing indigestible dietary compounds</a:t>
            </a:r>
            <a:r>
              <a:rPr lang="en-GB" sz="2400" dirty="0"/>
              <a:t>, </a:t>
            </a:r>
            <a:r>
              <a:rPr lang="en-GB" sz="2400" b="1" dirty="0"/>
              <a:t>defending against opportunistic pathogen colonization </a:t>
            </a:r>
            <a:r>
              <a:rPr lang="en-GB" sz="2400" dirty="0"/>
              <a:t>by nutrient competition and </a:t>
            </a:r>
            <a:r>
              <a:rPr lang="en-GB" sz="2400" b="1" dirty="0"/>
              <a:t>antimicrobial substance production</a:t>
            </a:r>
            <a:r>
              <a:rPr lang="en-GB" sz="2400" dirty="0"/>
              <a:t>, and </a:t>
            </a:r>
            <a:r>
              <a:rPr lang="en-GB" sz="2400" b="1" dirty="0"/>
              <a:t>contributing to intestinal epithelial barrier</a:t>
            </a:r>
            <a:r>
              <a:rPr lang="en-GB" sz="2400" dirty="0"/>
              <a:t>. </a:t>
            </a:r>
            <a:r>
              <a:rPr lang="sv-SE" sz="2400" dirty="0"/>
              <a:t>”</a:t>
            </a:r>
            <a:endParaRPr lang="en-US" sz="2400" dirty="0"/>
          </a:p>
        </p:txBody>
      </p:sp>
    </p:spTree>
    <p:extLst>
      <p:ext uri="{BB962C8B-B14F-4D97-AF65-F5344CB8AC3E}">
        <p14:creationId xmlns:p14="http://schemas.microsoft.com/office/powerpoint/2010/main" val="344259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BE56C5D-46AC-4A7B-B119-DCEF55DA0C08}"/>
              </a:ext>
            </a:extLst>
          </p:cNvPr>
          <p:cNvSpPr txBox="1"/>
          <p:nvPr/>
        </p:nvSpPr>
        <p:spPr>
          <a:xfrm>
            <a:off x="94129" y="170329"/>
            <a:ext cx="6127377" cy="584775"/>
          </a:xfrm>
          <a:prstGeom prst="rect">
            <a:avLst/>
          </a:prstGeom>
          <a:noFill/>
        </p:spPr>
        <p:txBody>
          <a:bodyPr wrap="square" rtlCol="0">
            <a:spAutoFit/>
          </a:bodyPr>
          <a:lstStyle/>
          <a:p>
            <a:r>
              <a:rPr lang="sv-SE" sz="3200" b="1" dirty="0"/>
              <a:t>The gut microbiota</a:t>
            </a:r>
            <a:endParaRPr lang="en-US" sz="3200" b="1" dirty="0"/>
          </a:p>
        </p:txBody>
      </p:sp>
      <p:pic>
        <p:nvPicPr>
          <p:cNvPr id="5" name="Picture 4" descr="A close up of a map&#10;&#10;Description generated with high confidence">
            <a:extLst>
              <a:ext uri="{FF2B5EF4-FFF2-40B4-BE49-F238E27FC236}">
                <a16:creationId xmlns:a16="http://schemas.microsoft.com/office/drawing/2014/main" id="{90A382AD-3276-4F0E-9106-76269C9D9F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20160" y="755103"/>
            <a:ext cx="8277711" cy="5926089"/>
          </a:xfrm>
          <a:prstGeom prst="rect">
            <a:avLst/>
          </a:prstGeom>
          <a:ln>
            <a:solidFill>
              <a:schemeClr val="tx1"/>
            </a:solidFill>
          </a:ln>
        </p:spPr>
      </p:pic>
      <p:sp>
        <p:nvSpPr>
          <p:cNvPr id="4" name="Rectangle 3">
            <a:extLst>
              <a:ext uri="{FF2B5EF4-FFF2-40B4-BE49-F238E27FC236}">
                <a16:creationId xmlns:a16="http://schemas.microsoft.com/office/drawing/2014/main" id="{2CFC3EFA-F8DF-442E-ACA4-917DE5421290}"/>
              </a:ext>
            </a:extLst>
          </p:cNvPr>
          <p:cNvSpPr/>
          <p:nvPr/>
        </p:nvSpPr>
        <p:spPr>
          <a:xfrm>
            <a:off x="94129" y="1062791"/>
            <a:ext cx="3613426" cy="830997"/>
          </a:xfrm>
          <a:prstGeom prst="rect">
            <a:avLst/>
          </a:prstGeom>
        </p:spPr>
        <p:txBody>
          <a:bodyPr wrap="square">
            <a:spAutoFit/>
          </a:bodyPr>
          <a:lstStyle/>
          <a:p>
            <a:r>
              <a:rPr lang="sv-SE" sz="2400" dirty="0"/>
              <a:t>Food can affect the type of microbiome we have </a:t>
            </a:r>
            <a:endParaRPr lang="en-US" sz="2400" dirty="0"/>
          </a:p>
        </p:txBody>
      </p:sp>
    </p:spTree>
    <p:extLst>
      <p:ext uri="{BB962C8B-B14F-4D97-AF65-F5344CB8AC3E}">
        <p14:creationId xmlns:p14="http://schemas.microsoft.com/office/powerpoint/2010/main" val="38073209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BE56C5D-46AC-4A7B-B119-DCEF55DA0C08}"/>
              </a:ext>
            </a:extLst>
          </p:cNvPr>
          <p:cNvSpPr txBox="1"/>
          <p:nvPr/>
        </p:nvSpPr>
        <p:spPr>
          <a:xfrm>
            <a:off x="94129" y="170329"/>
            <a:ext cx="6127377" cy="584775"/>
          </a:xfrm>
          <a:prstGeom prst="rect">
            <a:avLst/>
          </a:prstGeom>
          <a:noFill/>
        </p:spPr>
        <p:txBody>
          <a:bodyPr wrap="square" rtlCol="0">
            <a:spAutoFit/>
          </a:bodyPr>
          <a:lstStyle/>
          <a:p>
            <a:r>
              <a:rPr lang="sv-SE" sz="3200" b="1" dirty="0"/>
              <a:t>The gut microbiota</a:t>
            </a:r>
            <a:endParaRPr lang="en-US" sz="3200" b="1" dirty="0"/>
          </a:p>
        </p:txBody>
      </p:sp>
      <p:pic>
        <p:nvPicPr>
          <p:cNvPr id="4" name="Picture 3" descr="A close up of a map&#10;&#10;Description generated with high confidence">
            <a:extLst>
              <a:ext uri="{FF2B5EF4-FFF2-40B4-BE49-F238E27FC236}">
                <a16:creationId xmlns:a16="http://schemas.microsoft.com/office/drawing/2014/main" id="{7440A4F4-6CDA-4B97-865B-E93A0CCCBC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35915" y="2610678"/>
            <a:ext cx="9628324" cy="4076993"/>
          </a:xfrm>
          <a:prstGeom prst="rect">
            <a:avLst/>
          </a:prstGeom>
          <a:ln>
            <a:solidFill>
              <a:schemeClr val="accent1"/>
            </a:solidFill>
          </a:ln>
        </p:spPr>
      </p:pic>
      <p:sp>
        <p:nvSpPr>
          <p:cNvPr id="3" name="Rectangle 2">
            <a:extLst>
              <a:ext uri="{FF2B5EF4-FFF2-40B4-BE49-F238E27FC236}">
                <a16:creationId xmlns:a16="http://schemas.microsoft.com/office/drawing/2014/main" id="{B650FAA2-9DBA-4238-8112-F6850C796548}"/>
              </a:ext>
            </a:extLst>
          </p:cNvPr>
          <p:cNvSpPr/>
          <p:nvPr/>
        </p:nvSpPr>
        <p:spPr>
          <a:xfrm>
            <a:off x="94127" y="851893"/>
            <a:ext cx="11870111" cy="2308324"/>
          </a:xfrm>
          <a:prstGeom prst="rect">
            <a:avLst/>
          </a:prstGeom>
        </p:spPr>
        <p:txBody>
          <a:bodyPr wrap="square">
            <a:spAutoFit/>
          </a:bodyPr>
          <a:lstStyle/>
          <a:p>
            <a:r>
              <a:rPr lang="en-GB" sz="2400" dirty="0"/>
              <a:t>Effectiveness of </a:t>
            </a:r>
            <a:r>
              <a:rPr lang="en-GB" sz="2400" b="1" dirty="0" err="1"/>
              <a:t>Fecal</a:t>
            </a:r>
            <a:r>
              <a:rPr lang="en-GB" sz="2400" b="1" dirty="0"/>
              <a:t> matter transplant </a:t>
            </a:r>
            <a:r>
              <a:rPr lang="sv-SE" sz="2400" dirty="0"/>
              <a:t>(</a:t>
            </a:r>
            <a:r>
              <a:rPr lang="en-GB" sz="2400" dirty="0" err="1"/>
              <a:t>FMT</a:t>
            </a:r>
            <a:r>
              <a:rPr lang="en-GB" sz="2400" dirty="0"/>
              <a:t>) has been established in clinical trials for the treatment of </a:t>
            </a:r>
            <a:r>
              <a:rPr lang="en-GB" sz="2400" b="1" dirty="0"/>
              <a:t>Clostridium difficile</a:t>
            </a:r>
            <a:r>
              <a:rPr lang="en-GB" sz="2400" dirty="0"/>
              <a:t> infection (CDI). </a:t>
            </a:r>
          </a:p>
          <a:p>
            <a:endParaRPr lang="en-GB" sz="2400" dirty="0"/>
          </a:p>
          <a:p>
            <a:r>
              <a:rPr lang="en-GB" sz="2400" dirty="0"/>
              <a:t>Future perspectives in microbiome studies involve finding the </a:t>
            </a:r>
            <a:r>
              <a:rPr lang="sv-SE" sz="2400" dirty="0"/>
              <a:t>”</a:t>
            </a:r>
            <a:r>
              <a:rPr lang="en-GB" sz="2400" dirty="0"/>
              <a:t>healthy” microbiome for individuals. </a:t>
            </a:r>
          </a:p>
          <a:p>
            <a:endParaRPr lang="en-US" sz="2400" dirty="0"/>
          </a:p>
        </p:txBody>
      </p:sp>
    </p:spTree>
    <p:extLst>
      <p:ext uri="{BB962C8B-B14F-4D97-AF65-F5344CB8AC3E}">
        <p14:creationId xmlns:p14="http://schemas.microsoft.com/office/powerpoint/2010/main" val="7683727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ould Your Gut Be Affecting Your Happiness? Breaking Down The Gut-Brain  Connection">
            <a:extLst>
              <a:ext uri="{FF2B5EF4-FFF2-40B4-BE49-F238E27FC236}">
                <a16:creationId xmlns:a16="http://schemas.microsoft.com/office/drawing/2014/main" id="{26DFD06A-8F84-475B-BA7F-6A00651AF8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91050" y="840582"/>
            <a:ext cx="7429500" cy="538638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75F94065-519D-428E-A92E-09AE93D4E2EE}"/>
              </a:ext>
            </a:extLst>
          </p:cNvPr>
          <p:cNvSpPr txBox="1"/>
          <p:nvPr/>
        </p:nvSpPr>
        <p:spPr>
          <a:xfrm>
            <a:off x="342900" y="1638211"/>
            <a:ext cx="4120458" cy="2677656"/>
          </a:xfrm>
          <a:prstGeom prst="rect">
            <a:avLst/>
          </a:prstGeom>
          <a:noFill/>
        </p:spPr>
        <p:txBody>
          <a:bodyPr wrap="square">
            <a:spAutoFit/>
          </a:bodyPr>
          <a:lstStyle/>
          <a:p>
            <a:r>
              <a:rPr lang="en-GB" sz="2400" dirty="0"/>
              <a:t>The altered bidirectional neurohumoral communication system between gut and brain – known as the gut-brain axis – may cause a series of diseases, such as autoimmune and CNS disorders</a:t>
            </a:r>
            <a:endParaRPr lang="en-US" sz="2400" dirty="0"/>
          </a:p>
        </p:txBody>
      </p:sp>
      <p:sp>
        <p:nvSpPr>
          <p:cNvPr id="5" name="TextBox 4">
            <a:extLst>
              <a:ext uri="{FF2B5EF4-FFF2-40B4-BE49-F238E27FC236}">
                <a16:creationId xmlns:a16="http://schemas.microsoft.com/office/drawing/2014/main" id="{6F5CE0C2-89F7-49E2-90B1-88DE2F8992E8}"/>
              </a:ext>
            </a:extLst>
          </p:cNvPr>
          <p:cNvSpPr txBox="1"/>
          <p:nvPr/>
        </p:nvSpPr>
        <p:spPr>
          <a:xfrm>
            <a:off x="94129" y="170329"/>
            <a:ext cx="6127377" cy="584775"/>
          </a:xfrm>
          <a:prstGeom prst="rect">
            <a:avLst/>
          </a:prstGeom>
          <a:noFill/>
        </p:spPr>
        <p:txBody>
          <a:bodyPr wrap="square" rtlCol="0">
            <a:spAutoFit/>
          </a:bodyPr>
          <a:lstStyle/>
          <a:p>
            <a:r>
              <a:rPr lang="sv-SE" sz="3200" b="1" dirty="0"/>
              <a:t>The gut microbiota</a:t>
            </a:r>
            <a:endParaRPr lang="en-US" sz="3200" b="1" dirty="0"/>
          </a:p>
        </p:txBody>
      </p:sp>
    </p:spTree>
    <p:extLst>
      <p:ext uri="{BB962C8B-B14F-4D97-AF65-F5344CB8AC3E}">
        <p14:creationId xmlns:p14="http://schemas.microsoft.com/office/powerpoint/2010/main" val="34444765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BE56C5D-46AC-4A7B-B119-DCEF55DA0C08}"/>
              </a:ext>
            </a:extLst>
          </p:cNvPr>
          <p:cNvSpPr txBox="1"/>
          <p:nvPr/>
        </p:nvSpPr>
        <p:spPr>
          <a:xfrm>
            <a:off x="94129" y="170329"/>
            <a:ext cx="6127377" cy="584775"/>
          </a:xfrm>
          <a:prstGeom prst="rect">
            <a:avLst/>
          </a:prstGeom>
          <a:noFill/>
        </p:spPr>
        <p:txBody>
          <a:bodyPr wrap="square" rtlCol="0">
            <a:spAutoFit/>
          </a:bodyPr>
          <a:lstStyle/>
          <a:p>
            <a:r>
              <a:rPr lang="sv-SE" sz="3200" b="1" dirty="0"/>
              <a:t>The respiratory tract microbiota</a:t>
            </a:r>
            <a:endParaRPr lang="en-US" sz="3200" b="1" dirty="0"/>
          </a:p>
        </p:txBody>
      </p:sp>
      <p:sp>
        <p:nvSpPr>
          <p:cNvPr id="3" name="TextBox 2">
            <a:extLst>
              <a:ext uri="{FF2B5EF4-FFF2-40B4-BE49-F238E27FC236}">
                <a16:creationId xmlns:a16="http://schemas.microsoft.com/office/drawing/2014/main" id="{CA2685A6-2A32-41FD-82F2-E44891F6979A}"/>
              </a:ext>
            </a:extLst>
          </p:cNvPr>
          <p:cNvSpPr txBox="1"/>
          <p:nvPr/>
        </p:nvSpPr>
        <p:spPr>
          <a:xfrm>
            <a:off x="161188" y="897834"/>
            <a:ext cx="11821636" cy="5632311"/>
          </a:xfrm>
          <a:prstGeom prst="rect">
            <a:avLst/>
          </a:prstGeom>
          <a:noFill/>
        </p:spPr>
        <p:txBody>
          <a:bodyPr wrap="square" rtlCol="0">
            <a:spAutoFit/>
          </a:bodyPr>
          <a:lstStyle/>
          <a:p>
            <a:r>
              <a:rPr lang="en-US" sz="2400" dirty="0"/>
              <a:t>The microbiota of the respiratory tract probably acts as a gatekeeper that provides resistance to colonization by respiratory pathogens. </a:t>
            </a:r>
          </a:p>
          <a:p>
            <a:endParaRPr lang="sv-SE" sz="2400" dirty="0"/>
          </a:p>
          <a:p>
            <a:r>
              <a:rPr lang="en-US" sz="2400" dirty="0"/>
              <a:t>The respiratory microbiota might also be involved in the maturation and maintenance of respiratory physiology and immunity homeostasis.</a:t>
            </a:r>
          </a:p>
          <a:p>
            <a:endParaRPr lang="en-GB" sz="2400" b="1" dirty="0"/>
          </a:p>
          <a:p>
            <a:r>
              <a:rPr lang="en-US" sz="2400" dirty="0"/>
              <a:t>The pH gradually increases along the respiratory tract, whereas most of the increases in relative humidity (RH) and temperature occur in the nasal cavity, oxygen and carbon dioxide concentrations also vary along the respiratory tract. </a:t>
            </a:r>
          </a:p>
          <a:p>
            <a:endParaRPr lang="en-US" sz="2400" dirty="0"/>
          </a:p>
          <a:p>
            <a:r>
              <a:rPr lang="en-US" sz="2400" dirty="0"/>
              <a:t>inhalation results in the deposition of particles from the environment into the respiratory tract; inhaled particles that are more than 10 </a:t>
            </a:r>
            <a:r>
              <a:rPr lang="en-US" sz="2400" dirty="0" err="1"/>
              <a:t>μm</a:t>
            </a:r>
            <a:r>
              <a:rPr lang="en-US" sz="2400" dirty="0"/>
              <a:t> in diameter are deposited in the upper respiratory tract (URT), whereas particles less than 1 </a:t>
            </a:r>
            <a:r>
              <a:rPr lang="en-US" sz="2400" dirty="0" err="1"/>
              <a:t>μm</a:t>
            </a:r>
            <a:r>
              <a:rPr lang="en-US" sz="2400" dirty="0"/>
              <a:t> in diameter can reach the lungs. These particles include bacteria-containing and virus-containing particles, which are typically larger than 0.4 </a:t>
            </a:r>
            <a:r>
              <a:rPr lang="en-US" sz="2400" dirty="0" err="1"/>
              <a:t>μm</a:t>
            </a:r>
            <a:r>
              <a:rPr lang="en-US" sz="2400" dirty="0"/>
              <a:t> in diameter. </a:t>
            </a:r>
            <a:endParaRPr lang="en-GB" sz="2400" dirty="0"/>
          </a:p>
        </p:txBody>
      </p:sp>
    </p:spTree>
    <p:extLst>
      <p:ext uri="{BB962C8B-B14F-4D97-AF65-F5344CB8AC3E}">
        <p14:creationId xmlns:p14="http://schemas.microsoft.com/office/powerpoint/2010/main" val="23861090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BE56C5D-46AC-4A7B-B119-DCEF55DA0C08}"/>
              </a:ext>
            </a:extLst>
          </p:cNvPr>
          <p:cNvSpPr txBox="1"/>
          <p:nvPr/>
        </p:nvSpPr>
        <p:spPr>
          <a:xfrm>
            <a:off x="94129" y="170329"/>
            <a:ext cx="6127377" cy="584775"/>
          </a:xfrm>
          <a:prstGeom prst="rect">
            <a:avLst/>
          </a:prstGeom>
          <a:noFill/>
        </p:spPr>
        <p:txBody>
          <a:bodyPr wrap="square" rtlCol="0">
            <a:spAutoFit/>
          </a:bodyPr>
          <a:lstStyle/>
          <a:p>
            <a:r>
              <a:rPr lang="sv-SE" sz="3200" b="1" dirty="0"/>
              <a:t>The respiratory tract microbiota</a:t>
            </a:r>
            <a:endParaRPr lang="en-US" sz="3200" b="1" dirty="0"/>
          </a:p>
        </p:txBody>
      </p:sp>
      <p:pic>
        <p:nvPicPr>
          <p:cNvPr id="4" name="Picture 2" descr="nrmicro.2017.14-f1.jpg">
            <a:extLst>
              <a:ext uri="{FF2B5EF4-FFF2-40B4-BE49-F238E27FC236}">
                <a16:creationId xmlns:a16="http://schemas.microsoft.com/office/drawing/2014/main" id="{CF5506EB-94A2-800F-511E-E2E4039180E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879818" y="2331260"/>
            <a:ext cx="7089477" cy="2925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C58C06F1-1D49-454E-A35A-7DAC33670560}"/>
              </a:ext>
            </a:extLst>
          </p:cNvPr>
          <p:cNvSpPr txBox="1"/>
          <p:nvPr/>
        </p:nvSpPr>
        <p:spPr>
          <a:xfrm>
            <a:off x="222705" y="1182158"/>
            <a:ext cx="4378782" cy="5078313"/>
          </a:xfrm>
          <a:prstGeom prst="rect">
            <a:avLst/>
          </a:prstGeom>
          <a:noFill/>
        </p:spPr>
        <p:txBody>
          <a:bodyPr wrap="square">
            <a:spAutoFit/>
          </a:bodyPr>
          <a:lstStyle/>
          <a:p>
            <a:r>
              <a:rPr lang="en-US" dirty="0"/>
              <a:t>In healthy children and adults, a unique microbial community in the lungs was found that contained many of the bacteria that are common to the URT. A study in young children reported that although the lung microbiota was distinct from the microbiota of the URT, it was dominated by species that are also present in the URT, including Moraxella spp., </a:t>
            </a:r>
            <a:r>
              <a:rPr lang="en-US" dirty="0" err="1"/>
              <a:t>Haemophilus</a:t>
            </a:r>
            <a:r>
              <a:rPr lang="en-US" dirty="0"/>
              <a:t> spp., Staphylococcus spp. and Streptococcus spp.</a:t>
            </a:r>
          </a:p>
          <a:p>
            <a:endParaRPr lang="en-US" dirty="0"/>
          </a:p>
          <a:p>
            <a:endParaRPr lang="en-US" dirty="0"/>
          </a:p>
          <a:p>
            <a:r>
              <a:rPr lang="en-US" b="0" i="0" dirty="0">
                <a:solidFill>
                  <a:srgbClr val="222222"/>
                </a:solidFill>
                <a:effectLst/>
                <a:latin typeface="Harding"/>
              </a:rPr>
              <a:t> In health, the lung microbiota is a community of </a:t>
            </a:r>
            <a:r>
              <a:rPr lang="en-US" b="1" i="0" dirty="0">
                <a:solidFill>
                  <a:srgbClr val="222222"/>
                </a:solidFill>
                <a:effectLst/>
                <a:latin typeface="Harding"/>
              </a:rPr>
              <a:t>transiently present microorganisms </a:t>
            </a:r>
            <a:r>
              <a:rPr lang="en-US" b="0" i="0" dirty="0">
                <a:solidFill>
                  <a:srgbClr val="222222"/>
                </a:solidFill>
                <a:effectLst/>
                <a:latin typeface="Harding"/>
              </a:rPr>
              <a:t>that are </a:t>
            </a:r>
            <a:r>
              <a:rPr lang="en-US" b="1" i="0" dirty="0">
                <a:solidFill>
                  <a:srgbClr val="222222"/>
                </a:solidFill>
                <a:effectLst/>
                <a:latin typeface="Harding"/>
              </a:rPr>
              <a:t>derived from the URT</a:t>
            </a:r>
            <a:r>
              <a:rPr lang="en-US" b="0" i="0" dirty="0">
                <a:solidFill>
                  <a:srgbClr val="222222"/>
                </a:solidFill>
                <a:effectLst/>
                <a:latin typeface="Harding"/>
              </a:rPr>
              <a:t>, rather than a thriving, resident community as is commonly found in chronic respiratory diseases. </a:t>
            </a:r>
            <a:endParaRPr lang="en-US" dirty="0"/>
          </a:p>
        </p:txBody>
      </p:sp>
    </p:spTree>
    <p:extLst>
      <p:ext uri="{BB962C8B-B14F-4D97-AF65-F5344CB8AC3E}">
        <p14:creationId xmlns:p14="http://schemas.microsoft.com/office/powerpoint/2010/main" val="6468586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BE56C5D-46AC-4A7B-B119-DCEF55DA0C08}"/>
              </a:ext>
            </a:extLst>
          </p:cNvPr>
          <p:cNvSpPr txBox="1"/>
          <p:nvPr/>
        </p:nvSpPr>
        <p:spPr>
          <a:xfrm>
            <a:off x="94129" y="170329"/>
            <a:ext cx="6127377" cy="584775"/>
          </a:xfrm>
          <a:prstGeom prst="rect">
            <a:avLst/>
          </a:prstGeom>
          <a:noFill/>
        </p:spPr>
        <p:txBody>
          <a:bodyPr wrap="square" rtlCol="0">
            <a:spAutoFit/>
          </a:bodyPr>
          <a:lstStyle/>
          <a:p>
            <a:r>
              <a:rPr lang="sv-SE" sz="3200" b="1" dirty="0"/>
              <a:t>The respiratory tract microbiota</a:t>
            </a:r>
            <a:endParaRPr lang="en-US" sz="3200" b="1" dirty="0"/>
          </a:p>
        </p:txBody>
      </p:sp>
      <p:pic>
        <p:nvPicPr>
          <p:cNvPr id="3" name="Picture 2">
            <a:extLst>
              <a:ext uri="{FF2B5EF4-FFF2-40B4-BE49-F238E27FC236}">
                <a16:creationId xmlns:a16="http://schemas.microsoft.com/office/drawing/2014/main" id="{B50C6CB8-80E6-4A18-B42C-246EF19D9CA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25963" y="1540167"/>
            <a:ext cx="8651599" cy="434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14323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BE56C5D-46AC-4A7B-B119-DCEF55DA0C08}"/>
              </a:ext>
            </a:extLst>
          </p:cNvPr>
          <p:cNvSpPr txBox="1"/>
          <p:nvPr/>
        </p:nvSpPr>
        <p:spPr>
          <a:xfrm>
            <a:off x="94129" y="170329"/>
            <a:ext cx="6127377" cy="584775"/>
          </a:xfrm>
          <a:prstGeom prst="rect">
            <a:avLst/>
          </a:prstGeom>
          <a:noFill/>
        </p:spPr>
        <p:txBody>
          <a:bodyPr wrap="square" rtlCol="0">
            <a:spAutoFit/>
          </a:bodyPr>
          <a:lstStyle/>
          <a:p>
            <a:r>
              <a:rPr lang="sv-SE" sz="3200" b="1" dirty="0"/>
              <a:t>The urogenital tract microbiota</a:t>
            </a:r>
            <a:endParaRPr lang="en-US" sz="3200" b="1" dirty="0"/>
          </a:p>
        </p:txBody>
      </p:sp>
      <p:sp>
        <p:nvSpPr>
          <p:cNvPr id="3" name="TextBox 2">
            <a:extLst>
              <a:ext uri="{FF2B5EF4-FFF2-40B4-BE49-F238E27FC236}">
                <a16:creationId xmlns:a16="http://schemas.microsoft.com/office/drawing/2014/main" id="{CA2685A6-2A32-41FD-82F2-E44891F6979A}"/>
              </a:ext>
            </a:extLst>
          </p:cNvPr>
          <p:cNvSpPr txBox="1"/>
          <p:nvPr/>
        </p:nvSpPr>
        <p:spPr>
          <a:xfrm>
            <a:off x="161188" y="897834"/>
            <a:ext cx="11821636" cy="6370975"/>
          </a:xfrm>
          <a:prstGeom prst="rect">
            <a:avLst/>
          </a:prstGeom>
          <a:noFill/>
        </p:spPr>
        <p:txBody>
          <a:bodyPr wrap="square" rtlCol="0">
            <a:spAutoFit/>
          </a:bodyPr>
          <a:lstStyle/>
          <a:p>
            <a:r>
              <a:rPr lang="sv-SE" sz="2400" dirty="0"/>
              <a:t>The tip of the urethera can contain some bacteria that might appear in urine samples, yet emerging evidence indicates urine might not be sterile after all. </a:t>
            </a:r>
          </a:p>
          <a:p>
            <a:endParaRPr lang="sv-SE" sz="2400" dirty="0"/>
          </a:p>
          <a:p>
            <a:r>
              <a:rPr lang="en-GB" sz="2400" dirty="0"/>
              <a:t>Soon after birth, </a:t>
            </a:r>
            <a:r>
              <a:rPr lang="en-GB" sz="2400" b="1" dirty="0"/>
              <a:t>aerobic lactobacilli appear </a:t>
            </a:r>
            <a:r>
              <a:rPr lang="en-GB" sz="2400" dirty="0"/>
              <a:t>in the vagina and persist as long as the pH remains acidic (several weeks). When the pH becomes neutral (remaining so until puberty), a</a:t>
            </a:r>
          </a:p>
          <a:p>
            <a:r>
              <a:rPr lang="en-GB" sz="2400" dirty="0"/>
              <a:t>mixed flora of cocci and bacilli is present. At puberty, aerobic and anaerobic </a:t>
            </a:r>
            <a:r>
              <a:rPr lang="en-GB" sz="2400" b="1" dirty="0"/>
              <a:t>lactobacilli reappear </a:t>
            </a:r>
            <a:r>
              <a:rPr lang="en-GB" sz="2400" dirty="0"/>
              <a:t>in large numbers and contribute to the maintenance of acid pH through the production of acid from carbohydrates. </a:t>
            </a:r>
          </a:p>
          <a:p>
            <a:endParaRPr lang="en-GB" sz="2400" dirty="0"/>
          </a:p>
          <a:p>
            <a:r>
              <a:rPr lang="en-GB" sz="2400" b="1" dirty="0"/>
              <a:t>Bacterial vaginosis </a:t>
            </a:r>
            <a:r>
              <a:rPr lang="en-GB" sz="2400" dirty="0"/>
              <a:t>is a syndrome marked by dramatic shifts in the types and relative proportions of the vaginal microbiota from a healthy environment containing Lactobacilli to a diseased one containing </a:t>
            </a:r>
            <a:r>
              <a:rPr lang="en-US" sz="2400" i="1" dirty="0"/>
              <a:t>Actinobacteria </a:t>
            </a:r>
            <a:r>
              <a:rPr lang="en-US" sz="2400" dirty="0"/>
              <a:t>and </a:t>
            </a:r>
            <a:r>
              <a:rPr lang="en-US" sz="2400" i="1" dirty="0"/>
              <a:t>Bacteroidetes </a:t>
            </a:r>
            <a:r>
              <a:rPr lang="en-US" sz="2400" dirty="0"/>
              <a:t>species. </a:t>
            </a:r>
          </a:p>
          <a:p>
            <a:endParaRPr lang="en-US" sz="2400" dirty="0"/>
          </a:p>
          <a:p>
            <a:r>
              <a:rPr lang="en-GB" sz="2400" dirty="0"/>
              <a:t>Vaginally born infants have a microbiota containing species derived from the vaginal microbiota of their mothers. Conversely, in the case of </a:t>
            </a:r>
            <a:r>
              <a:rPr lang="en-GB" sz="2400" dirty="0" err="1"/>
              <a:t>cesarean</a:t>
            </a:r>
            <a:r>
              <a:rPr lang="en-GB" sz="2400" dirty="0"/>
              <a:t> section delivered babies, the microbiota is similar to the skin microbiota and is rich in Propionibacterium spp. and Staphylococcus spp. </a:t>
            </a:r>
          </a:p>
        </p:txBody>
      </p:sp>
    </p:spTree>
    <p:extLst>
      <p:ext uri="{BB962C8B-B14F-4D97-AF65-F5344CB8AC3E}">
        <p14:creationId xmlns:p14="http://schemas.microsoft.com/office/powerpoint/2010/main" val="26372063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BE56C5D-46AC-4A7B-B119-DCEF55DA0C08}"/>
              </a:ext>
            </a:extLst>
          </p:cNvPr>
          <p:cNvSpPr txBox="1"/>
          <p:nvPr/>
        </p:nvSpPr>
        <p:spPr>
          <a:xfrm>
            <a:off x="94129" y="170329"/>
            <a:ext cx="6127377" cy="584775"/>
          </a:xfrm>
          <a:prstGeom prst="rect">
            <a:avLst/>
          </a:prstGeom>
          <a:noFill/>
        </p:spPr>
        <p:txBody>
          <a:bodyPr wrap="square" rtlCol="0">
            <a:spAutoFit/>
          </a:bodyPr>
          <a:lstStyle/>
          <a:p>
            <a:r>
              <a:rPr lang="sv-SE" sz="3200" b="1" dirty="0"/>
              <a:t>The urogenital tract microbiota</a:t>
            </a:r>
            <a:endParaRPr lang="en-US" sz="3200" b="1" dirty="0"/>
          </a:p>
        </p:txBody>
      </p:sp>
      <p:sp>
        <p:nvSpPr>
          <p:cNvPr id="3" name="TextBox 2">
            <a:extLst>
              <a:ext uri="{FF2B5EF4-FFF2-40B4-BE49-F238E27FC236}">
                <a16:creationId xmlns:a16="http://schemas.microsoft.com/office/drawing/2014/main" id="{CA2685A6-2A32-41FD-82F2-E44891F6979A}"/>
              </a:ext>
            </a:extLst>
          </p:cNvPr>
          <p:cNvSpPr txBox="1"/>
          <p:nvPr/>
        </p:nvSpPr>
        <p:spPr>
          <a:xfrm>
            <a:off x="161188" y="897834"/>
            <a:ext cx="2998572" cy="5632311"/>
          </a:xfrm>
          <a:prstGeom prst="rect">
            <a:avLst/>
          </a:prstGeom>
          <a:noFill/>
        </p:spPr>
        <p:txBody>
          <a:bodyPr wrap="square" rtlCol="0">
            <a:spAutoFit/>
          </a:bodyPr>
          <a:lstStyle/>
          <a:p>
            <a:r>
              <a:rPr lang="en-GB" sz="2400" dirty="0"/>
              <a:t>Vaginally born infants </a:t>
            </a:r>
            <a:r>
              <a:rPr lang="en-GB" sz="2400" b="1" dirty="0"/>
              <a:t>have a microbiota containing species derived from the vaginal microbiota of their mothers</a:t>
            </a:r>
            <a:r>
              <a:rPr lang="en-GB" sz="2400" dirty="0"/>
              <a:t>. Conversely, in the case of </a:t>
            </a:r>
            <a:r>
              <a:rPr lang="en-GB" sz="2400" b="1" dirty="0" err="1"/>
              <a:t>cesarean</a:t>
            </a:r>
            <a:r>
              <a:rPr lang="en-GB" sz="2400" b="1" dirty="0"/>
              <a:t> section </a:t>
            </a:r>
            <a:r>
              <a:rPr lang="en-GB" sz="2400" dirty="0"/>
              <a:t>delivered babies, the microbiota is </a:t>
            </a:r>
            <a:r>
              <a:rPr lang="en-GB" sz="2400" b="1" dirty="0"/>
              <a:t>similar to the skin microbiota </a:t>
            </a:r>
            <a:r>
              <a:rPr lang="en-GB" sz="2400" dirty="0"/>
              <a:t>and is rich in Propionibacterium spp. and Staphylococcus spp. </a:t>
            </a:r>
          </a:p>
        </p:txBody>
      </p:sp>
      <p:pic>
        <p:nvPicPr>
          <p:cNvPr id="4" name="Picture 3">
            <a:extLst>
              <a:ext uri="{FF2B5EF4-FFF2-40B4-BE49-F238E27FC236}">
                <a16:creationId xmlns:a16="http://schemas.microsoft.com/office/drawing/2014/main" id="{CBB07EF2-68C2-42E1-A12A-4D8D6026EAEA}"/>
              </a:ext>
            </a:extLst>
          </p:cNvPr>
          <p:cNvPicPr>
            <a:picLocks noChangeAspect="1"/>
          </p:cNvPicPr>
          <p:nvPr/>
        </p:nvPicPr>
        <p:blipFill rotWithShape="1">
          <a:blip r:embed="rId2"/>
          <a:srcRect l="3274"/>
          <a:stretch/>
        </p:blipFill>
        <p:spPr>
          <a:xfrm>
            <a:off x="3589168" y="990040"/>
            <a:ext cx="8531712" cy="5697631"/>
          </a:xfrm>
          <a:prstGeom prst="rect">
            <a:avLst/>
          </a:prstGeom>
          <a:ln>
            <a:solidFill>
              <a:schemeClr val="accent1"/>
            </a:solidFill>
          </a:ln>
        </p:spPr>
      </p:pic>
    </p:spTree>
    <p:extLst>
      <p:ext uri="{BB962C8B-B14F-4D97-AF65-F5344CB8AC3E}">
        <p14:creationId xmlns:p14="http://schemas.microsoft.com/office/powerpoint/2010/main" val="6889735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map&#10;&#10;Description generated with high confidence">
            <a:extLst>
              <a:ext uri="{FF2B5EF4-FFF2-40B4-BE49-F238E27FC236}">
                <a16:creationId xmlns:a16="http://schemas.microsoft.com/office/drawing/2014/main" id="{5B7A5604-2EB9-4472-BFF4-D2ECA3C3C6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4470" y="391639"/>
            <a:ext cx="9744048" cy="5298326"/>
          </a:xfrm>
          <a:prstGeom prst="rect">
            <a:avLst/>
          </a:prstGeom>
          <a:ln>
            <a:solidFill>
              <a:schemeClr val="accent1"/>
            </a:solidFill>
          </a:ln>
        </p:spPr>
      </p:pic>
      <p:sp>
        <p:nvSpPr>
          <p:cNvPr id="8" name="TextBox 7">
            <a:extLst>
              <a:ext uri="{FF2B5EF4-FFF2-40B4-BE49-F238E27FC236}">
                <a16:creationId xmlns:a16="http://schemas.microsoft.com/office/drawing/2014/main" id="{BADF1644-6897-41DA-B23C-9B54E184BDDD}"/>
              </a:ext>
            </a:extLst>
          </p:cNvPr>
          <p:cNvSpPr txBox="1"/>
          <p:nvPr/>
        </p:nvSpPr>
        <p:spPr>
          <a:xfrm>
            <a:off x="221130" y="5923287"/>
            <a:ext cx="6998446" cy="369332"/>
          </a:xfrm>
          <a:prstGeom prst="rect">
            <a:avLst/>
          </a:prstGeom>
          <a:noFill/>
        </p:spPr>
        <p:txBody>
          <a:bodyPr wrap="square" rtlCol="0">
            <a:spAutoFit/>
          </a:bodyPr>
          <a:lstStyle/>
          <a:p>
            <a:r>
              <a:rPr lang="sv-SE" dirty="0"/>
              <a:t>Taken from a website promoting probiotic therapy, proceed with caution!</a:t>
            </a:r>
            <a:endParaRPr lang="en-US" dirty="0"/>
          </a:p>
        </p:txBody>
      </p:sp>
    </p:spTree>
    <p:extLst>
      <p:ext uri="{BB962C8B-B14F-4D97-AF65-F5344CB8AC3E}">
        <p14:creationId xmlns:p14="http://schemas.microsoft.com/office/powerpoint/2010/main" val="27612186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538CD6D-A9B4-9E2C-BA0E-E5AFCE19A7A3}"/>
              </a:ext>
            </a:extLst>
          </p:cNvPr>
          <p:cNvSpPr>
            <a:spLocks noGrp="1"/>
          </p:cNvSpPr>
          <p:nvPr>
            <p:ph idx="1"/>
          </p:nvPr>
        </p:nvSpPr>
        <p:spPr/>
        <p:txBody>
          <a:bodyPr/>
          <a:lstStyle/>
          <a:p>
            <a:r>
              <a:rPr lang="en-US" dirty="0"/>
              <a:t>The disruption of the normal balance of the microbiota is known as:</a:t>
            </a:r>
          </a:p>
          <a:p>
            <a:endParaRPr lang="en-US" dirty="0"/>
          </a:p>
          <a:p>
            <a:r>
              <a:rPr lang="en-US" dirty="0"/>
              <a:t>a) Dysbiosis</a:t>
            </a:r>
          </a:p>
          <a:p>
            <a:r>
              <a:rPr lang="en-US" dirty="0"/>
              <a:t>b) Homeostasis</a:t>
            </a:r>
          </a:p>
          <a:p>
            <a:r>
              <a:rPr lang="en-US" dirty="0"/>
              <a:t>c) Symbiosis</a:t>
            </a:r>
          </a:p>
          <a:p>
            <a:r>
              <a:rPr lang="en-US" dirty="0"/>
              <a:t>d) </a:t>
            </a:r>
            <a:r>
              <a:rPr lang="en-US" dirty="0" err="1"/>
              <a:t>Eubiosis</a:t>
            </a:r>
            <a:endParaRPr lang="en-US" dirty="0"/>
          </a:p>
        </p:txBody>
      </p:sp>
    </p:spTree>
    <p:extLst>
      <p:ext uri="{BB962C8B-B14F-4D97-AF65-F5344CB8AC3E}">
        <p14:creationId xmlns:p14="http://schemas.microsoft.com/office/powerpoint/2010/main" val="41901793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8E783039-C726-4F1F-8C12-9B8C9E4F85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4557" y="498764"/>
            <a:ext cx="10018243" cy="635923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3273374F-5308-0696-53A9-6C0B05172B29}"/>
              </a:ext>
            </a:extLst>
          </p:cNvPr>
          <p:cNvSpPr txBox="1"/>
          <p:nvPr/>
        </p:nvSpPr>
        <p:spPr>
          <a:xfrm>
            <a:off x="0" y="0"/>
            <a:ext cx="8030424" cy="461665"/>
          </a:xfrm>
          <a:prstGeom prst="rect">
            <a:avLst/>
          </a:prstGeom>
          <a:noFill/>
        </p:spPr>
        <p:txBody>
          <a:bodyPr wrap="square" rtlCol="0">
            <a:spAutoFit/>
          </a:bodyPr>
          <a:lstStyle/>
          <a:p>
            <a:r>
              <a:rPr lang="en-US" sz="2400" b="1" dirty="0"/>
              <a:t>Microbiota variation in health and disease</a:t>
            </a:r>
          </a:p>
        </p:txBody>
      </p:sp>
    </p:spTree>
    <p:extLst>
      <p:ext uri="{BB962C8B-B14F-4D97-AF65-F5344CB8AC3E}">
        <p14:creationId xmlns:p14="http://schemas.microsoft.com/office/powerpoint/2010/main" val="26835151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FBC3D0-148F-4762-9C22-F3EB827D23D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ABE9F9D-1038-C136-CDBA-B3EFDD083E67}"/>
              </a:ext>
            </a:extLst>
          </p:cNvPr>
          <p:cNvSpPr txBox="1"/>
          <p:nvPr/>
        </p:nvSpPr>
        <p:spPr>
          <a:xfrm>
            <a:off x="94129" y="170329"/>
            <a:ext cx="6127377" cy="584775"/>
          </a:xfrm>
          <a:prstGeom prst="rect">
            <a:avLst/>
          </a:prstGeom>
          <a:noFill/>
        </p:spPr>
        <p:txBody>
          <a:bodyPr wrap="square" rtlCol="0">
            <a:spAutoFit/>
          </a:bodyPr>
          <a:lstStyle/>
          <a:p>
            <a:r>
              <a:rPr lang="sv-SE" sz="3200" b="1" dirty="0"/>
              <a:t>Learning outcomes</a:t>
            </a:r>
            <a:endParaRPr lang="en-US" sz="3200" b="1" dirty="0"/>
          </a:p>
        </p:txBody>
      </p:sp>
      <p:sp>
        <p:nvSpPr>
          <p:cNvPr id="3" name="TextBox 2">
            <a:extLst>
              <a:ext uri="{FF2B5EF4-FFF2-40B4-BE49-F238E27FC236}">
                <a16:creationId xmlns:a16="http://schemas.microsoft.com/office/drawing/2014/main" id="{20B82E59-9DB0-8383-FB50-9F8831C7FEE9}"/>
              </a:ext>
            </a:extLst>
          </p:cNvPr>
          <p:cNvSpPr txBox="1"/>
          <p:nvPr/>
        </p:nvSpPr>
        <p:spPr>
          <a:xfrm>
            <a:off x="161188" y="897834"/>
            <a:ext cx="11821636" cy="5262979"/>
          </a:xfrm>
          <a:prstGeom prst="rect">
            <a:avLst/>
          </a:prstGeom>
          <a:noFill/>
        </p:spPr>
        <p:txBody>
          <a:bodyPr wrap="square" rtlCol="0">
            <a:spAutoFit/>
          </a:bodyPr>
          <a:lstStyle/>
          <a:p>
            <a:r>
              <a:rPr lang="en-US" sz="2400" dirty="0"/>
              <a:t>For today’s lecture on human microbiota, here are four potential learning outcomes:</a:t>
            </a:r>
          </a:p>
          <a:p>
            <a:endParaRPr lang="en-US" sz="2400" dirty="0"/>
          </a:p>
          <a:p>
            <a:pPr>
              <a:buFont typeface="+mj-lt"/>
              <a:buAutoNum type="arabicPeriod"/>
            </a:pPr>
            <a:r>
              <a:rPr lang="en-US" sz="2400" b="1" dirty="0"/>
              <a:t>Describe the Composition and Diversity of Human Microbiota</a:t>
            </a:r>
            <a:r>
              <a:rPr lang="en-US" sz="2400" dirty="0"/>
              <a:t>: Understand the various microorganisms that comprise the human microbiota, including bacteria, fungi, viruses, and archaea, and their distribution across different body sites.</a:t>
            </a:r>
          </a:p>
          <a:p>
            <a:pPr>
              <a:buFont typeface="+mj-lt"/>
              <a:buAutoNum type="arabicPeriod"/>
            </a:pPr>
            <a:r>
              <a:rPr lang="en-US" sz="2400" b="1" dirty="0"/>
              <a:t>Explain the Role of Microbiota in Health</a:t>
            </a:r>
            <a:r>
              <a:rPr lang="en-US" sz="2400" dirty="0"/>
              <a:t>: Analyze the essential functions of the microbiota in maintaining physiological processes, such as digestion, immune modulation, and protection against pathogens.</a:t>
            </a:r>
          </a:p>
          <a:p>
            <a:pPr>
              <a:buFont typeface="+mj-lt"/>
              <a:buAutoNum type="arabicPeriod"/>
            </a:pPr>
            <a:r>
              <a:rPr lang="en-US" sz="2400" b="1" dirty="0"/>
              <a:t>Identify the Impact of Dysbiosis on Disease</a:t>
            </a:r>
            <a:r>
              <a:rPr lang="en-US" sz="2400" dirty="0"/>
              <a:t>: Discuss how imbalances in the microbiota (dysbiosis) are associated with various health conditions, including gastrointestinal disorders, metabolic diseases, and immune dysfunction.</a:t>
            </a:r>
          </a:p>
          <a:p>
            <a:pPr>
              <a:buFont typeface="+mj-lt"/>
              <a:buAutoNum type="arabicPeriod"/>
            </a:pPr>
            <a:r>
              <a:rPr lang="en-US" sz="2400" b="1" dirty="0"/>
              <a:t>Explore Factors Influencing Microbiota Composition</a:t>
            </a:r>
            <a:r>
              <a:rPr lang="en-US" sz="2400" dirty="0"/>
              <a:t>: Recognize factors that affect microbiota diversity and stability, such as diet, antibiotic use, environment, and lifestyle, and their implications for maintaining a healthy microbiome.</a:t>
            </a:r>
          </a:p>
        </p:txBody>
      </p:sp>
    </p:spTree>
    <p:extLst>
      <p:ext uri="{BB962C8B-B14F-4D97-AF65-F5344CB8AC3E}">
        <p14:creationId xmlns:p14="http://schemas.microsoft.com/office/powerpoint/2010/main" val="37436913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05E67D9-4E02-4DC8-BC2A-B1ED528CB3F7}"/>
              </a:ext>
            </a:extLst>
          </p:cNvPr>
          <p:cNvSpPr txBox="1"/>
          <p:nvPr/>
        </p:nvSpPr>
        <p:spPr>
          <a:xfrm>
            <a:off x="94129" y="170329"/>
            <a:ext cx="6127377" cy="584775"/>
          </a:xfrm>
          <a:prstGeom prst="rect">
            <a:avLst/>
          </a:prstGeom>
          <a:noFill/>
        </p:spPr>
        <p:txBody>
          <a:bodyPr wrap="square" rtlCol="0">
            <a:spAutoFit/>
          </a:bodyPr>
          <a:lstStyle/>
          <a:p>
            <a:r>
              <a:rPr lang="sv-SE" sz="3200" b="1" dirty="0"/>
              <a:t>Further reading and material:</a:t>
            </a:r>
            <a:endParaRPr lang="en-US" sz="3200" b="1" dirty="0"/>
          </a:p>
        </p:txBody>
      </p:sp>
      <p:sp>
        <p:nvSpPr>
          <p:cNvPr id="7" name="TextBox 6">
            <a:extLst>
              <a:ext uri="{FF2B5EF4-FFF2-40B4-BE49-F238E27FC236}">
                <a16:creationId xmlns:a16="http://schemas.microsoft.com/office/drawing/2014/main" id="{92303967-19D5-4B81-A547-9DF50F35D2F9}"/>
              </a:ext>
            </a:extLst>
          </p:cNvPr>
          <p:cNvSpPr txBox="1"/>
          <p:nvPr/>
        </p:nvSpPr>
        <p:spPr>
          <a:xfrm>
            <a:off x="226930" y="2846163"/>
            <a:ext cx="10804066" cy="1384995"/>
          </a:xfrm>
          <a:prstGeom prst="rect">
            <a:avLst/>
          </a:prstGeom>
          <a:noFill/>
        </p:spPr>
        <p:txBody>
          <a:bodyPr wrap="square" rtlCol="0">
            <a:spAutoFit/>
          </a:bodyPr>
          <a:lstStyle/>
          <a:p>
            <a:pPr marL="457200" indent="-457200">
              <a:buFont typeface="Arial" panose="020B0604020202020204" pitchFamily="34" charset="0"/>
              <a:buChar char="•"/>
            </a:pPr>
            <a:r>
              <a:rPr lang="en-GB" sz="2800" dirty="0" err="1"/>
              <a:t>Jawetz</a:t>
            </a:r>
            <a:r>
              <a:rPr lang="en-GB" sz="2800" dirty="0"/>
              <a:t>, Melnick &amp; </a:t>
            </a:r>
            <a:r>
              <a:rPr lang="en-GB" sz="2800" dirty="0" err="1"/>
              <a:t>Adelberg's</a:t>
            </a:r>
            <a:r>
              <a:rPr lang="en-GB" sz="2800" dirty="0"/>
              <a:t> Medical Microbiology, 26th edition-    Section 3: Bacteriology</a:t>
            </a:r>
          </a:p>
          <a:p>
            <a:r>
              <a:rPr lang="en-GB" sz="2800" dirty="0"/>
              <a:t>          Chapter 10: Normal human microbiota</a:t>
            </a:r>
          </a:p>
        </p:txBody>
      </p:sp>
      <p:sp>
        <p:nvSpPr>
          <p:cNvPr id="4" name="TextBox 3">
            <a:extLst>
              <a:ext uri="{FF2B5EF4-FFF2-40B4-BE49-F238E27FC236}">
                <a16:creationId xmlns:a16="http://schemas.microsoft.com/office/drawing/2014/main" id="{52576D82-977C-4F0B-859A-D682566F8B07}"/>
              </a:ext>
            </a:extLst>
          </p:cNvPr>
          <p:cNvSpPr txBox="1"/>
          <p:nvPr/>
        </p:nvSpPr>
        <p:spPr>
          <a:xfrm>
            <a:off x="146248" y="1349057"/>
            <a:ext cx="10804066" cy="954107"/>
          </a:xfrm>
          <a:prstGeom prst="rect">
            <a:avLst/>
          </a:prstGeom>
          <a:noFill/>
        </p:spPr>
        <p:txBody>
          <a:bodyPr wrap="square" rtlCol="0">
            <a:spAutoFit/>
          </a:bodyPr>
          <a:lstStyle/>
          <a:p>
            <a:pPr marL="457200" indent="-457200">
              <a:buFont typeface="Arial" panose="020B0604020202020204" pitchFamily="34" charset="0"/>
              <a:buChar char="•"/>
            </a:pPr>
            <a:r>
              <a:rPr lang="en-GB" sz="2800" dirty="0"/>
              <a:t>The human microbiome project</a:t>
            </a:r>
          </a:p>
          <a:p>
            <a:r>
              <a:rPr lang="en-GB" sz="2800" dirty="0"/>
              <a:t>www.hmpdacc.org</a:t>
            </a:r>
          </a:p>
        </p:txBody>
      </p:sp>
    </p:spTree>
    <p:extLst>
      <p:ext uri="{BB962C8B-B14F-4D97-AF65-F5344CB8AC3E}">
        <p14:creationId xmlns:p14="http://schemas.microsoft.com/office/powerpoint/2010/main" val="10203656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53B4AD5743E2742BCFDA46E1279A775" ma:contentTypeVersion="2" ma:contentTypeDescription="Create a new document." ma:contentTypeScope="" ma:versionID="6d5e988cfc8136e7f0a95acd8ea7d91c">
  <xsd:schema xmlns:xsd="http://www.w3.org/2001/XMLSchema" xmlns:xs="http://www.w3.org/2001/XMLSchema" xmlns:p="http://schemas.microsoft.com/office/2006/metadata/properties" xmlns:ns2="c1e9a7df-4c2d-4790-9ac7-29f8781fa6fe" targetNamespace="http://schemas.microsoft.com/office/2006/metadata/properties" ma:root="true" ma:fieldsID="3b65080c79cf692a6495c73eec6355a8" ns2:_="">
    <xsd:import namespace="c1e9a7df-4c2d-4790-9ac7-29f8781fa6fe"/>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1e9a7df-4c2d-4790-9ac7-29f8781fa6f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48A6A01-45C5-42ED-BB47-DAA752C26235}">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31B2FF3D-29F3-4C29-860C-8335B510D421}">
  <ds:schemaRefs>
    <ds:schemaRef ds:uri="http://schemas.microsoft.com/sharepoint/v3/contenttype/forms"/>
  </ds:schemaRefs>
</ds:datastoreItem>
</file>

<file path=customXml/itemProps3.xml><?xml version="1.0" encoding="utf-8"?>
<ds:datastoreItem xmlns:ds="http://schemas.openxmlformats.org/officeDocument/2006/customXml" ds:itemID="{B55C62F1-CA9E-4912-BBC7-B4B329BAADD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1e9a7df-4c2d-4790-9ac7-29f8781fa6f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28821</TotalTime>
  <Words>1796</Words>
  <Application>Microsoft Office PowerPoint</Application>
  <PresentationFormat>Widescreen</PresentationFormat>
  <Paragraphs>147</Paragraphs>
  <Slides>27</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Arial</vt:lpstr>
      <vt:lpstr>Calibri</vt:lpstr>
      <vt:lpstr>Calibri Light</vt:lpstr>
      <vt:lpstr>Harding</vt:lpstr>
      <vt:lpstr>Times New Roman</vt:lpstr>
      <vt:lpstr>Office Theme</vt:lpstr>
      <vt:lpstr>Introduction to Microbiology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Microbiology</dc:title>
  <dc:creator>Anas Haider Abu-Humaidan</dc:creator>
  <cp:lastModifiedBy>Anas Abu-Humaidan</cp:lastModifiedBy>
  <cp:revision>422</cp:revision>
  <dcterms:created xsi:type="dcterms:W3CDTF">2018-09-05T17:48:05Z</dcterms:created>
  <dcterms:modified xsi:type="dcterms:W3CDTF">2024-11-05T08:24:30Z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0x010100853B4AD5743E2742BCFDA46E1279A775</vt:lpwstr>
  </property>
</Properties>
</file>