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257" r:id="rId2"/>
    <p:sldId id="317" r:id="rId3"/>
    <p:sldId id="608" r:id="rId4"/>
    <p:sldId id="313" r:id="rId5"/>
    <p:sldId id="611" r:id="rId6"/>
    <p:sldId id="612" r:id="rId7"/>
    <p:sldId id="639" r:id="rId8"/>
    <p:sldId id="268" r:id="rId9"/>
    <p:sldId id="610" r:id="rId10"/>
    <p:sldId id="615" r:id="rId11"/>
    <p:sldId id="616" r:id="rId12"/>
    <p:sldId id="266" r:id="rId13"/>
    <p:sldId id="272" r:id="rId14"/>
    <p:sldId id="327" r:id="rId15"/>
    <p:sldId id="617" r:id="rId16"/>
    <p:sldId id="618" r:id="rId17"/>
    <p:sldId id="619" r:id="rId18"/>
    <p:sldId id="620" r:id="rId19"/>
    <p:sldId id="625" r:id="rId20"/>
    <p:sldId id="627" r:id="rId21"/>
    <p:sldId id="274" r:id="rId22"/>
    <p:sldId id="628" r:id="rId23"/>
    <p:sldId id="275" r:id="rId24"/>
    <p:sldId id="629" r:id="rId25"/>
    <p:sldId id="633" r:id="rId26"/>
    <p:sldId id="631" r:id="rId27"/>
    <p:sldId id="637" r:id="rId28"/>
    <p:sldId id="524" r:id="rId29"/>
    <p:sldId id="348" r:id="rId30"/>
    <p:sldId id="526" r:id="rId31"/>
    <p:sldId id="527" r:id="rId32"/>
    <p:sldId id="528" r:id="rId33"/>
    <p:sldId id="529" r:id="rId34"/>
    <p:sldId id="311" r:id="rId35"/>
    <p:sldId id="532" r:id="rId36"/>
    <p:sldId id="534" r:id="rId37"/>
    <p:sldId id="638" r:id="rId38"/>
    <p:sldId id="535" r:id="rId39"/>
    <p:sldId id="307" r:id="rId40"/>
    <p:sldId id="536" r:id="rId41"/>
    <p:sldId id="308" r:id="rId42"/>
    <p:sldId id="292" r:id="rId43"/>
    <p:sldId id="537" r:id="rId44"/>
    <p:sldId id="339" r:id="rId45"/>
    <p:sldId id="538" r:id="rId46"/>
    <p:sldId id="539" r:id="rId47"/>
    <p:sldId id="540" r:id="rId48"/>
    <p:sldId id="541" r:id="rId49"/>
    <p:sldId id="542" r:id="rId50"/>
    <p:sldId id="315" r:id="rId51"/>
    <p:sldId id="544" r:id="rId52"/>
    <p:sldId id="545" r:id="rId53"/>
    <p:sldId id="546" r:id="rId54"/>
    <p:sldId id="604" r:id="rId55"/>
    <p:sldId id="605" r:id="rId56"/>
    <p:sldId id="364" r:id="rId57"/>
    <p:sldId id="606" r:id="rId58"/>
    <p:sldId id="607" r:id="rId59"/>
    <p:sldId id="367" r:id="rId60"/>
    <p:sldId id="548" r:id="rId61"/>
    <p:sldId id="488" r:id="rId62"/>
    <p:sldId id="282" r:id="rId63"/>
  </p:sldIdLst>
  <p:sldSz cx="12192000" cy="6858000"/>
  <p:notesSz cx="6858000" cy="9144000"/>
  <p:defaultTextStyle>
    <a:defPPr>
      <a:defRPr lang="en-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86"/>
    <p:restoredTop sz="95982"/>
  </p:normalViewPr>
  <p:slideViewPr>
    <p:cSldViewPr snapToGrid="0" snapToObjects="1">
      <p:cViewPr varScale="1">
        <p:scale>
          <a:sx n="112" d="100"/>
          <a:sy n="112" d="100"/>
        </p:scale>
        <p:origin x="20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1DDAB4-E7E3-564C-A2BB-5E81B2F1CC68}" type="datetimeFigureOut">
              <a:rPr lang="en-JO" smtClean="0"/>
              <a:t>02/05/2025</a:t>
            </a:fld>
            <a:endParaRPr lang="en-J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J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8F532F-5337-F246-ACFB-E40E3B32AE7F}" type="slidenum">
              <a:rPr lang="en-JO" smtClean="0"/>
              <a:t>‹#›</a:t>
            </a:fld>
            <a:endParaRPr lang="en-JO"/>
          </a:p>
        </p:txBody>
      </p:sp>
    </p:spTree>
    <p:extLst>
      <p:ext uri="{BB962C8B-B14F-4D97-AF65-F5344CB8AC3E}">
        <p14:creationId xmlns:p14="http://schemas.microsoft.com/office/powerpoint/2010/main" val="2647451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JO" dirty="0"/>
          </a:p>
        </p:txBody>
      </p:sp>
      <p:sp>
        <p:nvSpPr>
          <p:cNvPr id="4" name="Slide Number Placeholder 3"/>
          <p:cNvSpPr>
            <a:spLocks noGrp="1"/>
          </p:cNvSpPr>
          <p:nvPr>
            <p:ph type="sldNum" sz="quarter" idx="5"/>
          </p:nvPr>
        </p:nvSpPr>
        <p:spPr/>
        <p:txBody>
          <a:bodyPr/>
          <a:lstStyle/>
          <a:p>
            <a:fld id="{008F532F-5337-F246-ACFB-E40E3B32AE7F}" type="slidenum">
              <a:rPr lang="en-JO" smtClean="0"/>
              <a:t>62</a:t>
            </a:fld>
            <a:endParaRPr lang="en-JO"/>
          </a:p>
        </p:txBody>
      </p:sp>
    </p:spTree>
    <p:extLst>
      <p:ext uri="{BB962C8B-B14F-4D97-AF65-F5344CB8AC3E}">
        <p14:creationId xmlns:p14="http://schemas.microsoft.com/office/powerpoint/2010/main" val="296828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37CEF-9D26-8C45-869B-849BB383AD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JO"/>
          </a:p>
        </p:txBody>
      </p:sp>
      <p:sp>
        <p:nvSpPr>
          <p:cNvPr id="3" name="Subtitle 2">
            <a:extLst>
              <a:ext uri="{FF2B5EF4-FFF2-40B4-BE49-F238E27FC236}">
                <a16:creationId xmlns:a16="http://schemas.microsoft.com/office/drawing/2014/main" id="{6493227D-4302-F14C-9C5A-B6DFE861E6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JO"/>
          </a:p>
        </p:txBody>
      </p:sp>
      <p:sp>
        <p:nvSpPr>
          <p:cNvPr id="4" name="Date Placeholder 3">
            <a:extLst>
              <a:ext uri="{FF2B5EF4-FFF2-40B4-BE49-F238E27FC236}">
                <a16:creationId xmlns:a16="http://schemas.microsoft.com/office/drawing/2014/main" id="{7CE454C3-EAAA-B44E-BA6F-98F7AB49C2D5}"/>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5" name="Footer Placeholder 4">
            <a:extLst>
              <a:ext uri="{FF2B5EF4-FFF2-40B4-BE49-F238E27FC236}">
                <a16:creationId xmlns:a16="http://schemas.microsoft.com/office/drawing/2014/main" id="{471B14E2-C287-1B4E-A99C-A960B92D8169}"/>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BF8A58BC-D595-7740-B959-9007A7455D06}"/>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662349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DB369-6942-9440-A122-E27F827ADD63}"/>
              </a:ext>
            </a:extLst>
          </p:cNvPr>
          <p:cNvSpPr>
            <a:spLocks noGrp="1"/>
          </p:cNvSpPr>
          <p:nvPr>
            <p:ph type="title"/>
          </p:nvPr>
        </p:nvSpPr>
        <p:spPr/>
        <p:txBody>
          <a:bodyPr/>
          <a:lstStyle/>
          <a:p>
            <a:r>
              <a:rPr lang="en-US"/>
              <a:t>Click to edit Master title style</a:t>
            </a:r>
            <a:endParaRPr lang="en-JO"/>
          </a:p>
        </p:txBody>
      </p:sp>
      <p:sp>
        <p:nvSpPr>
          <p:cNvPr id="3" name="Content Placeholder 2">
            <a:extLst>
              <a:ext uri="{FF2B5EF4-FFF2-40B4-BE49-F238E27FC236}">
                <a16:creationId xmlns:a16="http://schemas.microsoft.com/office/drawing/2014/main" id="{F6F4CAFC-CC94-1447-9BBC-A154B1AD3E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A09EB21E-5CF2-8143-826E-37DD023D5730}"/>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5" name="Footer Placeholder 4">
            <a:extLst>
              <a:ext uri="{FF2B5EF4-FFF2-40B4-BE49-F238E27FC236}">
                <a16:creationId xmlns:a16="http://schemas.microsoft.com/office/drawing/2014/main" id="{D0067209-35FC-F547-A320-8D7423ABE60A}"/>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EFDC5666-556F-7B4C-B8EC-7473E0126AA2}"/>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195523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CE74B-E522-ED4A-9584-0025CD0C68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JO"/>
          </a:p>
        </p:txBody>
      </p:sp>
      <p:sp>
        <p:nvSpPr>
          <p:cNvPr id="3" name="Text Placeholder 2">
            <a:extLst>
              <a:ext uri="{FF2B5EF4-FFF2-40B4-BE49-F238E27FC236}">
                <a16:creationId xmlns:a16="http://schemas.microsoft.com/office/drawing/2014/main" id="{43D8C0EB-95C8-E24B-A605-E1D8F69029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419136-85D0-C74A-B9BE-9663916EE603}"/>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5" name="Footer Placeholder 4">
            <a:extLst>
              <a:ext uri="{FF2B5EF4-FFF2-40B4-BE49-F238E27FC236}">
                <a16:creationId xmlns:a16="http://schemas.microsoft.com/office/drawing/2014/main" id="{E9A371F5-9AF1-0644-81B3-DE931589215D}"/>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518BF5A0-B1C6-CA49-9169-28D862E71B13}"/>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385839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AC64-0351-9E4A-BD4E-A9A51E134B8A}"/>
              </a:ext>
            </a:extLst>
          </p:cNvPr>
          <p:cNvSpPr>
            <a:spLocks noGrp="1"/>
          </p:cNvSpPr>
          <p:nvPr>
            <p:ph type="title"/>
          </p:nvPr>
        </p:nvSpPr>
        <p:spPr/>
        <p:txBody>
          <a:bodyPr/>
          <a:lstStyle/>
          <a:p>
            <a:r>
              <a:rPr lang="en-US"/>
              <a:t>Click to edit Master title style</a:t>
            </a:r>
            <a:endParaRPr lang="en-JO"/>
          </a:p>
        </p:txBody>
      </p:sp>
      <p:sp>
        <p:nvSpPr>
          <p:cNvPr id="3" name="Content Placeholder 2">
            <a:extLst>
              <a:ext uri="{FF2B5EF4-FFF2-40B4-BE49-F238E27FC236}">
                <a16:creationId xmlns:a16="http://schemas.microsoft.com/office/drawing/2014/main" id="{EA9879D3-7DE9-FD4C-B1BE-7CC7E2004D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Content Placeholder 3">
            <a:extLst>
              <a:ext uri="{FF2B5EF4-FFF2-40B4-BE49-F238E27FC236}">
                <a16:creationId xmlns:a16="http://schemas.microsoft.com/office/drawing/2014/main" id="{46E8B406-E83B-A042-AF47-DC80C17117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5" name="Date Placeholder 4">
            <a:extLst>
              <a:ext uri="{FF2B5EF4-FFF2-40B4-BE49-F238E27FC236}">
                <a16:creationId xmlns:a16="http://schemas.microsoft.com/office/drawing/2014/main" id="{018A0D47-AF91-5A49-9516-B0DA4D545BE3}"/>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6" name="Footer Placeholder 5">
            <a:extLst>
              <a:ext uri="{FF2B5EF4-FFF2-40B4-BE49-F238E27FC236}">
                <a16:creationId xmlns:a16="http://schemas.microsoft.com/office/drawing/2014/main" id="{40A075BE-90AA-5F48-95F6-F1921E351B30}"/>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2955D008-80AD-E942-AC52-5E7FF5677BFF}"/>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431723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6AB97-271E-CB4C-9E26-FA76C02C91B3}"/>
              </a:ext>
            </a:extLst>
          </p:cNvPr>
          <p:cNvSpPr>
            <a:spLocks noGrp="1"/>
          </p:cNvSpPr>
          <p:nvPr>
            <p:ph type="title"/>
          </p:nvPr>
        </p:nvSpPr>
        <p:spPr>
          <a:xfrm>
            <a:off x="839788" y="365125"/>
            <a:ext cx="10515600" cy="1325563"/>
          </a:xfrm>
        </p:spPr>
        <p:txBody>
          <a:bodyPr/>
          <a:lstStyle/>
          <a:p>
            <a:r>
              <a:rPr lang="en-US"/>
              <a:t>Click to edit Master title style</a:t>
            </a:r>
            <a:endParaRPr lang="en-JO"/>
          </a:p>
        </p:txBody>
      </p:sp>
      <p:sp>
        <p:nvSpPr>
          <p:cNvPr id="3" name="Text Placeholder 2">
            <a:extLst>
              <a:ext uri="{FF2B5EF4-FFF2-40B4-BE49-F238E27FC236}">
                <a16:creationId xmlns:a16="http://schemas.microsoft.com/office/drawing/2014/main" id="{E00A11A1-D2F4-7C48-864B-B64BD5D281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BBD0F1-E852-C44D-B29E-539F1F497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5" name="Text Placeholder 4">
            <a:extLst>
              <a:ext uri="{FF2B5EF4-FFF2-40B4-BE49-F238E27FC236}">
                <a16:creationId xmlns:a16="http://schemas.microsoft.com/office/drawing/2014/main" id="{5C0A69FB-3754-3C4D-9901-8ED61268DE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AE00B5-DE9B-C745-93CE-998088BFDB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7" name="Date Placeholder 6">
            <a:extLst>
              <a:ext uri="{FF2B5EF4-FFF2-40B4-BE49-F238E27FC236}">
                <a16:creationId xmlns:a16="http://schemas.microsoft.com/office/drawing/2014/main" id="{FE27DAD3-4F68-3149-B52B-721CF94DEF49}"/>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8" name="Footer Placeholder 7">
            <a:extLst>
              <a:ext uri="{FF2B5EF4-FFF2-40B4-BE49-F238E27FC236}">
                <a16:creationId xmlns:a16="http://schemas.microsoft.com/office/drawing/2014/main" id="{98F03960-4903-944D-89BD-03B1A27DB73F}"/>
              </a:ext>
            </a:extLst>
          </p:cNvPr>
          <p:cNvSpPr>
            <a:spLocks noGrp="1"/>
          </p:cNvSpPr>
          <p:nvPr>
            <p:ph type="ftr" sz="quarter" idx="11"/>
          </p:nvPr>
        </p:nvSpPr>
        <p:spPr/>
        <p:txBody>
          <a:bodyPr/>
          <a:lstStyle/>
          <a:p>
            <a:endParaRPr lang="en-JO"/>
          </a:p>
        </p:txBody>
      </p:sp>
      <p:sp>
        <p:nvSpPr>
          <p:cNvPr id="9" name="Slide Number Placeholder 8">
            <a:extLst>
              <a:ext uri="{FF2B5EF4-FFF2-40B4-BE49-F238E27FC236}">
                <a16:creationId xmlns:a16="http://schemas.microsoft.com/office/drawing/2014/main" id="{C88215F1-D72D-3944-8DDF-9848D8549B8A}"/>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542412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5E56C-8A60-BC49-A375-9F6233C1EEFA}"/>
              </a:ext>
            </a:extLst>
          </p:cNvPr>
          <p:cNvSpPr>
            <a:spLocks noGrp="1"/>
          </p:cNvSpPr>
          <p:nvPr>
            <p:ph type="title"/>
          </p:nvPr>
        </p:nvSpPr>
        <p:spPr/>
        <p:txBody>
          <a:bodyPr/>
          <a:lstStyle/>
          <a:p>
            <a:r>
              <a:rPr lang="en-US"/>
              <a:t>Click to edit Master title style</a:t>
            </a:r>
            <a:endParaRPr lang="en-JO"/>
          </a:p>
        </p:txBody>
      </p:sp>
      <p:sp>
        <p:nvSpPr>
          <p:cNvPr id="3" name="Date Placeholder 2">
            <a:extLst>
              <a:ext uri="{FF2B5EF4-FFF2-40B4-BE49-F238E27FC236}">
                <a16:creationId xmlns:a16="http://schemas.microsoft.com/office/drawing/2014/main" id="{0E2CACBA-30D5-394F-A1A0-954C8BA6C187}"/>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4" name="Footer Placeholder 3">
            <a:extLst>
              <a:ext uri="{FF2B5EF4-FFF2-40B4-BE49-F238E27FC236}">
                <a16:creationId xmlns:a16="http://schemas.microsoft.com/office/drawing/2014/main" id="{76AEA3D9-66CF-194F-A1F1-66132A29F4FF}"/>
              </a:ext>
            </a:extLst>
          </p:cNvPr>
          <p:cNvSpPr>
            <a:spLocks noGrp="1"/>
          </p:cNvSpPr>
          <p:nvPr>
            <p:ph type="ftr" sz="quarter" idx="11"/>
          </p:nvPr>
        </p:nvSpPr>
        <p:spPr/>
        <p:txBody>
          <a:bodyPr/>
          <a:lstStyle/>
          <a:p>
            <a:endParaRPr lang="en-JO"/>
          </a:p>
        </p:txBody>
      </p:sp>
      <p:sp>
        <p:nvSpPr>
          <p:cNvPr id="5" name="Slide Number Placeholder 4">
            <a:extLst>
              <a:ext uri="{FF2B5EF4-FFF2-40B4-BE49-F238E27FC236}">
                <a16:creationId xmlns:a16="http://schemas.microsoft.com/office/drawing/2014/main" id="{7D6803CD-417C-7E4C-940E-554F52EA9B75}"/>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3010068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25253C-D381-2944-8BEF-5E35D9390B39}"/>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3" name="Footer Placeholder 2">
            <a:extLst>
              <a:ext uri="{FF2B5EF4-FFF2-40B4-BE49-F238E27FC236}">
                <a16:creationId xmlns:a16="http://schemas.microsoft.com/office/drawing/2014/main" id="{F6C0098D-B09C-D548-80F4-866D49DE1C74}"/>
              </a:ext>
            </a:extLst>
          </p:cNvPr>
          <p:cNvSpPr>
            <a:spLocks noGrp="1"/>
          </p:cNvSpPr>
          <p:nvPr>
            <p:ph type="ftr" sz="quarter" idx="11"/>
          </p:nvPr>
        </p:nvSpPr>
        <p:spPr/>
        <p:txBody>
          <a:bodyPr/>
          <a:lstStyle/>
          <a:p>
            <a:endParaRPr lang="en-JO"/>
          </a:p>
        </p:txBody>
      </p:sp>
      <p:sp>
        <p:nvSpPr>
          <p:cNvPr id="4" name="Slide Number Placeholder 3">
            <a:extLst>
              <a:ext uri="{FF2B5EF4-FFF2-40B4-BE49-F238E27FC236}">
                <a16:creationId xmlns:a16="http://schemas.microsoft.com/office/drawing/2014/main" id="{4DFD527C-300F-444B-A5A1-6740C476B5EF}"/>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630729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47718-67E9-9A44-B0AE-24E7A75396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JO"/>
          </a:p>
        </p:txBody>
      </p:sp>
      <p:sp>
        <p:nvSpPr>
          <p:cNvPr id="3" name="Content Placeholder 2">
            <a:extLst>
              <a:ext uri="{FF2B5EF4-FFF2-40B4-BE49-F238E27FC236}">
                <a16:creationId xmlns:a16="http://schemas.microsoft.com/office/drawing/2014/main" id="{98E28751-1239-724C-A0BC-CDC56B1E3F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Text Placeholder 3">
            <a:extLst>
              <a:ext uri="{FF2B5EF4-FFF2-40B4-BE49-F238E27FC236}">
                <a16:creationId xmlns:a16="http://schemas.microsoft.com/office/drawing/2014/main" id="{ACFE13DE-E6D4-F64D-86AF-4BB7DF1B02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B3573E-7A43-C947-B689-03AB279CF6FE}"/>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6" name="Footer Placeholder 5">
            <a:extLst>
              <a:ext uri="{FF2B5EF4-FFF2-40B4-BE49-F238E27FC236}">
                <a16:creationId xmlns:a16="http://schemas.microsoft.com/office/drawing/2014/main" id="{066BFDAF-6D58-3D40-B0AB-F5903CFBD010}"/>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BB2242C8-4882-2C46-94A7-38C11BEB5071}"/>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625962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9A8B-7F6B-544F-BF90-36E96ABBC7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JO"/>
          </a:p>
        </p:txBody>
      </p:sp>
      <p:sp>
        <p:nvSpPr>
          <p:cNvPr id="3" name="Picture Placeholder 2">
            <a:extLst>
              <a:ext uri="{FF2B5EF4-FFF2-40B4-BE49-F238E27FC236}">
                <a16:creationId xmlns:a16="http://schemas.microsoft.com/office/drawing/2014/main" id="{63CAA20C-E2A6-884C-9E7D-ABBFF53950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JO"/>
          </a:p>
        </p:txBody>
      </p:sp>
      <p:sp>
        <p:nvSpPr>
          <p:cNvPr id="4" name="Text Placeholder 3">
            <a:extLst>
              <a:ext uri="{FF2B5EF4-FFF2-40B4-BE49-F238E27FC236}">
                <a16:creationId xmlns:a16="http://schemas.microsoft.com/office/drawing/2014/main" id="{B028EC35-0B50-3E4C-8C0D-45F62B5434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CDEB24-DAE6-7C41-AE3F-F272766503AD}"/>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6" name="Footer Placeholder 5">
            <a:extLst>
              <a:ext uri="{FF2B5EF4-FFF2-40B4-BE49-F238E27FC236}">
                <a16:creationId xmlns:a16="http://schemas.microsoft.com/office/drawing/2014/main" id="{ED9D64F5-0FDC-AF47-BDD5-C58556923FA7}"/>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D4EF60B1-B198-6F44-AE53-6B8D8C05CDFD}"/>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052313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70347-F86D-554B-8C74-5008DA67E686}"/>
              </a:ext>
            </a:extLst>
          </p:cNvPr>
          <p:cNvSpPr>
            <a:spLocks noGrp="1"/>
          </p:cNvSpPr>
          <p:nvPr>
            <p:ph type="title"/>
          </p:nvPr>
        </p:nvSpPr>
        <p:spPr/>
        <p:txBody>
          <a:bodyPr/>
          <a:lstStyle/>
          <a:p>
            <a:r>
              <a:rPr lang="en-US"/>
              <a:t>Click to edit Master title style</a:t>
            </a:r>
            <a:endParaRPr lang="en-JO"/>
          </a:p>
        </p:txBody>
      </p:sp>
      <p:sp>
        <p:nvSpPr>
          <p:cNvPr id="3" name="Vertical Text Placeholder 2">
            <a:extLst>
              <a:ext uri="{FF2B5EF4-FFF2-40B4-BE49-F238E27FC236}">
                <a16:creationId xmlns:a16="http://schemas.microsoft.com/office/drawing/2014/main" id="{0BFBA1F1-6DFC-734F-A2A6-03DA929E62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5846D83F-DB40-BB46-9FAB-13DF3B855DB0}"/>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5" name="Footer Placeholder 4">
            <a:extLst>
              <a:ext uri="{FF2B5EF4-FFF2-40B4-BE49-F238E27FC236}">
                <a16:creationId xmlns:a16="http://schemas.microsoft.com/office/drawing/2014/main" id="{AF1793F6-6DF5-7E4E-B4A3-E62612A78021}"/>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74BF8F01-62E2-D145-A5AD-8B2EB31F2F61}"/>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3292991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AFC2FC-48E0-4F4B-9952-6676C4E043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JO"/>
          </a:p>
        </p:txBody>
      </p:sp>
      <p:sp>
        <p:nvSpPr>
          <p:cNvPr id="3" name="Vertical Text Placeholder 2">
            <a:extLst>
              <a:ext uri="{FF2B5EF4-FFF2-40B4-BE49-F238E27FC236}">
                <a16:creationId xmlns:a16="http://schemas.microsoft.com/office/drawing/2014/main" id="{D1A46D29-392C-8D40-828E-A3EF166100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A637646C-585C-CB46-B16F-297353AA9B2A}"/>
              </a:ext>
            </a:extLst>
          </p:cNvPr>
          <p:cNvSpPr>
            <a:spLocks noGrp="1"/>
          </p:cNvSpPr>
          <p:nvPr>
            <p:ph type="dt" sz="half" idx="10"/>
          </p:nvPr>
        </p:nvSpPr>
        <p:spPr/>
        <p:txBody>
          <a:bodyPr/>
          <a:lstStyle/>
          <a:p>
            <a:fld id="{536857AE-009F-7E4F-9D86-EEFF76C8ED6B}" type="datetimeFigureOut">
              <a:rPr lang="en-JO" smtClean="0"/>
              <a:t>02/05/2025</a:t>
            </a:fld>
            <a:endParaRPr lang="en-JO"/>
          </a:p>
        </p:txBody>
      </p:sp>
      <p:sp>
        <p:nvSpPr>
          <p:cNvPr id="5" name="Footer Placeholder 4">
            <a:extLst>
              <a:ext uri="{FF2B5EF4-FFF2-40B4-BE49-F238E27FC236}">
                <a16:creationId xmlns:a16="http://schemas.microsoft.com/office/drawing/2014/main" id="{4C37AC15-6F43-0D42-A86A-8321E8B0181B}"/>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3C6BAB34-AD9D-5543-AD61-BEBFAC7F06B4}"/>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72329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6410AC-9FEE-134D-AB47-B2AF61AE7E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JO"/>
          </a:p>
        </p:txBody>
      </p:sp>
      <p:sp>
        <p:nvSpPr>
          <p:cNvPr id="3" name="Text Placeholder 2">
            <a:extLst>
              <a:ext uri="{FF2B5EF4-FFF2-40B4-BE49-F238E27FC236}">
                <a16:creationId xmlns:a16="http://schemas.microsoft.com/office/drawing/2014/main" id="{6A61AC14-558F-4942-A05A-3653237809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67B7C376-75F5-3940-8B93-DA6894CFE5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6857AE-009F-7E4F-9D86-EEFF76C8ED6B}" type="datetimeFigureOut">
              <a:rPr lang="en-JO" smtClean="0"/>
              <a:t>02/05/2025</a:t>
            </a:fld>
            <a:endParaRPr lang="en-JO"/>
          </a:p>
        </p:txBody>
      </p:sp>
      <p:sp>
        <p:nvSpPr>
          <p:cNvPr id="5" name="Footer Placeholder 4">
            <a:extLst>
              <a:ext uri="{FF2B5EF4-FFF2-40B4-BE49-F238E27FC236}">
                <a16:creationId xmlns:a16="http://schemas.microsoft.com/office/drawing/2014/main" id="{C9911CF5-6661-8742-AFEE-E2E9990A2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JO"/>
          </a:p>
        </p:txBody>
      </p:sp>
      <p:sp>
        <p:nvSpPr>
          <p:cNvPr id="6" name="Slide Number Placeholder 5">
            <a:extLst>
              <a:ext uri="{FF2B5EF4-FFF2-40B4-BE49-F238E27FC236}">
                <a16:creationId xmlns:a16="http://schemas.microsoft.com/office/drawing/2014/main" id="{34F81ED5-C9D5-9149-8C38-D200CB67C4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974D1-0A18-7244-9805-0A7B0632B381}" type="slidenum">
              <a:rPr lang="en-JO" smtClean="0"/>
              <a:t>‹#›</a:t>
            </a:fld>
            <a:endParaRPr lang="en-JO"/>
          </a:p>
        </p:txBody>
      </p:sp>
    </p:spTree>
    <p:extLst>
      <p:ext uri="{BB962C8B-B14F-4D97-AF65-F5344CB8AC3E}">
        <p14:creationId xmlns:p14="http://schemas.microsoft.com/office/powerpoint/2010/main" val="635259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veteriankey.com/retina/"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en.wikipedia.org/wiki/ISBN_(identifier)" TargetMode="Externa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hyperlink" Target="https://en.wikipedia.org/wiki/Special:BookSources/9780071222075"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5345" y="914313"/>
            <a:ext cx="9781309" cy="1231727"/>
          </a:xfrm>
        </p:spPr>
        <p:txBody>
          <a:bodyPr>
            <a:normAutofit fontScale="90000"/>
          </a:bodyPr>
          <a:lstStyle/>
          <a:p>
            <a:br>
              <a:rPr lang="en-US" sz="3200" dirty="0">
                <a:latin typeface="Arial" panose="020B0604020202020204" pitchFamily="34" charset="0"/>
                <a:cs typeface="Arial" panose="020B0604020202020204" pitchFamily="34" charset="0"/>
              </a:rPr>
            </a:br>
            <a:br>
              <a:rPr lang="en-US" sz="32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Introduction to Neurophysiology 4</a:t>
            </a:r>
            <a:br>
              <a:rPr lang="en-US" sz="4000" dirty="0">
                <a:latin typeface="Arial" panose="020B0604020202020204" pitchFamily="34" charset="0"/>
                <a:cs typeface="Arial" panose="020B0604020202020204" pitchFamily="34" charset="0"/>
              </a:rPr>
            </a:br>
            <a:br>
              <a:rPr lang="en-US" sz="40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Neural circuits</a:t>
            </a:r>
          </a:p>
        </p:txBody>
      </p:sp>
      <p:sp>
        <p:nvSpPr>
          <p:cNvPr id="3" name="Subtitle 2"/>
          <p:cNvSpPr>
            <a:spLocks noGrp="1"/>
          </p:cNvSpPr>
          <p:nvPr>
            <p:ph type="subTitle" idx="1"/>
          </p:nvPr>
        </p:nvSpPr>
        <p:spPr>
          <a:xfrm>
            <a:off x="1963419" y="3302088"/>
            <a:ext cx="8829040" cy="2641599"/>
          </a:xfrm>
        </p:spPr>
        <p:txBody>
          <a:bodyPr>
            <a:normAutofit/>
          </a:bodyPr>
          <a:lstStyle/>
          <a:p>
            <a:r>
              <a:rPr lang="en-US" sz="3000" dirty="0">
                <a:latin typeface="Arial" panose="020B0604020202020204" pitchFamily="34" charset="0"/>
                <a:cs typeface="Arial" panose="020B0604020202020204" pitchFamily="34" charset="0"/>
              </a:rPr>
              <a:t>Fatima Ryalat, MD, PhD</a:t>
            </a:r>
          </a:p>
          <a:p>
            <a:endParaRPr lang="en-US" sz="30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Assistant Professor, Physiology and Biochemistry Department, School of Medicine, The University of Jordan</a:t>
            </a:r>
          </a:p>
          <a:p>
            <a:endParaRPr lang="en-US" sz="3000" dirty="0">
              <a:latin typeface="Arial" panose="020B0604020202020204" pitchFamily="34" charset="0"/>
              <a:cs typeface="Arial" panose="020B0604020202020204" pitchFamily="34" charset="0"/>
            </a:endParaRPr>
          </a:p>
          <a:p>
            <a:endParaRPr lang="en-US" dirty="0"/>
          </a:p>
        </p:txBody>
      </p:sp>
      <p:pic>
        <p:nvPicPr>
          <p:cNvPr id="4" name="Picture 3"/>
          <p:cNvPicPr>
            <a:picLocks noChangeAspect="1"/>
          </p:cNvPicPr>
          <p:nvPr/>
        </p:nvPicPr>
        <p:blipFill>
          <a:blip r:embed="rId2"/>
          <a:stretch>
            <a:fillRect/>
          </a:stretch>
        </p:blipFill>
        <p:spPr>
          <a:xfrm>
            <a:off x="0" y="5049520"/>
            <a:ext cx="3011933" cy="1788335"/>
          </a:xfrm>
          <a:prstGeom prst="rect">
            <a:avLst/>
          </a:prstGeom>
        </p:spPr>
      </p:pic>
      <p:pic>
        <p:nvPicPr>
          <p:cNvPr id="1026" name="Picture 2" descr="Mcp Supertone Stethoscope For Doctors, Medical Students &amp; Nurses (black  Color Tube) at Rs 599 | Littmann Stethoscope | ID: 23811901748">
            <a:extLst>
              <a:ext uri="{FF2B5EF4-FFF2-40B4-BE49-F238E27FC236}">
                <a16:creationId xmlns:a16="http://schemas.microsoft.com/office/drawing/2014/main" id="{1688147A-C8D1-23FA-312D-1C2A7AE06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1160" y="4733925"/>
            <a:ext cx="2152650" cy="2124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439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9125-0626-DBEE-745E-C57703D26C92}"/>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21131929-B347-982B-4413-CBD1C054A0FF}"/>
              </a:ext>
            </a:extLst>
          </p:cNvPr>
          <p:cNvPicPr>
            <a:picLocks noGrp="1" noChangeAspect="1"/>
          </p:cNvPicPr>
          <p:nvPr>
            <p:ph idx="1"/>
          </p:nvPr>
        </p:nvPicPr>
        <p:blipFill>
          <a:blip r:embed="rId2"/>
          <a:stretch>
            <a:fillRect/>
          </a:stretch>
        </p:blipFill>
        <p:spPr>
          <a:xfrm>
            <a:off x="1315720" y="493052"/>
            <a:ext cx="9560560" cy="5506136"/>
          </a:xfrm>
          <a:prstGeom prst="rect">
            <a:avLst/>
          </a:prstGeom>
        </p:spPr>
      </p:pic>
      <p:sp>
        <p:nvSpPr>
          <p:cNvPr id="9" name="TextBox 8">
            <a:extLst>
              <a:ext uri="{FF2B5EF4-FFF2-40B4-BE49-F238E27FC236}">
                <a16:creationId xmlns:a16="http://schemas.microsoft.com/office/drawing/2014/main" id="{33C5FCCC-A1BA-4EF6-A0A8-AA4DAC87536F}"/>
              </a:ext>
            </a:extLst>
          </p:cNvPr>
          <p:cNvSpPr txBox="1"/>
          <p:nvPr/>
        </p:nvSpPr>
        <p:spPr>
          <a:xfrm>
            <a:off x="1864380" y="904239"/>
            <a:ext cx="3058160" cy="523220"/>
          </a:xfrm>
          <a:prstGeom prst="rect">
            <a:avLst/>
          </a:prstGeom>
          <a:noFill/>
          <a:ln w="19050">
            <a:solidFill>
              <a:schemeClr val="tx1"/>
            </a:solidFill>
          </a:ln>
        </p:spPr>
        <p:txBody>
          <a:bodyPr wrap="square" rtlCol="0">
            <a:spAutoFit/>
          </a:bodyPr>
          <a:lstStyle/>
          <a:p>
            <a:r>
              <a:rPr lang="en-US" sz="2800" dirty="0"/>
              <a:t>Input zone</a:t>
            </a:r>
          </a:p>
        </p:txBody>
      </p:sp>
      <p:sp>
        <p:nvSpPr>
          <p:cNvPr id="10" name="TextBox 9">
            <a:extLst>
              <a:ext uri="{FF2B5EF4-FFF2-40B4-BE49-F238E27FC236}">
                <a16:creationId xmlns:a16="http://schemas.microsoft.com/office/drawing/2014/main" id="{620572B7-31E8-74D1-2900-84FAFA0B0327}"/>
              </a:ext>
            </a:extLst>
          </p:cNvPr>
          <p:cNvSpPr txBox="1"/>
          <p:nvPr/>
        </p:nvSpPr>
        <p:spPr>
          <a:xfrm rot="16200000">
            <a:off x="3797117" y="1176049"/>
            <a:ext cx="2793365" cy="523220"/>
          </a:xfrm>
          <a:prstGeom prst="rect">
            <a:avLst/>
          </a:prstGeom>
          <a:noFill/>
          <a:ln w="19050">
            <a:solidFill>
              <a:schemeClr val="tx1"/>
            </a:solidFill>
          </a:ln>
        </p:spPr>
        <p:txBody>
          <a:bodyPr wrap="square" rtlCol="0">
            <a:spAutoFit/>
          </a:bodyPr>
          <a:lstStyle/>
          <a:p>
            <a:r>
              <a:rPr lang="en-US" sz="2800" dirty="0"/>
              <a:t>Integrative</a:t>
            </a:r>
            <a:r>
              <a:rPr lang="en-US" sz="2400" dirty="0"/>
              <a:t>  </a:t>
            </a:r>
            <a:r>
              <a:rPr lang="en-US" dirty="0"/>
              <a:t> </a:t>
            </a:r>
            <a:r>
              <a:rPr lang="en-US" sz="2800" dirty="0"/>
              <a:t>zone</a:t>
            </a:r>
          </a:p>
        </p:txBody>
      </p:sp>
      <p:sp>
        <p:nvSpPr>
          <p:cNvPr id="11" name="TextBox 10">
            <a:extLst>
              <a:ext uri="{FF2B5EF4-FFF2-40B4-BE49-F238E27FC236}">
                <a16:creationId xmlns:a16="http://schemas.microsoft.com/office/drawing/2014/main" id="{72D3CB7B-E787-9261-85BA-981279762F29}"/>
              </a:ext>
            </a:extLst>
          </p:cNvPr>
          <p:cNvSpPr txBox="1"/>
          <p:nvPr/>
        </p:nvSpPr>
        <p:spPr>
          <a:xfrm>
            <a:off x="5445760" y="904239"/>
            <a:ext cx="4714240" cy="523220"/>
          </a:xfrm>
          <a:prstGeom prst="rect">
            <a:avLst/>
          </a:prstGeom>
          <a:noFill/>
          <a:ln w="19050">
            <a:solidFill>
              <a:schemeClr val="tx1"/>
            </a:solidFill>
          </a:ln>
        </p:spPr>
        <p:txBody>
          <a:bodyPr wrap="square" rtlCol="0">
            <a:spAutoFit/>
          </a:bodyPr>
          <a:lstStyle/>
          <a:p>
            <a:pPr algn="ctr"/>
            <a:r>
              <a:rPr lang="en-US" sz="2800" dirty="0"/>
              <a:t>Conductive zone</a:t>
            </a:r>
          </a:p>
        </p:txBody>
      </p:sp>
      <p:sp>
        <p:nvSpPr>
          <p:cNvPr id="3" name="TextBox 2">
            <a:extLst>
              <a:ext uri="{FF2B5EF4-FFF2-40B4-BE49-F238E27FC236}">
                <a16:creationId xmlns:a16="http://schemas.microsoft.com/office/drawing/2014/main" id="{F19354D5-FDBC-2C69-6337-78EE1E483E9F}"/>
              </a:ext>
            </a:extLst>
          </p:cNvPr>
          <p:cNvSpPr txBox="1"/>
          <p:nvPr/>
        </p:nvSpPr>
        <p:spPr>
          <a:xfrm>
            <a:off x="5994400" y="6136640"/>
            <a:ext cx="5913120" cy="338554"/>
          </a:xfrm>
          <a:prstGeom prst="rect">
            <a:avLst/>
          </a:prstGeom>
          <a:noFill/>
        </p:spPr>
        <p:txBody>
          <a:bodyPr wrap="square" rtlCol="0">
            <a:spAutoFit/>
          </a:bodyPr>
          <a:lstStyle/>
          <a:p>
            <a:r>
              <a:rPr lang="en-US" sz="1600" dirty="0"/>
              <a:t>https://journals.physiology.org/doi/full/10.1152/advan.00051.2003</a:t>
            </a:r>
          </a:p>
        </p:txBody>
      </p:sp>
    </p:spTree>
    <p:extLst>
      <p:ext uri="{BB962C8B-B14F-4D97-AF65-F5344CB8AC3E}">
        <p14:creationId xmlns:p14="http://schemas.microsoft.com/office/powerpoint/2010/main" val="1149855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9125-0626-DBEE-745E-C57703D26C92}"/>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21131929-B347-982B-4413-CBD1C054A0FF}"/>
              </a:ext>
            </a:extLst>
          </p:cNvPr>
          <p:cNvPicPr>
            <a:picLocks noGrp="1" noChangeAspect="1"/>
          </p:cNvPicPr>
          <p:nvPr>
            <p:ph idx="1"/>
          </p:nvPr>
        </p:nvPicPr>
        <p:blipFill>
          <a:blip r:embed="rId2"/>
          <a:stretch>
            <a:fillRect/>
          </a:stretch>
        </p:blipFill>
        <p:spPr>
          <a:xfrm>
            <a:off x="1381487" y="663871"/>
            <a:ext cx="9560560" cy="5506136"/>
          </a:xfrm>
          <a:prstGeom prst="rect">
            <a:avLst/>
          </a:prstGeom>
        </p:spPr>
      </p:pic>
      <p:sp>
        <p:nvSpPr>
          <p:cNvPr id="12" name="Cylinder 11">
            <a:extLst>
              <a:ext uri="{FF2B5EF4-FFF2-40B4-BE49-F238E27FC236}">
                <a16:creationId xmlns:a16="http://schemas.microsoft.com/office/drawing/2014/main" id="{DBF74FF1-DDB2-7512-3037-1FF5E7133746}"/>
              </a:ext>
            </a:extLst>
          </p:cNvPr>
          <p:cNvSpPr/>
          <p:nvPr/>
        </p:nvSpPr>
        <p:spPr>
          <a:xfrm>
            <a:off x="3742443" y="4042334"/>
            <a:ext cx="269220" cy="386080"/>
          </a:xfrm>
          <a:prstGeom prst="ca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8BAD6E9-B901-C708-4020-A5FA5DD56058}"/>
              </a:ext>
            </a:extLst>
          </p:cNvPr>
          <p:cNvPicPr>
            <a:picLocks noChangeAspect="1"/>
          </p:cNvPicPr>
          <p:nvPr/>
        </p:nvPicPr>
        <p:blipFill>
          <a:blip r:embed="rId3"/>
          <a:stretch>
            <a:fillRect/>
          </a:stretch>
        </p:blipFill>
        <p:spPr>
          <a:xfrm>
            <a:off x="4016594" y="2555004"/>
            <a:ext cx="280440" cy="396274"/>
          </a:xfrm>
          <a:prstGeom prst="rect">
            <a:avLst/>
          </a:prstGeom>
        </p:spPr>
      </p:pic>
      <p:pic>
        <p:nvPicPr>
          <p:cNvPr id="14" name="Picture 13">
            <a:extLst>
              <a:ext uri="{FF2B5EF4-FFF2-40B4-BE49-F238E27FC236}">
                <a16:creationId xmlns:a16="http://schemas.microsoft.com/office/drawing/2014/main" id="{4F2D2FF6-347D-3520-2BA4-E0BD1BD120D3}"/>
              </a:ext>
            </a:extLst>
          </p:cNvPr>
          <p:cNvPicPr>
            <a:picLocks noChangeAspect="1"/>
          </p:cNvPicPr>
          <p:nvPr/>
        </p:nvPicPr>
        <p:blipFill>
          <a:blip r:embed="rId3"/>
          <a:stretch>
            <a:fillRect/>
          </a:stretch>
        </p:blipFill>
        <p:spPr>
          <a:xfrm>
            <a:off x="4932633" y="3185242"/>
            <a:ext cx="280440" cy="396274"/>
          </a:xfrm>
          <a:prstGeom prst="rect">
            <a:avLst/>
          </a:prstGeom>
        </p:spPr>
      </p:pic>
      <p:pic>
        <p:nvPicPr>
          <p:cNvPr id="15" name="Picture 14">
            <a:extLst>
              <a:ext uri="{FF2B5EF4-FFF2-40B4-BE49-F238E27FC236}">
                <a16:creationId xmlns:a16="http://schemas.microsoft.com/office/drawing/2014/main" id="{934D67AF-3B65-955B-1E61-BB36E27225F3}"/>
              </a:ext>
            </a:extLst>
          </p:cNvPr>
          <p:cNvPicPr>
            <a:picLocks noChangeAspect="1"/>
          </p:cNvPicPr>
          <p:nvPr/>
        </p:nvPicPr>
        <p:blipFill>
          <a:blip r:embed="rId3"/>
          <a:stretch>
            <a:fillRect/>
          </a:stretch>
        </p:blipFill>
        <p:spPr>
          <a:xfrm>
            <a:off x="4760685" y="3051649"/>
            <a:ext cx="280440" cy="396274"/>
          </a:xfrm>
          <a:prstGeom prst="rect">
            <a:avLst/>
          </a:prstGeom>
        </p:spPr>
      </p:pic>
      <p:pic>
        <p:nvPicPr>
          <p:cNvPr id="16" name="Picture 15">
            <a:extLst>
              <a:ext uri="{FF2B5EF4-FFF2-40B4-BE49-F238E27FC236}">
                <a16:creationId xmlns:a16="http://schemas.microsoft.com/office/drawing/2014/main" id="{58D8E43A-0DB5-A442-7BDB-22A677155987}"/>
              </a:ext>
            </a:extLst>
          </p:cNvPr>
          <p:cNvPicPr>
            <a:picLocks noChangeAspect="1"/>
          </p:cNvPicPr>
          <p:nvPr/>
        </p:nvPicPr>
        <p:blipFill>
          <a:blip r:embed="rId3"/>
          <a:stretch>
            <a:fillRect/>
          </a:stretch>
        </p:blipFill>
        <p:spPr>
          <a:xfrm>
            <a:off x="4857950" y="3813213"/>
            <a:ext cx="280440" cy="396274"/>
          </a:xfrm>
          <a:prstGeom prst="rect">
            <a:avLst/>
          </a:prstGeom>
        </p:spPr>
      </p:pic>
      <p:pic>
        <p:nvPicPr>
          <p:cNvPr id="17" name="Picture 16">
            <a:extLst>
              <a:ext uri="{FF2B5EF4-FFF2-40B4-BE49-F238E27FC236}">
                <a16:creationId xmlns:a16="http://schemas.microsoft.com/office/drawing/2014/main" id="{10BE5F2F-BBAE-C26D-0CB1-588015E58871}"/>
              </a:ext>
            </a:extLst>
          </p:cNvPr>
          <p:cNvPicPr>
            <a:picLocks noChangeAspect="1"/>
          </p:cNvPicPr>
          <p:nvPr/>
        </p:nvPicPr>
        <p:blipFill>
          <a:blip r:embed="rId3"/>
          <a:stretch>
            <a:fillRect/>
          </a:stretch>
        </p:blipFill>
        <p:spPr>
          <a:xfrm>
            <a:off x="4656005" y="3852976"/>
            <a:ext cx="280440" cy="396274"/>
          </a:xfrm>
          <a:prstGeom prst="rect">
            <a:avLst/>
          </a:prstGeom>
        </p:spPr>
      </p:pic>
      <p:pic>
        <p:nvPicPr>
          <p:cNvPr id="18" name="Picture 17">
            <a:extLst>
              <a:ext uri="{FF2B5EF4-FFF2-40B4-BE49-F238E27FC236}">
                <a16:creationId xmlns:a16="http://schemas.microsoft.com/office/drawing/2014/main" id="{43A379B1-1C2D-674C-346D-E9F2B5821EE3}"/>
              </a:ext>
            </a:extLst>
          </p:cNvPr>
          <p:cNvPicPr>
            <a:picLocks noChangeAspect="1"/>
          </p:cNvPicPr>
          <p:nvPr/>
        </p:nvPicPr>
        <p:blipFill>
          <a:blip r:embed="rId3"/>
          <a:stretch>
            <a:fillRect/>
          </a:stretch>
        </p:blipFill>
        <p:spPr>
          <a:xfrm>
            <a:off x="5114970" y="3273841"/>
            <a:ext cx="280440" cy="396274"/>
          </a:xfrm>
          <a:prstGeom prst="rect">
            <a:avLst/>
          </a:prstGeom>
        </p:spPr>
      </p:pic>
      <p:pic>
        <p:nvPicPr>
          <p:cNvPr id="19" name="Picture 18">
            <a:extLst>
              <a:ext uri="{FF2B5EF4-FFF2-40B4-BE49-F238E27FC236}">
                <a16:creationId xmlns:a16="http://schemas.microsoft.com/office/drawing/2014/main" id="{2EE6752B-CC14-0347-A26B-BD7DCC0AAD37}"/>
              </a:ext>
            </a:extLst>
          </p:cNvPr>
          <p:cNvPicPr>
            <a:picLocks noChangeAspect="1"/>
          </p:cNvPicPr>
          <p:nvPr/>
        </p:nvPicPr>
        <p:blipFill>
          <a:blip r:embed="rId3"/>
          <a:stretch>
            <a:fillRect/>
          </a:stretch>
        </p:blipFill>
        <p:spPr>
          <a:xfrm>
            <a:off x="5092280" y="3785963"/>
            <a:ext cx="280440" cy="396274"/>
          </a:xfrm>
          <a:prstGeom prst="rect">
            <a:avLst/>
          </a:prstGeom>
        </p:spPr>
      </p:pic>
      <p:pic>
        <p:nvPicPr>
          <p:cNvPr id="20" name="Picture 19">
            <a:extLst>
              <a:ext uri="{FF2B5EF4-FFF2-40B4-BE49-F238E27FC236}">
                <a16:creationId xmlns:a16="http://schemas.microsoft.com/office/drawing/2014/main" id="{D2DD7786-111F-D2E9-AA5A-6F5B361475B4}"/>
              </a:ext>
            </a:extLst>
          </p:cNvPr>
          <p:cNvPicPr>
            <a:picLocks noChangeAspect="1"/>
          </p:cNvPicPr>
          <p:nvPr/>
        </p:nvPicPr>
        <p:blipFill>
          <a:blip r:embed="rId3"/>
          <a:stretch>
            <a:fillRect/>
          </a:stretch>
        </p:blipFill>
        <p:spPr>
          <a:xfrm>
            <a:off x="5881327" y="3416939"/>
            <a:ext cx="280440" cy="396274"/>
          </a:xfrm>
          <a:prstGeom prst="rect">
            <a:avLst/>
          </a:prstGeom>
        </p:spPr>
      </p:pic>
      <p:pic>
        <p:nvPicPr>
          <p:cNvPr id="21" name="Picture 20">
            <a:extLst>
              <a:ext uri="{FF2B5EF4-FFF2-40B4-BE49-F238E27FC236}">
                <a16:creationId xmlns:a16="http://schemas.microsoft.com/office/drawing/2014/main" id="{DB0556D4-5362-E6BF-33B7-53E847262AE1}"/>
              </a:ext>
            </a:extLst>
          </p:cNvPr>
          <p:cNvPicPr>
            <a:picLocks noChangeAspect="1"/>
          </p:cNvPicPr>
          <p:nvPr/>
        </p:nvPicPr>
        <p:blipFill>
          <a:blip r:embed="rId3"/>
          <a:stretch>
            <a:fillRect/>
          </a:stretch>
        </p:blipFill>
        <p:spPr>
          <a:xfrm>
            <a:off x="5881327" y="4124020"/>
            <a:ext cx="280440" cy="396274"/>
          </a:xfrm>
          <a:prstGeom prst="rect">
            <a:avLst/>
          </a:prstGeom>
        </p:spPr>
      </p:pic>
      <p:pic>
        <p:nvPicPr>
          <p:cNvPr id="22" name="Picture 21">
            <a:extLst>
              <a:ext uri="{FF2B5EF4-FFF2-40B4-BE49-F238E27FC236}">
                <a16:creationId xmlns:a16="http://schemas.microsoft.com/office/drawing/2014/main" id="{E9E66B1E-8D0C-037D-E45D-FB8E0FD14833}"/>
              </a:ext>
            </a:extLst>
          </p:cNvPr>
          <p:cNvPicPr>
            <a:picLocks noChangeAspect="1"/>
          </p:cNvPicPr>
          <p:nvPr/>
        </p:nvPicPr>
        <p:blipFill>
          <a:blip r:embed="rId3"/>
          <a:stretch>
            <a:fillRect/>
          </a:stretch>
        </p:blipFill>
        <p:spPr>
          <a:xfrm>
            <a:off x="6690694" y="3273841"/>
            <a:ext cx="280440" cy="396274"/>
          </a:xfrm>
          <a:prstGeom prst="rect">
            <a:avLst/>
          </a:prstGeom>
        </p:spPr>
      </p:pic>
      <p:pic>
        <p:nvPicPr>
          <p:cNvPr id="23" name="Picture 22">
            <a:extLst>
              <a:ext uri="{FF2B5EF4-FFF2-40B4-BE49-F238E27FC236}">
                <a16:creationId xmlns:a16="http://schemas.microsoft.com/office/drawing/2014/main" id="{6A86F5D7-BB9F-F217-198B-E0CD17157B8B}"/>
              </a:ext>
            </a:extLst>
          </p:cNvPr>
          <p:cNvPicPr>
            <a:picLocks noChangeAspect="1"/>
          </p:cNvPicPr>
          <p:nvPr/>
        </p:nvPicPr>
        <p:blipFill>
          <a:blip r:embed="rId3"/>
          <a:stretch>
            <a:fillRect/>
          </a:stretch>
        </p:blipFill>
        <p:spPr>
          <a:xfrm>
            <a:off x="6751250" y="3984100"/>
            <a:ext cx="280440" cy="396274"/>
          </a:xfrm>
          <a:prstGeom prst="rect">
            <a:avLst/>
          </a:prstGeom>
        </p:spPr>
      </p:pic>
      <p:pic>
        <p:nvPicPr>
          <p:cNvPr id="24" name="Picture 23">
            <a:extLst>
              <a:ext uri="{FF2B5EF4-FFF2-40B4-BE49-F238E27FC236}">
                <a16:creationId xmlns:a16="http://schemas.microsoft.com/office/drawing/2014/main" id="{CDE217DC-36CF-D5D3-1643-13CFBDF01FC8}"/>
              </a:ext>
            </a:extLst>
          </p:cNvPr>
          <p:cNvPicPr>
            <a:picLocks noChangeAspect="1"/>
          </p:cNvPicPr>
          <p:nvPr/>
        </p:nvPicPr>
        <p:blipFill>
          <a:blip r:embed="rId3"/>
          <a:stretch>
            <a:fillRect/>
          </a:stretch>
        </p:blipFill>
        <p:spPr>
          <a:xfrm>
            <a:off x="8223481" y="2580192"/>
            <a:ext cx="280440" cy="396274"/>
          </a:xfrm>
          <a:prstGeom prst="rect">
            <a:avLst/>
          </a:prstGeom>
        </p:spPr>
      </p:pic>
      <p:pic>
        <p:nvPicPr>
          <p:cNvPr id="25" name="Picture 24">
            <a:extLst>
              <a:ext uri="{FF2B5EF4-FFF2-40B4-BE49-F238E27FC236}">
                <a16:creationId xmlns:a16="http://schemas.microsoft.com/office/drawing/2014/main" id="{70A64272-06A7-F932-A7E6-F9A6437D9A6C}"/>
              </a:ext>
            </a:extLst>
          </p:cNvPr>
          <p:cNvPicPr>
            <a:picLocks noChangeAspect="1"/>
          </p:cNvPicPr>
          <p:nvPr/>
        </p:nvPicPr>
        <p:blipFill>
          <a:blip r:embed="rId3"/>
          <a:stretch>
            <a:fillRect/>
          </a:stretch>
        </p:blipFill>
        <p:spPr>
          <a:xfrm>
            <a:off x="7425608" y="2976466"/>
            <a:ext cx="280440" cy="396274"/>
          </a:xfrm>
          <a:prstGeom prst="rect">
            <a:avLst/>
          </a:prstGeom>
        </p:spPr>
      </p:pic>
      <p:pic>
        <p:nvPicPr>
          <p:cNvPr id="26" name="Picture 25">
            <a:extLst>
              <a:ext uri="{FF2B5EF4-FFF2-40B4-BE49-F238E27FC236}">
                <a16:creationId xmlns:a16="http://schemas.microsoft.com/office/drawing/2014/main" id="{D5972ED8-991E-B90D-A86B-6BFE9C09E173}"/>
              </a:ext>
            </a:extLst>
          </p:cNvPr>
          <p:cNvPicPr>
            <a:picLocks noChangeAspect="1"/>
          </p:cNvPicPr>
          <p:nvPr/>
        </p:nvPicPr>
        <p:blipFill>
          <a:blip r:embed="rId3"/>
          <a:stretch>
            <a:fillRect/>
          </a:stretch>
        </p:blipFill>
        <p:spPr>
          <a:xfrm>
            <a:off x="7510859" y="3540104"/>
            <a:ext cx="280440" cy="396274"/>
          </a:xfrm>
          <a:prstGeom prst="rect">
            <a:avLst/>
          </a:prstGeom>
        </p:spPr>
      </p:pic>
      <p:pic>
        <p:nvPicPr>
          <p:cNvPr id="27" name="Picture 26">
            <a:extLst>
              <a:ext uri="{FF2B5EF4-FFF2-40B4-BE49-F238E27FC236}">
                <a16:creationId xmlns:a16="http://schemas.microsoft.com/office/drawing/2014/main" id="{C2DA01A3-5DFE-8D73-B316-3621B67470DD}"/>
              </a:ext>
            </a:extLst>
          </p:cNvPr>
          <p:cNvPicPr>
            <a:picLocks noChangeAspect="1"/>
          </p:cNvPicPr>
          <p:nvPr/>
        </p:nvPicPr>
        <p:blipFill>
          <a:blip r:embed="rId3"/>
          <a:stretch>
            <a:fillRect/>
          </a:stretch>
        </p:blipFill>
        <p:spPr>
          <a:xfrm>
            <a:off x="8299906" y="3185341"/>
            <a:ext cx="280440" cy="396274"/>
          </a:xfrm>
          <a:prstGeom prst="rect">
            <a:avLst/>
          </a:prstGeom>
        </p:spPr>
      </p:pic>
      <p:pic>
        <p:nvPicPr>
          <p:cNvPr id="28" name="Picture 27">
            <a:extLst>
              <a:ext uri="{FF2B5EF4-FFF2-40B4-BE49-F238E27FC236}">
                <a16:creationId xmlns:a16="http://schemas.microsoft.com/office/drawing/2014/main" id="{079AC01D-CC7D-8F39-0840-A16544F06B03}"/>
              </a:ext>
            </a:extLst>
          </p:cNvPr>
          <p:cNvPicPr>
            <a:picLocks noChangeAspect="1"/>
          </p:cNvPicPr>
          <p:nvPr/>
        </p:nvPicPr>
        <p:blipFill>
          <a:blip r:embed="rId3"/>
          <a:stretch>
            <a:fillRect/>
          </a:stretch>
        </p:blipFill>
        <p:spPr>
          <a:xfrm>
            <a:off x="8912361" y="2020985"/>
            <a:ext cx="280440" cy="396274"/>
          </a:xfrm>
          <a:prstGeom prst="rect">
            <a:avLst/>
          </a:prstGeom>
        </p:spPr>
      </p:pic>
      <p:pic>
        <p:nvPicPr>
          <p:cNvPr id="29" name="Picture 28">
            <a:extLst>
              <a:ext uri="{FF2B5EF4-FFF2-40B4-BE49-F238E27FC236}">
                <a16:creationId xmlns:a16="http://schemas.microsoft.com/office/drawing/2014/main" id="{A45ADF07-C5B7-5255-A583-33FCF8EB4A7B}"/>
              </a:ext>
            </a:extLst>
          </p:cNvPr>
          <p:cNvPicPr>
            <a:picLocks noChangeAspect="1"/>
          </p:cNvPicPr>
          <p:nvPr/>
        </p:nvPicPr>
        <p:blipFill>
          <a:blip r:embed="rId3"/>
          <a:stretch>
            <a:fillRect/>
          </a:stretch>
        </p:blipFill>
        <p:spPr>
          <a:xfrm>
            <a:off x="9122622" y="2715452"/>
            <a:ext cx="280440" cy="396274"/>
          </a:xfrm>
          <a:prstGeom prst="rect">
            <a:avLst/>
          </a:prstGeom>
        </p:spPr>
      </p:pic>
      <p:pic>
        <p:nvPicPr>
          <p:cNvPr id="30" name="Picture 29">
            <a:extLst>
              <a:ext uri="{FF2B5EF4-FFF2-40B4-BE49-F238E27FC236}">
                <a16:creationId xmlns:a16="http://schemas.microsoft.com/office/drawing/2014/main" id="{0B9C8007-4566-FC68-1951-050FEEAC0711}"/>
              </a:ext>
            </a:extLst>
          </p:cNvPr>
          <p:cNvPicPr>
            <a:picLocks noChangeAspect="1"/>
          </p:cNvPicPr>
          <p:nvPr/>
        </p:nvPicPr>
        <p:blipFill>
          <a:blip r:embed="rId3"/>
          <a:stretch>
            <a:fillRect/>
          </a:stretch>
        </p:blipFill>
        <p:spPr>
          <a:xfrm>
            <a:off x="9530101" y="1396680"/>
            <a:ext cx="280440" cy="396274"/>
          </a:xfrm>
          <a:prstGeom prst="rect">
            <a:avLst/>
          </a:prstGeom>
        </p:spPr>
      </p:pic>
      <p:pic>
        <p:nvPicPr>
          <p:cNvPr id="31" name="Picture 30">
            <a:extLst>
              <a:ext uri="{FF2B5EF4-FFF2-40B4-BE49-F238E27FC236}">
                <a16:creationId xmlns:a16="http://schemas.microsoft.com/office/drawing/2014/main" id="{8F8D7CE1-74D3-E133-0446-A7FF1F2F8D5B}"/>
              </a:ext>
            </a:extLst>
          </p:cNvPr>
          <p:cNvPicPr>
            <a:picLocks noChangeAspect="1"/>
          </p:cNvPicPr>
          <p:nvPr/>
        </p:nvPicPr>
        <p:blipFill>
          <a:blip r:embed="rId3"/>
          <a:stretch>
            <a:fillRect/>
          </a:stretch>
        </p:blipFill>
        <p:spPr>
          <a:xfrm>
            <a:off x="9694810" y="2103761"/>
            <a:ext cx="280440" cy="396274"/>
          </a:xfrm>
          <a:prstGeom prst="rect">
            <a:avLst/>
          </a:prstGeom>
        </p:spPr>
      </p:pic>
      <p:pic>
        <p:nvPicPr>
          <p:cNvPr id="32" name="Picture 31">
            <a:extLst>
              <a:ext uri="{FF2B5EF4-FFF2-40B4-BE49-F238E27FC236}">
                <a16:creationId xmlns:a16="http://schemas.microsoft.com/office/drawing/2014/main" id="{48772B3E-A7FB-3BD2-722F-1EE106FE0883}"/>
              </a:ext>
            </a:extLst>
          </p:cNvPr>
          <p:cNvPicPr>
            <a:picLocks noChangeAspect="1"/>
          </p:cNvPicPr>
          <p:nvPr/>
        </p:nvPicPr>
        <p:blipFill>
          <a:blip r:embed="rId3"/>
          <a:stretch>
            <a:fillRect/>
          </a:stretch>
        </p:blipFill>
        <p:spPr>
          <a:xfrm>
            <a:off x="9596026" y="2815922"/>
            <a:ext cx="280440" cy="396274"/>
          </a:xfrm>
          <a:prstGeom prst="rect">
            <a:avLst/>
          </a:prstGeom>
        </p:spPr>
      </p:pic>
      <p:pic>
        <p:nvPicPr>
          <p:cNvPr id="33" name="Picture 32">
            <a:extLst>
              <a:ext uri="{FF2B5EF4-FFF2-40B4-BE49-F238E27FC236}">
                <a16:creationId xmlns:a16="http://schemas.microsoft.com/office/drawing/2014/main" id="{48027785-5E2A-1F21-6C74-0BED1774A031}"/>
              </a:ext>
            </a:extLst>
          </p:cNvPr>
          <p:cNvPicPr>
            <a:picLocks noChangeAspect="1"/>
          </p:cNvPicPr>
          <p:nvPr/>
        </p:nvPicPr>
        <p:blipFill>
          <a:blip r:embed="rId3"/>
          <a:stretch>
            <a:fillRect/>
          </a:stretch>
        </p:blipFill>
        <p:spPr>
          <a:xfrm>
            <a:off x="8001981" y="5707022"/>
            <a:ext cx="280440" cy="396274"/>
          </a:xfrm>
          <a:prstGeom prst="rect">
            <a:avLst/>
          </a:prstGeom>
        </p:spPr>
      </p:pic>
      <p:sp>
        <p:nvSpPr>
          <p:cNvPr id="34" name="Cylinder 33">
            <a:extLst>
              <a:ext uri="{FF2B5EF4-FFF2-40B4-BE49-F238E27FC236}">
                <a16:creationId xmlns:a16="http://schemas.microsoft.com/office/drawing/2014/main" id="{C1EAA9BC-243B-3287-F439-104A90D20839}"/>
              </a:ext>
            </a:extLst>
          </p:cNvPr>
          <p:cNvSpPr/>
          <p:nvPr/>
        </p:nvSpPr>
        <p:spPr>
          <a:xfrm>
            <a:off x="2357120" y="4672854"/>
            <a:ext cx="193040" cy="396274"/>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7DC06E39-CF36-7304-F913-606147FC17EC}"/>
              </a:ext>
            </a:extLst>
          </p:cNvPr>
          <p:cNvPicPr>
            <a:picLocks noChangeAspect="1"/>
          </p:cNvPicPr>
          <p:nvPr/>
        </p:nvPicPr>
        <p:blipFill>
          <a:blip r:embed="rId4"/>
          <a:stretch>
            <a:fillRect/>
          </a:stretch>
        </p:blipFill>
        <p:spPr>
          <a:xfrm>
            <a:off x="3619546" y="2673420"/>
            <a:ext cx="201185" cy="408467"/>
          </a:xfrm>
          <a:prstGeom prst="rect">
            <a:avLst/>
          </a:prstGeom>
        </p:spPr>
      </p:pic>
      <p:pic>
        <p:nvPicPr>
          <p:cNvPr id="37" name="Picture 36">
            <a:extLst>
              <a:ext uri="{FF2B5EF4-FFF2-40B4-BE49-F238E27FC236}">
                <a16:creationId xmlns:a16="http://schemas.microsoft.com/office/drawing/2014/main" id="{42EDCDBE-6DC8-9A8F-95C9-2FA12B4FE742}"/>
              </a:ext>
            </a:extLst>
          </p:cNvPr>
          <p:cNvPicPr>
            <a:picLocks noChangeAspect="1"/>
          </p:cNvPicPr>
          <p:nvPr/>
        </p:nvPicPr>
        <p:blipFill>
          <a:blip r:embed="rId4"/>
          <a:stretch>
            <a:fillRect/>
          </a:stretch>
        </p:blipFill>
        <p:spPr>
          <a:xfrm>
            <a:off x="4533886" y="2887444"/>
            <a:ext cx="212470" cy="408467"/>
          </a:xfrm>
          <a:prstGeom prst="rect">
            <a:avLst/>
          </a:prstGeom>
        </p:spPr>
      </p:pic>
      <p:pic>
        <p:nvPicPr>
          <p:cNvPr id="38" name="Picture 37">
            <a:extLst>
              <a:ext uri="{FF2B5EF4-FFF2-40B4-BE49-F238E27FC236}">
                <a16:creationId xmlns:a16="http://schemas.microsoft.com/office/drawing/2014/main" id="{B4C0993B-FEBE-3DE2-DF60-84BB573E7673}"/>
              </a:ext>
            </a:extLst>
          </p:cNvPr>
          <p:cNvPicPr>
            <a:picLocks noChangeAspect="1"/>
          </p:cNvPicPr>
          <p:nvPr/>
        </p:nvPicPr>
        <p:blipFill>
          <a:blip r:embed="rId4"/>
          <a:stretch>
            <a:fillRect/>
          </a:stretch>
        </p:blipFill>
        <p:spPr>
          <a:xfrm>
            <a:off x="3833355" y="4520311"/>
            <a:ext cx="201185" cy="408467"/>
          </a:xfrm>
          <a:prstGeom prst="rect">
            <a:avLst/>
          </a:prstGeom>
        </p:spPr>
      </p:pic>
      <p:pic>
        <p:nvPicPr>
          <p:cNvPr id="39" name="Picture 38">
            <a:extLst>
              <a:ext uri="{FF2B5EF4-FFF2-40B4-BE49-F238E27FC236}">
                <a16:creationId xmlns:a16="http://schemas.microsoft.com/office/drawing/2014/main" id="{633AA31F-42F9-2F94-0990-D4DD6AA1802A}"/>
              </a:ext>
            </a:extLst>
          </p:cNvPr>
          <p:cNvPicPr>
            <a:picLocks noChangeAspect="1"/>
          </p:cNvPicPr>
          <p:nvPr/>
        </p:nvPicPr>
        <p:blipFill>
          <a:blip r:embed="rId4"/>
          <a:stretch>
            <a:fillRect/>
          </a:stretch>
        </p:blipFill>
        <p:spPr>
          <a:xfrm>
            <a:off x="3370112" y="3281259"/>
            <a:ext cx="201185" cy="408467"/>
          </a:xfrm>
          <a:prstGeom prst="rect">
            <a:avLst/>
          </a:prstGeom>
        </p:spPr>
      </p:pic>
      <p:pic>
        <p:nvPicPr>
          <p:cNvPr id="40" name="Picture 39">
            <a:extLst>
              <a:ext uri="{FF2B5EF4-FFF2-40B4-BE49-F238E27FC236}">
                <a16:creationId xmlns:a16="http://schemas.microsoft.com/office/drawing/2014/main" id="{C9E8648C-15FF-0DA4-5CA7-82EAC0B57CCE}"/>
              </a:ext>
            </a:extLst>
          </p:cNvPr>
          <p:cNvPicPr>
            <a:picLocks noChangeAspect="1"/>
          </p:cNvPicPr>
          <p:nvPr/>
        </p:nvPicPr>
        <p:blipFill>
          <a:blip r:embed="rId4"/>
          <a:stretch>
            <a:fillRect/>
          </a:stretch>
        </p:blipFill>
        <p:spPr>
          <a:xfrm>
            <a:off x="4371095" y="3937434"/>
            <a:ext cx="201185" cy="408467"/>
          </a:xfrm>
          <a:prstGeom prst="rect">
            <a:avLst/>
          </a:prstGeom>
        </p:spPr>
      </p:pic>
      <p:pic>
        <p:nvPicPr>
          <p:cNvPr id="41" name="Picture 40">
            <a:extLst>
              <a:ext uri="{FF2B5EF4-FFF2-40B4-BE49-F238E27FC236}">
                <a16:creationId xmlns:a16="http://schemas.microsoft.com/office/drawing/2014/main" id="{8FE4CE39-9FE7-1977-A1EA-C56ED8B0511D}"/>
              </a:ext>
            </a:extLst>
          </p:cNvPr>
          <p:cNvPicPr>
            <a:picLocks noChangeAspect="1"/>
          </p:cNvPicPr>
          <p:nvPr/>
        </p:nvPicPr>
        <p:blipFill>
          <a:blip r:embed="rId4"/>
          <a:stretch>
            <a:fillRect/>
          </a:stretch>
        </p:blipFill>
        <p:spPr>
          <a:xfrm>
            <a:off x="3853223" y="1513707"/>
            <a:ext cx="201185" cy="408467"/>
          </a:xfrm>
          <a:prstGeom prst="rect">
            <a:avLst/>
          </a:prstGeom>
        </p:spPr>
      </p:pic>
      <p:pic>
        <p:nvPicPr>
          <p:cNvPr id="42" name="Picture 41">
            <a:extLst>
              <a:ext uri="{FF2B5EF4-FFF2-40B4-BE49-F238E27FC236}">
                <a16:creationId xmlns:a16="http://schemas.microsoft.com/office/drawing/2014/main" id="{18DA2CD6-A73D-79B4-89E4-29BAB2E25DF7}"/>
              </a:ext>
            </a:extLst>
          </p:cNvPr>
          <p:cNvPicPr>
            <a:picLocks noChangeAspect="1"/>
          </p:cNvPicPr>
          <p:nvPr/>
        </p:nvPicPr>
        <p:blipFill>
          <a:blip r:embed="rId4"/>
          <a:stretch>
            <a:fillRect/>
          </a:stretch>
        </p:blipFill>
        <p:spPr>
          <a:xfrm>
            <a:off x="2499570" y="3131637"/>
            <a:ext cx="201185" cy="408467"/>
          </a:xfrm>
          <a:prstGeom prst="rect">
            <a:avLst/>
          </a:prstGeom>
        </p:spPr>
      </p:pic>
      <p:pic>
        <p:nvPicPr>
          <p:cNvPr id="43" name="Picture 42">
            <a:extLst>
              <a:ext uri="{FF2B5EF4-FFF2-40B4-BE49-F238E27FC236}">
                <a16:creationId xmlns:a16="http://schemas.microsoft.com/office/drawing/2014/main" id="{36C39C8D-4C03-DF82-0B06-9F4EA4FC203F}"/>
              </a:ext>
            </a:extLst>
          </p:cNvPr>
          <p:cNvPicPr>
            <a:picLocks noChangeAspect="1"/>
          </p:cNvPicPr>
          <p:nvPr/>
        </p:nvPicPr>
        <p:blipFill>
          <a:blip r:embed="rId4"/>
          <a:stretch>
            <a:fillRect/>
          </a:stretch>
        </p:blipFill>
        <p:spPr>
          <a:xfrm>
            <a:off x="5054005" y="4639649"/>
            <a:ext cx="201185" cy="408467"/>
          </a:xfrm>
          <a:prstGeom prst="rect">
            <a:avLst/>
          </a:prstGeom>
        </p:spPr>
      </p:pic>
      <p:pic>
        <p:nvPicPr>
          <p:cNvPr id="44" name="Picture 43">
            <a:extLst>
              <a:ext uri="{FF2B5EF4-FFF2-40B4-BE49-F238E27FC236}">
                <a16:creationId xmlns:a16="http://schemas.microsoft.com/office/drawing/2014/main" id="{B1C3D590-8D28-DB07-8A09-E4520E1E3279}"/>
              </a:ext>
            </a:extLst>
          </p:cNvPr>
          <p:cNvPicPr>
            <a:picLocks noChangeAspect="1"/>
          </p:cNvPicPr>
          <p:nvPr/>
        </p:nvPicPr>
        <p:blipFill>
          <a:blip r:embed="rId4"/>
          <a:stretch>
            <a:fillRect/>
          </a:stretch>
        </p:blipFill>
        <p:spPr>
          <a:xfrm>
            <a:off x="8060921" y="6248131"/>
            <a:ext cx="162560" cy="441251"/>
          </a:xfrm>
          <a:prstGeom prst="rect">
            <a:avLst/>
          </a:prstGeom>
        </p:spPr>
      </p:pic>
      <p:sp>
        <p:nvSpPr>
          <p:cNvPr id="45" name="TextBox 44">
            <a:extLst>
              <a:ext uri="{FF2B5EF4-FFF2-40B4-BE49-F238E27FC236}">
                <a16:creationId xmlns:a16="http://schemas.microsoft.com/office/drawing/2014/main" id="{28A2FB08-70FF-F60F-89E3-B5771399B77C}"/>
              </a:ext>
            </a:extLst>
          </p:cNvPr>
          <p:cNvSpPr txBox="1"/>
          <p:nvPr/>
        </p:nvSpPr>
        <p:spPr>
          <a:xfrm>
            <a:off x="8440126" y="5765143"/>
            <a:ext cx="3769360" cy="830997"/>
          </a:xfrm>
          <a:prstGeom prst="rect">
            <a:avLst/>
          </a:prstGeom>
          <a:noFill/>
        </p:spPr>
        <p:txBody>
          <a:bodyPr wrap="square" rtlCol="0">
            <a:spAutoFit/>
          </a:bodyPr>
          <a:lstStyle/>
          <a:p>
            <a:r>
              <a:rPr lang="en-US" sz="2400" dirty="0"/>
              <a:t>Voltage gated channels</a:t>
            </a:r>
          </a:p>
          <a:p>
            <a:r>
              <a:rPr lang="en-US" sz="2400" dirty="0"/>
              <a:t>Ligand gated channels</a:t>
            </a:r>
          </a:p>
        </p:txBody>
      </p:sp>
      <p:sp>
        <p:nvSpPr>
          <p:cNvPr id="46" name="TextBox 45">
            <a:extLst>
              <a:ext uri="{FF2B5EF4-FFF2-40B4-BE49-F238E27FC236}">
                <a16:creationId xmlns:a16="http://schemas.microsoft.com/office/drawing/2014/main" id="{68C05F85-62F9-044D-2606-2C176943CC28}"/>
              </a:ext>
            </a:extLst>
          </p:cNvPr>
          <p:cNvSpPr txBox="1"/>
          <p:nvPr/>
        </p:nvSpPr>
        <p:spPr>
          <a:xfrm>
            <a:off x="4857951" y="4345901"/>
            <a:ext cx="5566210" cy="523220"/>
          </a:xfrm>
          <a:prstGeom prst="rect">
            <a:avLst/>
          </a:prstGeom>
          <a:noFill/>
          <a:ln w="19050">
            <a:solidFill>
              <a:schemeClr val="tx1"/>
            </a:solidFill>
          </a:ln>
        </p:spPr>
        <p:txBody>
          <a:bodyPr wrap="square" rtlCol="0">
            <a:spAutoFit/>
          </a:bodyPr>
          <a:lstStyle/>
          <a:p>
            <a:pPr algn="ctr"/>
            <a:r>
              <a:rPr lang="en-US" sz="2800" dirty="0"/>
              <a:t>Action potential</a:t>
            </a:r>
          </a:p>
        </p:txBody>
      </p:sp>
      <p:sp>
        <p:nvSpPr>
          <p:cNvPr id="47" name="TextBox 46">
            <a:extLst>
              <a:ext uri="{FF2B5EF4-FFF2-40B4-BE49-F238E27FC236}">
                <a16:creationId xmlns:a16="http://schemas.microsoft.com/office/drawing/2014/main" id="{DDAE45EA-B9D8-A2D3-DC6B-A7BE48F0D439}"/>
              </a:ext>
            </a:extLst>
          </p:cNvPr>
          <p:cNvSpPr txBox="1"/>
          <p:nvPr/>
        </p:nvSpPr>
        <p:spPr>
          <a:xfrm>
            <a:off x="1432561" y="5749809"/>
            <a:ext cx="3425390" cy="954107"/>
          </a:xfrm>
          <a:prstGeom prst="rect">
            <a:avLst/>
          </a:prstGeom>
          <a:noFill/>
          <a:ln w="19050">
            <a:solidFill>
              <a:schemeClr val="tx1"/>
            </a:solidFill>
          </a:ln>
        </p:spPr>
        <p:txBody>
          <a:bodyPr wrap="square" rtlCol="0">
            <a:spAutoFit/>
          </a:bodyPr>
          <a:lstStyle/>
          <a:p>
            <a:r>
              <a:rPr lang="en-US" sz="2800" dirty="0"/>
              <a:t>Postsynaptic potential (PSP)</a:t>
            </a:r>
          </a:p>
        </p:txBody>
      </p:sp>
      <p:pic>
        <p:nvPicPr>
          <p:cNvPr id="48" name="Picture 47">
            <a:extLst>
              <a:ext uri="{FF2B5EF4-FFF2-40B4-BE49-F238E27FC236}">
                <a16:creationId xmlns:a16="http://schemas.microsoft.com/office/drawing/2014/main" id="{85C78A23-0EA0-AB16-4F24-C8C1EF575ED7}"/>
              </a:ext>
            </a:extLst>
          </p:cNvPr>
          <p:cNvPicPr>
            <a:picLocks noChangeAspect="1"/>
          </p:cNvPicPr>
          <p:nvPr/>
        </p:nvPicPr>
        <p:blipFill>
          <a:blip r:embed="rId3"/>
          <a:stretch>
            <a:fillRect/>
          </a:stretch>
        </p:blipFill>
        <p:spPr>
          <a:xfrm>
            <a:off x="2825209" y="3012083"/>
            <a:ext cx="280440" cy="396274"/>
          </a:xfrm>
          <a:prstGeom prst="rect">
            <a:avLst/>
          </a:prstGeom>
        </p:spPr>
      </p:pic>
      <p:cxnSp>
        <p:nvCxnSpPr>
          <p:cNvPr id="51" name="Straight Arrow Connector 50">
            <a:extLst>
              <a:ext uri="{FF2B5EF4-FFF2-40B4-BE49-F238E27FC236}">
                <a16:creationId xmlns:a16="http://schemas.microsoft.com/office/drawing/2014/main" id="{9DF2039D-23BA-8F9E-AF48-542E406595A6}"/>
              </a:ext>
            </a:extLst>
          </p:cNvPr>
          <p:cNvCxnSpPr>
            <a:cxnSpLocks/>
          </p:cNvCxnSpPr>
          <p:nvPr/>
        </p:nvCxnSpPr>
        <p:spPr>
          <a:xfrm>
            <a:off x="5255190" y="1347848"/>
            <a:ext cx="0" cy="102910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6F0ED915-02B3-390F-65D6-42173FC61C67}"/>
              </a:ext>
            </a:extLst>
          </p:cNvPr>
          <p:cNvSpPr txBox="1"/>
          <p:nvPr/>
        </p:nvSpPr>
        <p:spPr>
          <a:xfrm>
            <a:off x="5232500" y="2508289"/>
            <a:ext cx="1401182" cy="400110"/>
          </a:xfrm>
          <a:prstGeom prst="rect">
            <a:avLst/>
          </a:prstGeom>
          <a:noFill/>
        </p:spPr>
        <p:txBody>
          <a:bodyPr wrap="square" rtlCol="0">
            <a:spAutoFit/>
          </a:bodyPr>
          <a:lstStyle/>
          <a:p>
            <a:r>
              <a:rPr lang="en-US" sz="2000" dirty="0"/>
              <a:t>threshold</a:t>
            </a:r>
          </a:p>
        </p:txBody>
      </p:sp>
    </p:spTree>
    <p:extLst>
      <p:ext uri="{BB962C8B-B14F-4D97-AF65-F5344CB8AC3E}">
        <p14:creationId xmlns:p14="http://schemas.microsoft.com/office/powerpoint/2010/main" val="316392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0E7E6-087E-E280-A27B-50337F4A9114}"/>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B81E3C92-E8DD-09FD-7F69-B52538924E97}"/>
              </a:ext>
            </a:extLst>
          </p:cNvPr>
          <p:cNvPicPr>
            <a:picLocks noGrp="1" noChangeAspect="1"/>
          </p:cNvPicPr>
          <p:nvPr>
            <p:ph idx="1"/>
          </p:nvPr>
        </p:nvPicPr>
        <p:blipFill>
          <a:blip r:embed="rId2"/>
          <a:stretch>
            <a:fillRect/>
          </a:stretch>
        </p:blipFill>
        <p:spPr>
          <a:xfrm>
            <a:off x="3464560" y="230442"/>
            <a:ext cx="4765039" cy="6262433"/>
          </a:xfrm>
          <a:prstGeom prst="rect">
            <a:avLst/>
          </a:prstGeom>
        </p:spPr>
      </p:pic>
    </p:spTree>
    <p:extLst>
      <p:ext uri="{BB962C8B-B14F-4D97-AF65-F5344CB8AC3E}">
        <p14:creationId xmlns:p14="http://schemas.microsoft.com/office/powerpoint/2010/main" val="3722570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7950-B320-BF96-93DA-5C89DEEBEE2C}"/>
              </a:ext>
            </a:extLst>
          </p:cNvPr>
          <p:cNvSpPr>
            <a:spLocks noGrp="1"/>
          </p:cNvSpPr>
          <p:nvPr>
            <p:ph type="title"/>
          </p:nvPr>
        </p:nvSpPr>
        <p:spPr>
          <a:xfrm>
            <a:off x="772160" y="782321"/>
            <a:ext cx="4744720" cy="5679440"/>
          </a:xfrm>
        </p:spPr>
        <p:txBody>
          <a:bodyPr>
            <a:normAutofit/>
          </a:bodyPr>
          <a:lstStyle/>
          <a:p>
            <a:r>
              <a:rPr lang="en-US" sz="3200" b="1" dirty="0">
                <a:latin typeface="Times New Roman" panose="02020603050405020304" pitchFamily="18" charset="0"/>
                <a:cs typeface="Times New Roman" panose="02020603050405020304" pitchFamily="18" charset="0"/>
              </a:rPr>
              <a:t>Dendrites</a:t>
            </a:r>
            <a:r>
              <a:rPr lang="en-US" sz="3200" dirty="0">
                <a:latin typeface="Times New Roman" panose="02020603050405020304" pitchFamily="18" charset="0"/>
                <a:cs typeface="Times New Roman" panose="02020603050405020304" pitchFamily="18" charset="0"/>
              </a:rPr>
              <a:t>:</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Large spatial field of excitation.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 great opportunity for summation of signals from many neurons. </a:t>
            </a:r>
            <a:br>
              <a:rPr lang="en-US" sz="3200" dirty="0"/>
            </a:br>
            <a:endParaRPr lang="en-US" sz="3200"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BD40A9F8-BD79-FD0A-9781-1E25C50F9AEF}"/>
              </a:ext>
            </a:extLst>
          </p:cNvPr>
          <p:cNvPicPr>
            <a:picLocks noGrp="1" noChangeAspect="1"/>
          </p:cNvPicPr>
          <p:nvPr>
            <p:ph idx="1"/>
          </p:nvPr>
        </p:nvPicPr>
        <p:blipFill>
          <a:blip r:embed="rId2"/>
          <a:stretch>
            <a:fillRect/>
          </a:stretch>
        </p:blipFill>
        <p:spPr>
          <a:xfrm>
            <a:off x="5633721" y="-50800"/>
            <a:ext cx="5679439" cy="6712867"/>
          </a:xfrm>
        </p:spPr>
      </p:pic>
    </p:spTree>
    <p:extLst>
      <p:ext uri="{BB962C8B-B14F-4D97-AF65-F5344CB8AC3E}">
        <p14:creationId xmlns:p14="http://schemas.microsoft.com/office/powerpoint/2010/main" val="632313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7950-B320-BF96-93DA-5C89DEEBEE2C}"/>
              </a:ext>
            </a:extLst>
          </p:cNvPr>
          <p:cNvSpPr>
            <a:spLocks noGrp="1"/>
          </p:cNvSpPr>
          <p:nvPr>
            <p:ph type="title"/>
          </p:nvPr>
        </p:nvSpPr>
        <p:spPr>
          <a:xfrm>
            <a:off x="518161" y="1300481"/>
            <a:ext cx="5679439" cy="4653280"/>
          </a:xfrm>
        </p:spPr>
        <p:txBody>
          <a:bodyPr>
            <a:noAutofit/>
          </a:bodyPr>
          <a:lstStyle/>
          <a:p>
            <a:r>
              <a:rPr lang="en-US" sz="3200" dirty="0">
                <a:latin typeface="Times New Roman" panose="02020603050405020304" pitchFamily="18" charset="0"/>
                <a:cs typeface="Times New Roman" panose="02020603050405020304" pitchFamily="18" charset="0"/>
              </a:rPr>
              <a:t>Most dendrites fail to transmit action potentials because their membranes have relatively few voltage-gated sodium channels,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and their thresholds for excitation are too high for action</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potentials to occur.</a:t>
            </a:r>
          </a:p>
        </p:txBody>
      </p:sp>
      <p:pic>
        <p:nvPicPr>
          <p:cNvPr id="5" name="Content Placeholder 4">
            <a:extLst>
              <a:ext uri="{FF2B5EF4-FFF2-40B4-BE49-F238E27FC236}">
                <a16:creationId xmlns:a16="http://schemas.microsoft.com/office/drawing/2014/main" id="{BD40A9F8-BD79-FD0A-9781-1E25C50F9AEF}"/>
              </a:ext>
            </a:extLst>
          </p:cNvPr>
          <p:cNvPicPr>
            <a:picLocks noGrp="1" noChangeAspect="1"/>
          </p:cNvPicPr>
          <p:nvPr>
            <p:ph idx="1"/>
          </p:nvPr>
        </p:nvPicPr>
        <p:blipFill>
          <a:blip r:embed="rId2"/>
          <a:stretch>
            <a:fillRect/>
          </a:stretch>
        </p:blipFill>
        <p:spPr>
          <a:xfrm>
            <a:off x="5994400" y="145133"/>
            <a:ext cx="5679439" cy="6712867"/>
          </a:xfrm>
        </p:spPr>
      </p:pic>
    </p:spTree>
    <p:extLst>
      <p:ext uri="{BB962C8B-B14F-4D97-AF65-F5344CB8AC3E}">
        <p14:creationId xmlns:p14="http://schemas.microsoft.com/office/powerpoint/2010/main" val="12538047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7950-B320-BF96-93DA-5C89DEEBEE2C}"/>
              </a:ext>
            </a:extLst>
          </p:cNvPr>
          <p:cNvSpPr>
            <a:spLocks noGrp="1"/>
          </p:cNvSpPr>
          <p:nvPr>
            <p:ph type="title"/>
          </p:nvPr>
        </p:nvSpPr>
        <p:spPr>
          <a:xfrm>
            <a:off x="674370" y="228600"/>
            <a:ext cx="5679439" cy="6297930"/>
          </a:xfrm>
        </p:spPr>
        <p:txBody>
          <a:bodyPr>
            <a:noAutofit/>
          </a:bodyPr>
          <a:lstStyle/>
          <a:p>
            <a:br>
              <a:rPr lang="en-US" sz="3200"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Decremental conduction</a:t>
            </a:r>
            <a:br>
              <a:rPr lang="en-US" sz="3200" b="1"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The synapses that lie near the soma have far more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effect in causing neuron excitation or inhibition than</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those that lie far away from the soma.</a:t>
            </a:r>
          </a:p>
        </p:txBody>
      </p:sp>
      <p:pic>
        <p:nvPicPr>
          <p:cNvPr id="5" name="Content Placeholder 4">
            <a:extLst>
              <a:ext uri="{FF2B5EF4-FFF2-40B4-BE49-F238E27FC236}">
                <a16:creationId xmlns:a16="http://schemas.microsoft.com/office/drawing/2014/main" id="{BD40A9F8-BD79-FD0A-9781-1E25C50F9AEF}"/>
              </a:ext>
            </a:extLst>
          </p:cNvPr>
          <p:cNvPicPr>
            <a:picLocks noGrp="1" noChangeAspect="1"/>
          </p:cNvPicPr>
          <p:nvPr>
            <p:ph idx="1"/>
          </p:nvPr>
        </p:nvPicPr>
        <p:blipFill>
          <a:blip r:embed="rId2"/>
          <a:stretch>
            <a:fillRect/>
          </a:stretch>
        </p:blipFill>
        <p:spPr>
          <a:xfrm>
            <a:off x="5994400" y="145133"/>
            <a:ext cx="5679439" cy="6712867"/>
          </a:xfrm>
        </p:spPr>
      </p:pic>
    </p:spTree>
    <p:extLst>
      <p:ext uri="{BB962C8B-B14F-4D97-AF65-F5344CB8AC3E}">
        <p14:creationId xmlns:p14="http://schemas.microsoft.com/office/powerpoint/2010/main" val="5431845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344F-AF48-1F9B-B31D-0C8C29822B1D}"/>
              </a:ext>
            </a:extLst>
          </p:cNvPr>
          <p:cNvSpPr>
            <a:spLocks noGrp="1"/>
          </p:cNvSpPr>
          <p:nvPr>
            <p:ph type="title"/>
          </p:nvPr>
        </p:nvSpPr>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Action potential in the axon</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E8B9CE2-123D-AB97-7C3F-F082DDD3DCA8}"/>
              </a:ext>
            </a:extLst>
          </p:cNvPr>
          <p:cNvSpPr>
            <a:spLocks noGrp="1"/>
          </p:cNvSpPr>
          <p:nvPr>
            <p:ph idx="1"/>
          </p:nvPr>
        </p:nvSpPr>
        <p:spPr/>
        <p:txBody>
          <a:bodyPr>
            <a:normAutofit/>
          </a:bodyPr>
          <a:lstStyle/>
          <a:p>
            <a:pPr marL="0" indent="0">
              <a:buNone/>
            </a:pPr>
            <a:r>
              <a:rPr lang="en-US" sz="3200" dirty="0"/>
              <a:t>Action potential does not begin adjacent to the excitatory synapses. Instead, it begins in the initial segment of the axon. </a:t>
            </a:r>
          </a:p>
          <a:p>
            <a:pPr marL="0" indent="0">
              <a:buNone/>
            </a:pPr>
            <a:endParaRPr lang="en-US" sz="3200" dirty="0"/>
          </a:p>
          <a:p>
            <a:pPr marL="0" indent="0">
              <a:buNone/>
            </a:pPr>
            <a:r>
              <a:rPr lang="en-US" sz="3200" dirty="0"/>
              <a:t>The main reason is that the soma has relatively few voltage gated sodium channels in its membrane, which makes it difficult for the EPSP to open the required number of sodium channels to elicit an action potential. </a:t>
            </a:r>
          </a:p>
        </p:txBody>
      </p:sp>
    </p:spTree>
    <p:extLst>
      <p:ext uri="{BB962C8B-B14F-4D97-AF65-F5344CB8AC3E}">
        <p14:creationId xmlns:p14="http://schemas.microsoft.com/office/powerpoint/2010/main" val="1095080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99091-12D9-BE67-49BE-E377FAB7B29E}"/>
              </a:ext>
            </a:extLst>
          </p:cNvPr>
          <p:cNvSpPr>
            <a:spLocks noGrp="1"/>
          </p:cNvSpPr>
          <p:nvPr>
            <p:ph type="title"/>
          </p:nvPr>
        </p:nvSpPr>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Action potential in the axon</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D8475E4-E898-DFAA-3622-4B95523D72B8}"/>
              </a:ext>
            </a:extLst>
          </p:cNvPr>
          <p:cNvSpPr>
            <a:spLocks noGrp="1"/>
          </p:cNvSpPr>
          <p:nvPr>
            <p:ph idx="1"/>
          </p:nvPr>
        </p:nvSpPr>
        <p:spPr/>
        <p:txBody>
          <a:bodyPr>
            <a:normAutofit/>
          </a:bodyPr>
          <a:lstStyle/>
          <a:p>
            <a:r>
              <a:rPr lang="en-US" sz="3200" dirty="0"/>
              <a:t>The membrane of the initial segment of the axon has 7 times as great a concentration of voltage-gated Na+ channels as does the soma and, therefore, can generate an action potential with much greater ease than can the soma. </a:t>
            </a:r>
          </a:p>
          <a:p>
            <a:endParaRPr lang="en-US" sz="3200" dirty="0"/>
          </a:p>
          <a:p>
            <a:r>
              <a:rPr lang="en-US" sz="3200" dirty="0"/>
              <a:t>The threshold is lower in the axon initial segment than the soma.</a:t>
            </a:r>
          </a:p>
        </p:txBody>
      </p:sp>
    </p:spTree>
    <p:extLst>
      <p:ext uri="{BB962C8B-B14F-4D97-AF65-F5344CB8AC3E}">
        <p14:creationId xmlns:p14="http://schemas.microsoft.com/office/powerpoint/2010/main" val="41648158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7950-B320-BF96-93DA-5C89DEEBEE2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D40A9F8-BD79-FD0A-9781-1E25C50F9AEF}"/>
              </a:ext>
            </a:extLst>
          </p:cNvPr>
          <p:cNvPicPr>
            <a:picLocks noGrp="1" noChangeAspect="1"/>
          </p:cNvPicPr>
          <p:nvPr>
            <p:ph idx="1"/>
          </p:nvPr>
        </p:nvPicPr>
        <p:blipFill>
          <a:blip r:embed="rId2"/>
          <a:stretch>
            <a:fillRect/>
          </a:stretch>
        </p:blipFill>
        <p:spPr>
          <a:xfrm>
            <a:off x="4775200" y="145133"/>
            <a:ext cx="5679439" cy="6712867"/>
          </a:xfrm>
        </p:spPr>
      </p:pic>
      <p:sp>
        <p:nvSpPr>
          <p:cNvPr id="6" name="Oval 5">
            <a:extLst>
              <a:ext uri="{FF2B5EF4-FFF2-40B4-BE49-F238E27FC236}">
                <a16:creationId xmlns:a16="http://schemas.microsoft.com/office/drawing/2014/main" id="{84AA1A66-2361-C743-CCCB-1E72B89ED58B}"/>
              </a:ext>
            </a:extLst>
          </p:cNvPr>
          <p:cNvSpPr/>
          <p:nvPr/>
        </p:nvSpPr>
        <p:spPr>
          <a:xfrm rot="18605097">
            <a:off x="8568734" y="1188961"/>
            <a:ext cx="3248175" cy="301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FB56810-3587-0213-7507-587CE33ABA62}"/>
              </a:ext>
            </a:extLst>
          </p:cNvPr>
          <p:cNvSpPr/>
          <p:nvPr/>
        </p:nvSpPr>
        <p:spPr>
          <a:xfrm>
            <a:off x="2306320" y="2981960"/>
            <a:ext cx="2956560" cy="2336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B3B6FA84-29D8-0A36-43CE-F421711441E8}"/>
              </a:ext>
            </a:extLst>
          </p:cNvPr>
          <p:cNvSpPr/>
          <p:nvPr/>
        </p:nvSpPr>
        <p:spPr>
          <a:xfrm rot="918852">
            <a:off x="2985373" y="2421144"/>
            <a:ext cx="3393440" cy="2336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5E4788C-B027-4D5A-5313-9E1F7B54A39A}"/>
              </a:ext>
            </a:extLst>
          </p:cNvPr>
          <p:cNvPicPr>
            <a:picLocks noChangeAspect="1"/>
          </p:cNvPicPr>
          <p:nvPr/>
        </p:nvPicPr>
        <p:blipFill>
          <a:blip r:embed="rId3"/>
          <a:stretch>
            <a:fillRect/>
          </a:stretch>
        </p:blipFill>
        <p:spPr>
          <a:xfrm rot="20464239">
            <a:off x="2897199" y="5302304"/>
            <a:ext cx="3334801" cy="774259"/>
          </a:xfrm>
          <a:prstGeom prst="rect">
            <a:avLst/>
          </a:prstGeom>
        </p:spPr>
      </p:pic>
      <p:sp>
        <p:nvSpPr>
          <p:cNvPr id="7" name="TextBox 6">
            <a:extLst>
              <a:ext uri="{FF2B5EF4-FFF2-40B4-BE49-F238E27FC236}">
                <a16:creationId xmlns:a16="http://schemas.microsoft.com/office/drawing/2014/main" id="{F3A3AE8D-BC1E-F381-3A05-00C700AD153C}"/>
              </a:ext>
            </a:extLst>
          </p:cNvPr>
          <p:cNvSpPr txBox="1"/>
          <p:nvPr/>
        </p:nvSpPr>
        <p:spPr>
          <a:xfrm>
            <a:off x="4651790" y="1926845"/>
            <a:ext cx="701040" cy="461665"/>
          </a:xfrm>
          <a:prstGeom prst="rect">
            <a:avLst/>
          </a:prstGeom>
          <a:noFill/>
        </p:spPr>
        <p:txBody>
          <a:bodyPr wrap="square" rtlCol="0">
            <a:spAutoFit/>
          </a:bodyPr>
          <a:lstStyle/>
          <a:p>
            <a:r>
              <a:rPr lang="en-US" sz="2400" b="1" dirty="0"/>
              <a:t>1</a:t>
            </a:r>
          </a:p>
        </p:txBody>
      </p:sp>
      <p:sp>
        <p:nvSpPr>
          <p:cNvPr id="8" name="TextBox 7">
            <a:extLst>
              <a:ext uri="{FF2B5EF4-FFF2-40B4-BE49-F238E27FC236}">
                <a16:creationId xmlns:a16="http://schemas.microsoft.com/office/drawing/2014/main" id="{FD6546FA-87CE-D25A-41FD-E0E5051E81F8}"/>
              </a:ext>
            </a:extLst>
          </p:cNvPr>
          <p:cNvSpPr txBox="1"/>
          <p:nvPr/>
        </p:nvSpPr>
        <p:spPr>
          <a:xfrm>
            <a:off x="3232370" y="2544949"/>
            <a:ext cx="640080" cy="461665"/>
          </a:xfrm>
          <a:prstGeom prst="rect">
            <a:avLst/>
          </a:prstGeom>
          <a:noFill/>
        </p:spPr>
        <p:txBody>
          <a:bodyPr wrap="square" rtlCol="0">
            <a:spAutoFit/>
          </a:bodyPr>
          <a:lstStyle/>
          <a:p>
            <a:r>
              <a:rPr lang="en-US" sz="2400" b="1" dirty="0"/>
              <a:t>2</a:t>
            </a:r>
          </a:p>
        </p:txBody>
      </p:sp>
    </p:spTree>
    <p:extLst>
      <p:ext uri="{BB962C8B-B14F-4D97-AF65-F5344CB8AC3E}">
        <p14:creationId xmlns:p14="http://schemas.microsoft.com/office/powerpoint/2010/main" val="3471799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7950-B320-BF96-93DA-5C89DEEBEE2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D40A9F8-BD79-FD0A-9781-1E25C50F9AEF}"/>
              </a:ext>
            </a:extLst>
          </p:cNvPr>
          <p:cNvPicPr>
            <a:picLocks noGrp="1" noChangeAspect="1"/>
          </p:cNvPicPr>
          <p:nvPr>
            <p:ph idx="1"/>
          </p:nvPr>
        </p:nvPicPr>
        <p:blipFill>
          <a:blip r:embed="rId2"/>
          <a:stretch>
            <a:fillRect/>
          </a:stretch>
        </p:blipFill>
        <p:spPr>
          <a:xfrm>
            <a:off x="4775200" y="145133"/>
            <a:ext cx="5679439" cy="6712867"/>
          </a:xfrm>
        </p:spPr>
      </p:pic>
      <p:sp>
        <p:nvSpPr>
          <p:cNvPr id="6" name="Oval 5">
            <a:extLst>
              <a:ext uri="{FF2B5EF4-FFF2-40B4-BE49-F238E27FC236}">
                <a16:creationId xmlns:a16="http://schemas.microsoft.com/office/drawing/2014/main" id="{84AA1A66-2361-C743-CCCB-1E72B89ED58B}"/>
              </a:ext>
            </a:extLst>
          </p:cNvPr>
          <p:cNvSpPr/>
          <p:nvPr/>
        </p:nvSpPr>
        <p:spPr>
          <a:xfrm rot="18605097">
            <a:off x="8568734" y="1188961"/>
            <a:ext cx="3248175" cy="301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FB56810-3587-0213-7507-587CE33ABA62}"/>
              </a:ext>
            </a:extLst>
          </p:cNvPr>
          <p:cNvSpPr/>
          <p:nvPr/>
        </p:nvSpPr>
        <p:spPr>
          <a:xfrm>
            <a:off x="2306320" y="2981960"/>
            <a:ext cx="2956560" cy="2336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B3B6FA84-29D8-0A36-43CE-F421711441E8}"/>
              </a:ext>
            </a:extLst>
          </p:cNvPr>
          <p:cNvSpPr/>
          <p:nvPr/>
        </p:nvSpPr>
        <p:spPr>
          <a:xfrm rot="918852">
            <a:off x="2985373" y="2421144"/>
            <a:ext cx="3393440" cy="2336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5E4788C-B027-4D5A-5313-9E1F7B54A39A}"/>
              </a:ext>
            </a:extLst>
          </p:cNvPr>
          <p:cNvPicPr>
            <a:picLocks noChangeAspect="1"/>
          </p:cNvPicPr>
          <p:nvPr/>
        </p:nvPicPr>
        <p:blipFill>
          <a:blip r:embed="rId3"/>
          <a:stretch>
            <a:fillRect/>
          </a:stretch>
        </p:blipFill>
        <p:spPr>
          <a:xfrm rot="20464239">
            <a:off x="2897199" y="5302304"/>
            <a:ext cx="3334801" cy="774259"/>
          </a:xfrm>
          <a:prstGeom prst="rect">
            <a:avLst/>
          </a:prstGeom>
        </p:spPr>
      </p:pic>
      <p:sp>
        <p:nvSpPr>
          <p:cNvPr id="7" name="TextBox 6">
            <a:extLst>
              <a:ext uri="{FF2B5EF4-FFF2-40B4-BE49-F238E27FC236}">
                <a16:creationId xmlns:a16="http://schemas.microsoft.com/office/drawing/2014/main" id="{7125D627-88A2-2D67-CD3F-B95A10596CDE}"/>
              </a:ext>
            </a:extLst>
          </p:cNvPr>
          <p:cNvSpPr txBox="1"/>
          <p:nvPr/>
        </p:nvSpPr>
        <p:spPr>
          <a:xfrm>
            <a:off x="3014761" y="4899172"/>
            <a:ext cx="1963639" cy="461665"/>
          </a:xfrm>
          <a:prstGeom prst="rect">
            <a:avLst/>
          </a:prstGeom>
          <a:noFill/>
        </p:spPr>
        <p:txBody>
          <a:bodyPr wrap="square" rtlCol="0">
            <a:spAutoFit/>
          </a:bodyPr>
          <a:lstStyle/>
          <a:p>
            <a:r>
              <a:rPr lang="en-US" sz="2400" b="1" dirty="0"/>
              <a:t>EPSP +10 mV</a:t>
            </a:r>
          </a:p>
        </p:txBody>
      </p:sp>
      <p:sp>
        <p:nvSpPr>
          <p:cNvPr id="8" name="TextBox 7">
            <a:extLst>
              <a:ext uri="{FF2B5EF4-FFF2-40B4-BE49-F238E27FC236}">
                <a16:creationId xmlns:a16="http://schemas.microsoft.com/office/drawing/2014/main" id="{13396DCB-123B-2548-5CFC-913F7FCFEA78}"/>
              </a:ext>
            </a:extLst>
          </p:cNvPr>
          <p:cNvSpPr txBox="1"/>
          <p:nvPr/>
        </p:nvSpPr>
        <p:spPr>
          <a:xfrm>
            <a:off x="9804400" y="1977168"/>
            <a:ext cx="1549400" cy="461665"/>
          </a:xfrm>
          <a:prstGeom prst="rect">
            <a:avLst/>
          </a:prstGeom>
          <a:noFill/>
        </p:spPr>
        <p:txBody>
          <a:bodyPr wrap="square" rtlCol="0">
            <a:spAutoFit/>
          </a:bodyPr>
          <a:lstStyle/>
          <a:p>
            <a:r>
              <a:rPr lang="en-US" sz="2400" b="1" dirty="0"/>
              <a:t>IPSP -5 mV</a:t>
            </a:r>
          </a:p>
        </p:txBody>
      </p:sp>
    </p:spTree>
    <p:extLst>
      <p:ext uri="{BB962C8B-B14F-4D97-AF65-F5344CB8AC3E}">
        <p14:creationId xmlns:p14="http://schemas.microsoft.com/office/powerpoint/2010/main" val="3093236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344F-AF48-1F9B-B31D-0C8C29822B1D}"/>
              </a:ext>
            </a:extLst>
          </p:cNvPr>
          <p:cNvSpPr>
            <a:spLocks noGrp="1"/>
          </p:cNvSpPr>
          <p:nvPr>
            <p:ph type="title"/>
          </p:nvPr>
        </p:nvSpPr>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Excitatory postsynaptic potential (EPSP)</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E8B9CE2-123D-AB97-7C3F-F082DDD3DCA8}"/>
              </a:ext>
            </a:extLst>
          </p:cNvPr>
          <p:cNvSpPr>
            <a:spLocks noGrp="1"/>
          </p:cNvSpPr>
          <p:nvPr>
            <p:ph idx="1"/>
          </p:nvPr>
        </p:nvSpPr>
        <p:spPr/>
        <p:txBody>
          <a:bodyPr>
            <a:normAutofit/>
          </a:bodyPr>
          <a:lstStyle/>
          <a:p>
            <a:r>
              <a:rPr lang="en-US" sz="3200" dirty="0"/>
              <a:t>This positive increase in voltage above the normal resting neuronal potential— that is, to a less negative value—is called the excitatory postsynaptic potential (or </a:t>
            </a:r>
            <a:r>
              <a:rPr lang="en-US" sz="3200" b="1" dirty="0"/>
              <a:t>EPSP)</a:t>
            </a:r>
            <a:r>
              <a:rPr lang="en-US" sz="3200" dirty="0"/>
              <a:t>, because if this potential rises high enough in the positive direction, it will elicit an action potential in the postsynaptic neuron, thus exciting it. </a:t>
            </a:r>
          </a:p>
          <a:p>
            <a:endParaRPr lang="en-US" sz="3200" dirty="0"/>
          </a:p>
          <a:p>
            <a:r>
              <a:rPr lang="en-US" sz="3200" dirty="0"/>
              <a:t>EPSP is +20 millivolts means 20 millivolts more positive than the resting value.</a:t>
            </a:r>
          </a:p>
        </p:txBody>
      </p:sp>
    </p:spTree>
    <p:extLst>
      <p:ext uri="{BB962C8B-B14F-4D97-AF65-F5344CB8AC3E}">
        <p14:creationId xmlns:p14="http://schemas.microsoft.com/office/powerpoint/2010/main" val="476191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C6E84-21C3-B77C-0ADF-C2FEE7094EBA}"/>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Inhibitory postsynaptic potential (IPSP)</a:t>
            </a:r>
          </a:p>
        </p:txBody>
      </p:sp>
      <p:sp>
        <p:nvSpPr>
          <p:cNvPr id="3" name="Content Placeholder 2">
            <a:extLst>
              <a:ext uri="{FF2B5EF4-FFF2-40B4-BE49-F238E27FC236}">
                <a16:creationId xmlns:a16="http://schemas.microsoft.com/office/drawing/2014/main" id="{6DBD52BA-3ACC-2655-0A39-742147506F02}"/>
              </a:ext>
            </a:extLst>
          </p:cNvPr>
          <p:cNvSpPr>
            <a:spLocks noGrp="1"/>
          </p:cNvSpPr>
          <p:nvPr>
            <p:ph idx="1"/>
          </p:nvPr>
        </p:nvSpPr>
        <p:spPr/>
        <p:txBody>
          <a:bodyPr>
            <a:normAutofit/>
          </a:bodyPr>
          <a:lstStyle/>
          <a:p>
            <a:r>
              <a:rPr lang="en-US" sz="3200" dirty="0"/>
              <a:t>Opening potassium or chloride channels. </a:t>
            </a:r>
          </a:p>
          <a:p>
            <a:endParaRPr lang="en-US" sz="3200" dirty="0"/>
          </a:p>
          <a:p>
            <a:r>
              <a:rPr lang="en-US" sz="3200" dirty="0"/>
              <a:t>An increase in negativity beyond the normal resting membrane potential level is called an inhibitory postsynaptic potential (IPSP).</a:t>
            </a:r>
          </a:p>
          <a:p>
            <a:endParaRPr lang="en-US" sz="3200" dirty="0"/>
          </a:p>
          <a:p>
            <a:r>
              <a:rPr lang="en-US" sz="3200" dirty="0"/>
              <a:t>IPSP is -20 millivolts means 20 millivolts more negative than the resting value.</a:t>
            </a:r>
          </a:p>
          <a:p>
            <a:endParaRPr lang="en-US" sz="3200" dirty="0"/>
          </a:p>
        </p:txBody>
      </p:sp>
    </p:spTree>
    <p:extLst>
      <p:ext uri="{BB962C8B-B14F-4D97-AF65-F5344CB8AC3E}">
        <p14:creationId xmlns:p14="http://schemas.microsoft.com/office/powerpoint/2010/main" val="16823982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7950-B320-BF96-93DA-5C89DEEBEE2C}"/>
              </a:ext>
            </a:extLst>
          </p:cNvPr>
          <p:cNvSpPr>
            <a:spLocks noGrp="1"/>
          </p:cNvSpPr>
          <p:nvPr>
            <p:ph type="title"/>
          </p:nvPr>
        </p:nvSpPr>
        <p:spPr>
          <a:xfrm>
            <a:off x="589280" y="690880"/>
            <a:ext cx="5506720" cy="5547359"/>
          </a:xfrm>
        </p:spPr>
        <p:txBody>
          <a:bodyPr>
            <a:noAutofit/>
          </a:bodyPr>
          <a:lstStyle/>
          <a:p>
            <a:r>
              <a:rPr lang="en-US" sz="3200" b="1" dirty="0">
                <a:latin typeface="Times New Roman" panose="02020603050405020304" pitchFamily="18" charset="0"/>
                <a:cs typeface="Times New Roman" panose="02020603050405020304" pitchFamily="18" charset="0"/>
              </a:rPr>
              <a:t>Soma</a:t>
            </a:r>
            <a:r>
              <a:rPr lang="en-US" sz="3200" dirty="0">
                <a:latin typeface="Times New Roman" panose="02020603050405020304" pitchFamily="18" charset="0"/>
                <a:cs typeface="Times New Roman" panose="02020603050405020304" pitchFamily="18" charset="0"/>
              </a:rPr>
              <a: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uniform distribution of electrical potential:</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Large diameter (less resistance to conductance).</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Highly conductive electrolytic fluid.</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(change in membrane potential will be transmitted equally to all parts of the soma.)</a:t>
            </a:r>
          </a:p>
        </p:txBody>
      </p:sp>
      <p:pic>
        <p:nvPicPr>
          <p:cNvPr id="5" name="Content Placeholder 4">
            <a:extLst>
              <a:ext uri="{FF2B5EF4-FFF2-40B4-BE49-F238E27FC236}">
                <a16:creationId xmlns:a16="http://schemas.microsoft.com/office/drawing/2014/main" id="{BD40A9F8-BD79-FD0A-9781-1E25C50F9AEF}"/>
              </a:ext>
            </a:extLst>
          </p:cNvPr>
          <p:cNvPicPr>
            <a:picLocks noGrp="1" noChangeAspect="1"/>
          </p:cNvPicPr>
          <p:nvPr>
            <p:ph idx="1"/>
          </p:nvPr>
        </p:nvPicPr>
        <p:blipFill>
          <a:blip r:embed="rId2"/>
          <a:stretch>
            <a:fillRect/>
          </a:stretch>
        </p:blipFill>
        <p:spPr>
          <a:xfrm>
            <a:off x="6339840" y="155293"/>
            <a:ext cx="5262880" cy="6712867"/>
          </a:xfrm>
        </p:spPr>
      </p:pic>
    </p:spTree>
    <p:extLst>
      <p:ext uri="{BB962C8B-B14F-4D97-AF65-F5344CB8AC3E}">
        <p14:creationId xmlns:p14="http://schemas.microsoft.com/office/powerpoint/2010/main" val="688942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344F-AF48-1F9B-B31D-0C8C29822B1D}"/>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Resting membrane potential of neuronal soma</a:t>
            </a:r>
            <a:endParaRPr lang="en-US" dirty="0"/>
          </a:p>
        </p:txBody>
      </p:sp>
      <p:sp>
        <p:nvSpPr>
          <p:cNvPr id="3" name="Content Placeholder 2">
            <a:extLst>
              <a:ext uri="{FF2B5EF4-FFF2-40B4-BE49-F238E27FC236}">
                <a16:creationId xmlns:a16="http://schemas.microsoft.com/office/drawing/2014/main" id="{0E8B9CE2-123D-AB97-7C3F-F082DDD3DCA8}"/>
              </a:ext>
            </a:extLst>
          </p:cNvPr>
          <p:cNvSpPr>
            <a:spLocks noGrp="1"/>
          </p:cNvSpPr>
          <p:nvPr>
            <p:ph idx="1"/>
          </p:nvPr>
        </p:nvSpPr>
        <p:spPr/>
        <p:txBody>
          <a:bodyPr>
            <a:normAutofit/>
          </a:bodyPr>
          <a:lstStyle/>
          <a:p>
            <a:endParaRPr lang="en-US" sz="3200" dirty="0"/>
          </a:p>
          <a:p>
            <a:r>
              <a:rPr lang="en-US" sz="3200" dirty="0"/>
              <a:t>Any change in potential in any part of the intra-</a:t>
            </a:r>
            <a:r>
              <a:rPr lang="en-US" sz="3200" dirty="0" err="1"/>
              <a:t>somal</a:t>
            </a:r>
            <a:r>
              <a:rPr lang="en-US" sz="3200" dirty="0"/>
              <a:t> fluid causes an almost exactly equal change in potential at all other points inside the soma. </a:t>
            </a:r>
          </a:p>
          <a:p>
            <a:endParaRPr lang="en-US" sz="3200" dirty="0"/>
          </a:p>
          <a:p>
            <a:r>
              <a:rPr lang="en-US" sz="3200" dirty="0"/>
              <a:t>This principle is important because it plays a major role in “summation” of signals entering the neuron from multiple sources.</a:t>
            </a:r>
          </a:p>
        </p:txBody>
      </p:sp>
    </p:spTree>
    <p:extLst>
      <p:ext uri="{BB962C8B-B14F-4D97-AF65-F5344CB8AC3E}">
        <p14:creationId xmlns:p14="http://schemas.microsoft.com/office/powerpoint/2010/main" val="146412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7DF4D-C2C8-A1A8-BAD1-F7AB51F62D69}"/>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Summation in neurons</a:t>
            </a:r>
          </a:p>
        </p:txBody>
      </p:sp>
      <p:sp>
        <p:nvSpPr>
          <p:cNvPr id="3" name="Content Placeholder 2">
            <a:extLst>
              <a:ext uri="{FF2B5EF4-FFF2-40B4-BE49-F238E27FC236}">
                <a16:creationId xmlns:a16="http://schemas.microsoft.com/office/drawing/2014/main" id="{FE2096AC-8D2F-652C-5818-120C02DC0A4F}"/>
              </a:ext>
            </a:extLst>
          </p:cNvPr>
          <p:cNvSpPr>
            <a:spLocks noGrp="1"/>
          </p:cNvSpPr>
          <p:nvPr>
            <p:ph idx="1"/>
          </p:nvPr>
        </p:nvSpPr>
        <p:spPr/>
        <p:txBody>
          <a:bodyPr>
            <a:normAutofit/>
          </a:bodyPr>
          <a:lstStyle/>
          <a:p>
            <a:r>
              <a:rPr lang="en-US" sz="3200" dirty="0"/>
              <a:t>Excitation of a single presynaptic terminal on the surface of a neuron almost never excites the neuron. </a:t>
            </a:r>
          </a:p>
          <a:p>
            <a:endParaRPr lang="en-US" sz="3200" dirty="0"/>
          </a:p>
          <a:p>
            <a:r>
              <a:rPr lang="en-US" sz="3200" dirty="0"/>
              <a:t>The reason is that the amount of transmitter substance released by a single terminal to cause an EPSP is usually no greater than 0.5 to 1 millivolt, instead of the 10 to 20 millivolts normally required to reach threshold for excitation. </a:t>
            </a:r>
          </a:p>
        </p:txBody>
      </p:sp>
    </p:spTree>
    <p:extLst>
      <p:ext uri="{BB962C8B-B14F-4D97-AF65-F5344CB8AC3E}">
        <p14:creationId xmlns:p14="http://schemas.microsoft.com/office/powerpoint/2010/main" val="1208302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7950-B320-BF96-93DA-5C89DEEBEE2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D40A9F8-BD79-FD0A-9781-1E25C50F9AEF}"/>
              </a:ext>
            </a:extLst>
          </p:cNvPr>
          <p:cNvPicPr>
            <a:picLocks noGrp="1" noChangeAspect="1"/>
          </p:cNvPicPr>
          <p:nvPr>
            <p:ph idx="1"/>
          </p:nvPr>
        </p:nvPicPr>
        <p:blipFill>
          <a:blip r:embed="rId2"/>
          <a:stretch>
            <a:fillRect/>
          </a:stretch>
        </p:blipFill>
        <p:spPr>
          <a:xfrm>
            <a:off x="4775200" y="145133"/>
            <a:ext cx="5679439" cy="6712867"/>
          </a:xfrm>
        </p:spPr>
      </p:pic>
      <p:sp>
        <p:nvSpPr>
          <p:cNvPr id="6" name="Oval 5">
            <a:extLst>
              <a:ext uri="{FF2B5EF4-FFF2-40B4-BE49-F238E27FC236}">
                <a16:creationId xmlns:a16="http://schemas.microsoft.com/office/drawing/2014/main" id="{84AA1A66-2361-C743-CCCB-1E72B89ED58B}"/>
              </a:ext>
            </a:extLst>
          </p:cNvPr>
          <p:cNvSpPr/>
          <p:nvPr/>
        </p:nvSpPr>
        <p:spPr>
          <a:xfrm rot="18605097">
            <a:off x="7547653" y="1140197"/>
            <a:ext cx="3248175" cy="301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8048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7950-B320-BF96-93DA-5C89DEEBEE2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D40A9F8-BD79-FD0A-9781-1E25C50F9AEF}"/>
              </a:ext>
            </a:extLst>
          </p:cNvPr>
          <p:cNvPicPr>
            <a:picLocks noGrp="1" noChangeAspect="1"/>
          </p:cNvPicPr>
          <p:nvPr>
            <p:ph idx="1"/>
          </p:nvPr>
        </p:nvPicPr>
        <p:blipFill>
          <a:blip r:embed="rId2"/>
          <a:stretch>
            <a:fillRect/>
          </a:stretch>
        </p:blipFill>
        <p:spPr>
          <a:xfrm>
            <a:off x="4775200" y="145133"/>
            <a:ext cx="5679439" cy="6712867"/>
          </a:xfrm>
        </p:spPr>
      </p:pic>
      <p:sp>
        <p:nvSpPr>
          <p:cNvPr id="6" name="Oval 5">
            <a:extLst>
              <a:ext uri="{FF2B5EF4-FFF2-40B4-BE49-F238E27FC236}">
                <a16:creationId xmlns:a16="http://schemas.microsoft.com/office/drawing/2014/main" id="{84AA1A66-2361-C743-CCCB-1E72B89ED58B}"/>
              </a:ext>
            </a:extLst>
          </p:cNvPr>
          <p:cNvSpPr/>
          <p:nvPr/>
        </p:nvSpPr>
        <p:spPr>
          <a:xfrm rot="18605097">
            <a:off x="7547653" y="1140197"/>
            <a:ext cx="3248175" cy="301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7631E1D-68E4-4B2C-FDDB-5B0135DCE9DE}"/>
              </a:ext>
            </a:extLst>
          </p:cNvPr>
          <p:cNvPicPr>
            <a:picLocks noChangeAspect="1"/>
          </p:cNvPicPr>
          <p:nvPr/>
        </p:nvPicPr>
        <p:blipFill>
          <a:blip r:embed="rId3"/>
          <a:stretch>
            <a:fillRect/>
          </a:stretch>
        </p:blipFill>
        <p:spPr>
          <a:xfrm>
            <a:off x="5434228" y="4715505"/>
            <a:ext cx="1954233" cy="1741528"/>
          </a:xfrm>
          <a:prstGeom prst="rect">
            <a:avLst/>
          </a:prstGeom>
        </p:spPr>
      </p:pic>
    </p:spTree>
    <p:extLst>
      <p:ext uri="{BB962C8B-B14F-4D97-AF65-F5344CB8AC3E}">
        <p14:creationId xmlns:p14="http://schemas.microsoft.com/office/powerpoint/2010/main" val="2896496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7950-B320-BF96-93DA-5C89DEEBEE2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D40A9F8-BD79-FD0A-9781-1E25C50F9AEF}"/>
              </a:ext>
            </a:extLst>
          </p:cNvPr>
          <p:cNvPicPr>
            <a:picLocks noGrp="1" noChangeAspect="1"/>
          </p:cNvPicPr>
          <p:nvPr>
            <p:ph idx="1"/>
          </p:nvPr>
        </p:nvPicPr>
        <p:blipFill>
          <a:blip r:embed="rId2"/>
          <a:stretch>
            <a:fillRect/>
          </a:stretch>
        </p:blipFill>
        <p:spPr>
          <a:xfrm>
            <a:off x="4775200" y="145133"/>
            <a:ext cx="5679439" cy="6712867"/>
          </a:xfrm>
        </p:spPr>
      </p:pic>
      <p:sp>
        <p:nvSpPr>
          <p:cNvPr id="6" name="Oval 5">
            <a:extLst>
              <a:ext uri="{FF2B5EF4-FFF2-40B4-BE49-F238E27FC236}">
                <a16:creationId xmlns:a16="http://schemas.microsoft.com/office/drawing/2014/main" id="{84AA1A66-2361-C743-CCCB-1E72B89ED58B}"/>
              </a:ext>
            </a:extLst>
          </p:cNvPr>
          <p:cNvSpPr/>
          <p:nvPr/>
        </p:nvSpPr>
        <p:spPr>
          <a:xfrm rot="18605097">
            <a:off x="7547653" y="1140197"/>
            <a:ext cx="3248175" cy="301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7631E1D-68E4-4B2C-FDDB-5B0135DCE9DE}"/>
              </a:ext>
            </a:extLst>
          </p:cNvPr>
          <p:cNvPicPr>
            <a:picLocks noChangeAspect="1"/>
          </p:cNvPicPr>
          <p:nvPr/>
        </p:nvPicPr>
        <p:blipFill>
          <a:blip r:embed="rId3"/>
          <a:stretch>
            <a:fillRect/>
          </a:stretch>
        </p:blipFill>
        <p:spPr>
          <a:xfrm>
            <a:off x="5434228" y="4715505"/>
            <a:ext cx="1954233" cy="1741528"/>
          </a:xfrm>
          <a:prstGeom prst="rect">
            <a:avLst/>
          </a:prstGeom>
        </p:spPr>
      </p:pic>
      <p:sp>
        <p:nvSpPr>
          <p:cNvPr id="3" name="Oval 2">
            <a:extLst>
              <a:ext uri="{FF2B5EF4-FFF2-40B4-BE49-F238E27FC236}">
                <a16:creationId xmlns:a16="http://schemas.microsoft.com/office/drawing/2014/main" id="{D551B319-8739-4BFF-0453-A58586D7B643}"/>
              </a:ext>
            </a:extLst>
          </p:cNvPr>
          <p:cNvSpPr/>
          <p:nvPr/>
        </p:nvSpPr>
        <p:spPr>
          <a:xfrm>
            <a:off x="2753360" y="3749040"/>
            <a:ext cx="4277360" cy="27432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2191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8136-C52B-DE2B-9849-E89517F0E94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28755A5-0E0B-E7F1-131C-AB443B309AF0}"/>
              </a:ext>
            </a:extLst>
          </p:cNvPr>
          <p:cNvPicPr>
            <a:picLocks noGrp="1" noChangeAspect="1"/>
          </p:cNvPicPr>
          <p:nvPr>
            <p:ph idx="1"/>
          </p:nvPr>
        </p:nvPicPr>
        <p:blipFill>
          <a:blip r:embed="rId2"/>
          <a:stretch>
            <a:fillRect/>
          </a:stretch>
        </p:blipFill>
        <p:spPr>
          <a:xfrm>
            <a:off x="2042160" y="214503"/>
            <a:ext cx="7792719" cy="6428994"/>
          </a:xfrm>
        </p:spPr>
      </p:pic>
    </p:spTree>
    <p:extLst>
      <p:ext uri="{BB962C8B-B14F-4D97-AF65-F5344CB8AC3E}">
        <p14:creationId xmlns:p14="http://schemas.microsoft.com/office/powerpoint/2010/main" val="1790031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73758-4E84-70CF-4FA2-FF409A5FC8D9}"/>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Presynaptic inhibition</a:t>
            </a:r>
          </a:p>
        </p:txBody>
      </p:sp>
      <p:sp>
        <p:nvSpPr>
          <p:cNvPr id="3" name="Content Placeholder 2">
            <a:extLst>
              <a:ext uri="{FF2B5EF4-FFF2-40B4-BE49-F238E27FC236}">
                <a16:creationId xmlns:a16="http://schemas.microsoft.com/office/drawing/2014/main" id="{59519B93-E5AB-E7F6-78AD-1E43F3D43250}"/>
              </a:ext>
            </a:extLst>
          </p:cNvPr>
          <p:cNvSpPr>
            <a:spLocks noGrp="1"/>
          </p:cNvSpPr>
          <p:nvPr>
            <p:ph idx="1"/>
          </p:nvPr>
        </p:nvSpPr>
        <p:spPr/>
        <p:txBody>
          <a:bodyPr>
            <a:normAutofit/>
          </a:bodyPr>
          <a:lstStyle/>
          <a:p>
            <a:r>
              <a:rPr lang="en-US" dirty="0"/>
              <a:t>In addition to inhibition caused by inhibitory synapses operating at the neuronal membrane, which is called </a:t>
            </a:r>
            <a:r>
              <a:rPr lang="en-US" b="1" dirty="0"/>
              <a:t>postsynaptic inhibition</a:t>
            </a:r>
            <a:r>
              <a:rPr lang="en-US" dirty="0"/>
              <a:t>.</a:t>
            </a:r>
          </a:p>
          <a:p>
            <a:endParaRPr lang="en-US" dirty="0"/>
          </a:p>
          <a:p>
            <a:r>
              <a:rPr lang="en-US" b="1" dirty="0"/>
              <a:t>Presynaptic inhibition </a:t>
            </a:r>
            <a:r>
              <a:rPr lang="en-US" dirty="0"/>
              <a:t>is caused by release of an inhibitory substance onto the outsides of the presynaptic nerve fibrils before their own endings terminate on the postsynaptic neuron. </a:t>
            </a:r>
          </a:p>
          <a:p>
            <a:r>
              <a:rPr lang="en-US" dirty="0"/>
              <a:t>In most instances, the inhibitory transmitter substance is GABA. </a:t>
            </a:r>
          </a:p>
          <a:p>
            <a:r>
              <a:rPr lang="en-US" dirty="0"/>
              <a:t>This release has a specific effect of opening anion channels, allowing large numbers of Cl- ions to diffuse into the terminal fibril. </a:t>
            </a:r>
          </a:p>
        </p:txBody>
      </p:sp>
    </p:spTree>
    <p:extLst>
      <p:ext uri="{BB962C8B-B14F-4D97-AF65-F5344CB8AC3E}">
        <p14:creationId xmlns:p14="http://schemas.microsoft.com/office/powerpoint/2010/main" val="3829564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83A1-EB8D-5689-1750-745B633DDCE6}"/>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D1A6A7FD-1FBA-8EE0-840C-87D49C098EB0}"/>
              </a:ext>
            </a:extLst>
          </p:cNvPr>
          <p:cNvPicPr>
            <a:picLocks noGrp="1" noChangeAspect="1"/>
          </p:cNvPicPr>
          <p:nvPr>
            <p:ph idx="1"/>
          </p:nvPr>
        </p:nvPicPr>
        <p:blipFill>
          <a:blip r:embed="rId2"/>
          <a:stretch>
            <a:fillRect/>
          </a:stretch>
        </p:blipFill>
        <p:spPr>
          <a:xfrm>
            <a:off x="2438400" y="185485"/>
            <a:ext cx="6624320" cy="6487029"/>
          </a:xfrm>
          <a:prstGeom prst="rect">
            <a:avLst/>
          </a:prstGeom>
        </p:spPr>
      </p:pic>
    </p:spTree>
    <p:extLst>
      <p:ext uri="{BB962C8B-B14F-4D97-AF65-F5344CB8AC3E}">
        <p14:creationId xmlns:p14="http://schemas.microsoft.com/office/powerpoint/2010/main" val="18695773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73758-4E84-70CF-4FA2-FF409A5FC8D9}"/>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Presynaptic inhibition</a:t>
            </a:r>
          </a:p>
        </p:txBody>
      </p:sp>
      <p:sp>
        <p:nvSpPr>
          <p:cNvPr id="3" name="Content Placeholder 2">
            <a:extLst>
              <a:ext uri="{FF2B5EF4-FFF2-40B4-BE49-F238E27FC236}">
                <a16:creationId xmlns:a16="http://schemas.microsoft.com/office/drawing/2014/main" id="{59519B93-E5AB-E7F6-78AD-1E43F3D43250}"/>
              </a:ext>
            </a:extLst>
          </p:cNvPr>
          <p:cNvSpPr>
            <a:spLocks noGrp="1"/>
          </p:cNvSpPr>
          <p:nvPr>
            <p:ph idx="1"/>
          </p:nvPr>
        </p:nvSpPr>
        <p:spPr/>
        <p:txBody>
          <a:bodyPr/>
          <a:lstStyle/>
          <a:p>
            <a:pPr marL="0" indent="0">
              <a:buNone/>
            </a:pPr>
            <a:endParaRPr lang="en-US" dirty="0"/>
          </a:p>
          <a:p>
            <a:r>
              <a:rPr lang="en-US" dirty="0"/>
              <a:t>Presynaptic inhibition occurs in many of the sensory pathways in the nervous system, such as, adjacent sensory nerve fibers often mutually inhibit one another, which minimizes sideways spread and mixing of signals in sensory tracts.</a:t>
            </a:r>
          </a:p>
        </p:txBody>
      </p:sp>
    </p:spTree>
    <p:extLst>
      <p:ext uri="{BB962C8B-B14F-4D97-AF65-F5344CB8AC3E}">
        <p14:creationId xmlns:p14="http://schemas.microsoft.com/office/powerpoint/2010/main" val="3467790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79E04-E682-1618-B168-D97D8AA67E54}"/>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Facilitation of neurons</a:t>
            </a:r>
          </a:p>
        </p:txBody>
      </p:sp>
      <p:sp>
        <p:nvSpPr>
          <p:cNvPr id="3" name="Content Placeholder 2">
            <a:extLst>
              <a:ext uri="{FF2B5EF4-FFF2-40B4-BE49-F238E27FC236}">
                <a16:creationId xmlns:a16="http://schemas.microsoft.com/office/drawing/2014/main" id="{6AD612BF-9F4D-E956-F5C2-0C06A55EC849}"/>
              </a:ext>
            </a:extLst>
          </p:cNvPr>
          <p:cNvSpPr>
            <a:spLocks noGrp="1"/>
          </p:cNvSpPr>
          <p:nvPr>
            <p:ph idx="1"/>
          </p:nvPr>
        </p:nvSpPr>
        <p:spPr>
          <a:xfrm>
            <a:off x="838200" y="1690688"/>
            <a:ext cx="10515600" cy="4802187"/>
          </a:xfrm>
        </p:spPr>
        <p:txBody>
          <a:bodyPr>
            <a:normAutofit lnSpcReduction="10000"/>
          </a:bodyPr>
          <a:lstStyle/>
          <a:p>
            <a:r>
              <a:rPr lang="en-US" sz="3200" dirty="0"/>
              <a:t>Often the summated postsynaptic potential is excitatory but has not risen high enough to reach the threshold for firing by the postsynaptic neuron. </a:t>
            </a:r>
          </a:p>
          <a:p>
            <a:r>
              <a:rPr lang="en-US" sz="3200" dirty="0"/>
              <a:t>When this situation occurs, the neuron is said to be facilitated. </a:t>
            </a:r>
          </a:p>
          <a:p>
            <a:r>
              <a:rPr lang="en-US" sz="3200" dirty="0"/>
              <a:t>That is, its membrane potential is nearer the threshold for firing than normal but is not yet at the firing level. </a:t>
            </a:r>
          </a:p>
          <a:p>
            <a:r>
              <a:rPr lang="en-US" sz="3200" dirty="0"/>
              <a:t>Consequently, another excitatory signal entering the neuron from some other source can then excite the neuron very easily.</a:t>
            </a:r>
          </a:p>
        </p:txBody>
      </p:sp>
    </p:spTree>
    <p:extLst>
      <p:ext uri="{BB962C8B-B14F-4D97-AF65-F5344CB8AC3E}">
        <p14:creationId xmlns:p14="http://schemas.microsoft.com/office/powerpoint/2010/main" val="793520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7950-B320-BF96-93DA-5C89DEEBEE2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D40A9F8-BD79-FD0A-9781-1E25C50F9AEF}"/>
              </a:ext>
            </a:extLst>
          </p:cNvPr>
          <p:cNvPicPr>
            <a:picLocks noGrp="1" noChangeAspect="1"/>
          </p:cNvPicPr>
          <p:nvPr>
            <p:ph idx="1"/>
          </p:nvPr>
        </p:nvPicPr>
        <p:blipFill>
          <a:blip r:embed="rId2"/>
          <a:stretch>
            <a:fillRect/>
          </a:stretch>
        </p:blipFill>
        <p:spPr>
          <a:xfrm>
            <a:off x="4775200" y="145133"/>
            <a:ext cx="5679439" cy="6712867"/>
          </a:xfrm>
        </p:spPr>
      </p:pic>
      <p:sp>
        <p:nvSpPr>
          <p:cNvPr id="6" name="Oval 5">
            <a:extLst>
              <a:ext uri="{FF2B5EF4-FFF2-40B4-BE49-F238E27FC236}">
                <a16:creationId xmlns:a16="http://schemas.microsoft.com/office/drawing/2014/main" id="{84AA1A66-2361-C743-CCCB-1E72B89ED58B}"/>
              </a:ext>
            </a:extLst>
          </p:cNvPr>
          <p:cNvSpPr/>
          <p:nvPr/>
        </p:nvSpPr>
        <p:spPr>
          <a:xfrm rot="18605097">
            <a:off x="7547653" y="1140197"/>
            <a:ext cx="3248175" cy="301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7631E1D-68E4-4B2C-FDDB-5B0135DCE9DE}"/>
              </a:ext>
            </a:extLst>
          </p:cNvPr>
          <p:cNvPicPr>
            <a:picLocks noChangeAspect="1"/>
          </p:cNvPicPr>
          <p:nvPr/>
        </p:nvPicPr>
        <p:blipFill>
          <a:blip r:embed="rId3"/>
          <a:stretch>
            <a:fillRect/>
          </a:stretch>
        </p:blipFill>
        <p:spPr>
          <a:xfrm>
            <a:off x="5434228" y="4715505"/>
            <a:ext cx="1954233" cy="1741528"/>
          </a:xfrm>
          <a:prstGeom prst="rect">
            <a:avLst/>
          </a:prstGeom>
        </p:spPr>
      </p:pic>
      <p:sp>
        <p:nvSpPr>
          <p:cNvPr id="3" name="Oval 2">
            <a:extLst>
              <a:ext uri="{FF2B5EF4-FFF2-40B4-BE49-F238E27FC236}">
                <a16:creationId xmlns:a16="http://schemas.microsoft.com/office/drawing/2014/main" id="{D551B319-8739-4BFF-0453-A58586D7B643}"/>
              </a:ext>
            </a:extLst>
          </p:cNvPr>
          <p:cNvSpPr/>
          <p:nvPr/>
        </p:nvSpPr>
        <p:spPr>
          <a:xfrm>
            <a:off x="2753360" y="3749040"/>
            <a:ext cx="4277360" cy="27432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AB259EF-EE39-6353-BCE9-C42607D306AA}"/>
              </a:ext>
            </a:extLst>
          </p:cNvPr>
          <p:cNvSpPr txBox="1"/>
          <p:nvPr/>
        </p:nvSpPr>
        <p:spPr>
          <a:xfrm>
            <a:off x="9824720" y="1442720"/>
            <a:ext cx="1696720" cy="461665"/>
          </a:xfrm>
          <a:prstGeom prst="rect">
            <a:avLst/>
          </a:prstGeom>
          <a:noFill/>
        </p:spPr>
        <p:txBody>
          <a:bodyPr wrap="square" rtlCol="0">
            <a:spAutoFit/>
          </a:bodyPr>
          <a:lstStyle/>
          <a:p>
            <a:r>
              <a:rPr lang="en-US" sz="2400" dirty="0"/>
              <a:t>EPSP 10 mV</a:t>
            </a:r>
          </a:p>
        </p:txBody>
      </p:sp>
      <p:sp>
        <p:nvSpPr>
          <p:cNvPr id="7" name="TextBox 6">
            <a:extLst>
              <a:ext uri="{FF2B5EF4-FFF2-40B4-BE49-F238E27FC236}">
                <a16:creationId xmlns:a16="http://schemas.microsoft.com/office/drawing/2014/main" id="{D75EA180-A30B-9274-0BE8-44D921EA4BF5}"/>
              </a:ext>
            </a:extLst>
          </p:cNvPr>
          <p:cNvSpPr txBox="1"/>
          <p:nvPr/>
        </p:nvSpPr>
        <p:spPr>
          <a:xfrm>
            <a:off x="3876039" y="5770880"/>
            <a:ext cx="1558189" cy="461665"/>
          </a:xfrm>
          <a:prstGeom prst="rect">
            <a:avLst/>
          </a:prstGeom>
          <a:noFill/>
        </p:spPr>
        <p:txBody>
          <a:bodyPr wrap="square" rtlCol="0">
            <a:spAutoFit/>
          </a:bodyPr>
          <a:lstStyle/>
          <a:p>
            <a:r>
              <a:rPr lang="en-US" sz="2400" dirty="0"/>
              <a:t>EPSP 5 mV</a:t>
            </a:r>
          </a:p>
        </p:txBody>
      </p:sp>
      <p:sp>
        <p:nvSpPr>
          <p:cNvPr id="9" name="TextBox 8">
            <a:extLst>
              <a:ext uri="{FF2B5EF4-FFF2-40B4-BE49-F238E27FC236}">
                <a16:creationId xmlns:a16="http://schemas.microsoft.com/office/drawing/2014/main" id="{1BF4F9EE-3CD4-50EA-FB25-9839D4568E30}"/>
              </a:ext>
            </a:extLst>
          </p:cNvPr>
          <p:cNvSpPr txBox="1"/>
          <p:nvPr/>
        </p:nvSpPr>
        <p:spPr>
          <a:xfrm>
            <a:off x="3302000" y="3027680"/>
            <a:ext cx="1727200" cy="461665"/>
          </a:xfrm>
          <a:prstGeom prst="rect">
            <a:avLst/>
          </a:prstGeom>
          <a:noFill/>
        </p:spPr>
        <p:txBody>
          <a:bodyPr wrap="square" rtlCol="0">
            <a:spAutoFit/>
          </a:bodyPr>
          <a:lstStyle/>
          <a:p>
            <a:r>
              <a:rPr lang="en-US" sz="2400" dirty="0"/>
              <a:t>IPSP 20 mV</a:t>
            </a:r>
          </a:p>
        </p:txBody>
      </p:sp>
      <p:sp>
        <p:nvSpPr>
          <p:cNvPr id="10" name="TextBox 9">
            <a:extLst>
              <a:ext uri="{FF2B5EF4-FFF2-40B4-BE49-F238E27FC236}">
                <a16:creationId xmlns:a16="http://schemas.microsoft.com/office/drawing/2014/main" id="{C4FB6C66-7727-0069-17F9-8687E1054811}"/>
              </a:ext>
            </a:extLst>
          </p:cNvPr>
          <p:cNvSpPr txBox="1"/>
          <p:nvPr/>
        </p:nvSpPr>
        <p:spPr>
          <a:xfrm>
            <a:off x="838200" y="4155440"/>
            <a:ext cx="2590800" cy="830997"/>
          </a:xfrm>
          <a:prstGeom prst="rect">
            <a:avLst/>
          </a:prstGeom>
          <a:noFill/>
        </p:spPr>
        <p:txBody>
          <a:bodyPr wrap="square" rtlCol="0">
            <a:spAutoFit/>
          </a:bodyPr>
          <a:lstStyle/>
          <a:p>
            <a:r>
              <a:rPr lang="en-US" sz="2400" dirty="0"/>
              <a:t>RMP -65 mV</a:t>
            </a:r>
          </a:p>
          <a:p>
            <a:r>
              <a:rPr lang="en-US" sz="2400" dirty="0"/>
              <a:t>Threshold -55 mV</a:t>
            </a:r>
          </a:p>
        </p:txBody>
      </p:sp>
    </p:spTree>
    <p:extLst>
      <p:ext uri="{BB962C8B-B14F-4D97-AF65-F5344CB8AC3E}">
        <p14:creationId xmlns:p14="http://schemas.microsoft.com/office/powerpoint/2010/main" val="1626925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ED108-A0B0-AF82-3A93-4DF74602A50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5944CCB-8C52-3F8E-185C-1E32B8379EBF}"/>
              </a:ext>
            </a:extLst>
          </p:cNvPr>
          <p:cNvPicPr>
            <a:picLocks noGrp="1" noChangeAspect="1"/>
          </p:cNvPicPr>
          <p:nvPr>
            <p:ph idx="1"/>
          </p:nvPr>
        </p:nvPicPr>
        <p:blipFill>
          <a:blip r:embed="rId2"/>
          <a:stretch>
            <a:fillRect/>
          </a:stretch>
        </p:blipFill>
        <p:spPr>
          <a:xfrm>
            <a:off x="1463120" y="469038"/>
            <a:ext cx="8666400" cy="5919924"/>
          </a:xfrm>
        </p:spPr>
      </p:pic>
    </p:spTree>
    <p:extLst>
      <p:ext uri="{BB962C8B-B14F-4D97-AF65-F5344CB8AC3E}">
        <p14:creationId xmlns:p14="http://schemas.microsoft.com/office/powerpoint/2010/main" val="76858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10F45D-FA75-EA4C-8AF3-AA628EB616E7}"/>
              </a:ext>
            </a:extLst>
          </p:cNvPr>
          <p:cNvPicPr>
            <a:picLocks noChangeAspect="1"/>
          </p:cNvPicPr>
          <p:nvPr/>
        </p:nvPicPr>
        <p:blipFill>
          <a:blip r:embed="rId2"/>
          <a:stretch>
            <a:fillRect/>
          </a:stretch>
        </p:blipFill>
        <p:spPr>
          <a:xfrm>
            <a:off x="4023359" y="233680"/>
            <a:ext cx="4096677" cy="6315710"/>
          </a:xfrm>
          <a:prstGeom prst="rect">
            <a:avLst/>
          </a:prstGeom>
        </p:spPr>
      </p:pic>
    </p:spTree>
    <p:extLst>
      <p:ext uri="{BB962C8B-B14F-4D97-AF65-F5344CB8AC3E}">
        <p14:creationId xmlns:p14="http://schemas.microsoft.com/office/powerpoint/2010/main" val="3753014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511F6-4BF3-1151-D2ED-5E235FD305C8}"/>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Neuronal pools</a:t>
            </a:r>
          </a:p>
        </p:txBody>
      </p:sp>
      <p:sp>
        <p:nvSpPr>
          <p:cNvPr id="3" name="Content Placeholder 2">
            <a:extLst>
              <a:ext uri="{FF2B5EF4-FFF2-40B4-BE49-F238E27FC236}">
                <a16:creationId xmlns:a16="http://schemas.microsoft.com/office/drawing/2014/main" id="{913AEDC0-6370-1CB7-C784-98C3CBCABEC5}"/>
              </a:ext>
            </a:extLst>
          </p:cNvPr>
          <p:cNvSpPr>
            <a:spLocks noGrp="1"/>
          </p:cNvSpPr>
          <p:nvPr>
            <p:ph idx="1"/>
          </p:nvPr>
        </p:nvSpPr>
        <p:spPr/>
        <p:txBody>
          <a:bodyPr/>
          <a:lstStyle/>
          <a:p>
            <a:pPr marL="0" indent="0">
              <a:buNone/>
            </a:pPr>
            <a:endParaRPr lang="en-US" dirty="0"/>
          </a:p>
          <a:p>
            <a:r>
              <a:rPr lang="en-US" dirty="0"/>
              <a:t>Functional groups of neurons occurring in the grey matter of the brain and spinal cord, which process and integrate incoming information received from other sources, such as the sense organs, and transmit the processed information to other destinations. </a:t>
            </a:r>
            <a:r>
              <a:rPr lang="en-US" sz="1800" dirty="0"/>
              <a:t>(oxfordreference.com)</a:t>
            </a:r>
          </a:p>
          <a:p>
            <a:pPr marL="0" indent="0">
              <a:buNone/>
            </a:pPr>
            <a:endParaRPr lang="en-US" sz="1800" dirty="0"/>
          </a:p>
          <a:p>
            <a:r>
              <a:rPr lang="en-US" dirty="0"/>
              <a:t>Each neuronal pool has its own special organization that causes it to process signals in its own unique way and perform certain function.</a:t>
            </a:r>
          </a:p>
        </p:txBody>
      </p:sp>
    </p:spTree>
    <p:extLst>
      <p:ext uri="{BB962C8B-B14F-4D97-AF65-F5344CB8AC3E}">
        <p14:creationId xmlns:p14="http://schemas.microsoft.com/office/powerpoint/2010/main" val="24549208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374E3-D4AC-F7F3-ED23-FB79BEB665CB}"/>
              </a:ext>
            </a:extLst>
          </p:cNvPr>
          <p:cNvSpPr>
            <a:spLocks noGrp="1"/>
          </p:cNvSpPr>
          <p:nvPr>
            <p:ph type="title"/>
          </p:nvPr>
        </p:nvSpPr>
        <p:spPr>
          <a:xfrm>
            <a:off x="838200" y="1848485"/>
            <a:ext cx="4744720" cy="3201035"/>
          </a:xfrm>
        </p:spPr>
        <p:txBody>
          <a:bodyPr>
            <a:noAutofit/>
          </a:bodyPr>
          <a:lstStyle/>
          <a:p>
            <a:r>
              <a:rPr lang="en-US" sz="3200" dirty="0">
                <a:latin typeface="Times New Roman" panose="02020603050405020304" pitchFamily="18" charset="0"/>
                <a:cs typeface="Times New Roman" panose="02020603050405020304" pitchFamily="18" charset="0"/>
              </a:rPr>
              <a:t>Stimulatory field:</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The neuronal area stimulated by each incoming nerve fiber.</a:t>
            </a:r>
          </a:p>
        </p:txBody>
      </p:sp>
      <p:pic>
        <p:nvPicPr>
          <p:cNvPr id="5" name="Content Placeholder 4">
            <a:extLst>
              <a:ext uri="{FF2B5EF4-FFF2-40B4-BE49-F238E27FC236}">
                <a16:creationId xmlns:a16="http://schemas.microsoft.com/office/drawing/2014/main" id="{BDA4B5AC-CD72-5F7E-7CE9-3F16B1AF312A}"/>
              </a:ext>
            </a:extLst>
          </p:cNvPr>
          <p:cNvPicPr>
            <a:picLocks noGrp="1" noChangeAspect="1"/>
          </p:cNvPicPr>
          <p:nvPr>
            <p:ph idx="1"/>
          </p:nvPr>
        </p:nvPicPr>
        <p:blipFill>
          <a:blip r:embed="rId2"/>
          <a:stretch>
            <a:fillRect/>
          </a:stretch>
        </p:blipFill>
        <p:spPr>
          <a:xfrm>
            <a:off x="5582920" y="365125"/>
            <a:ext cx="5770880" cy="6396639"/>
          </a:xfrm>
        </p:spPr>
      </p:pic>
    </p:spTree>
    <p:extLst>
      <p:ext uri="{BB962C8B-B14F-4D97-AF65-F5344CB8AC3E}">
        <p14:creationId xmlns:p14="http://schemas.microsoft.com/office/powerpoint/2010/main" val="5173656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E91D-4DDA-9067-313B-2924E0E46E2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66E6E34-FFF9-6A34-AA1D-B41250C9546D}"/>
              </a:ext>
            </a:extLst>
          </p:cNvPr>
          <p:cNvPicPr>
            <a:picLocks noGrp="1" noChangeAspect="1"/>
          </p:cNvPicPr>
          <p:nvPr>
            <p:ph idx="1"/>
          </p:nvPr>
        </p:nvPicPr>
        <p:blipFill>
          <a:blip r:embed="rId2"/>
          <a:stretch>
            <a:fillRect/>
          </a:stretch>
        </p:blipFill>
        <p:spPr>
          <a:xfrm>
            <a:off x="294640" y="1649206"/>
            <a:ext cx="11257280" cy="4564122"/>
          </a:xfrm>
        </p:spPr>
      </p:pic>
    </p:spTree>
    <p:extLst>
      <p:ext uri="{BB962C8B-B14F-4D97-AF65-F5344CB8AC3E}">
        <p14:creationId xmlns:p14="http://schemas.microsoft.com/office/powerpoint/2010/main" val="18597590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374E3-D4AC-F7F3-ED23-FB79BEB665CB}"/>
              </a:ext>
            </a:extLst>
          </p:cNvPr>
          <p:cNvSpPr>
            <a:spLocks noGrp="1"/>
          </p:cNvSpPr>
          <p:nvPr>
            <p:ph type="title"/>
          </p:nvPr>
        </p:nvSpPr>
        <p:spPr>
          <a:xfrm>
            <a:off x="838200" y="1848485"/>
            <a:ext cx="4744720" cy="3201035"/>
          </a:xfrm>
        </p:spPr>
        <p:txBody>
          <a:bodyPr>
            <a:noAutofit/>
          </a:bodyPr>
          <a:lstStyle/>
          <a:p>
            <a:r>
              <a:rPr lang="en-US" sz="3200" dirty="0">
                <a:latin typeface="Times New Roman" panose="02020603050405020304" pitchFamily="18" charset="0"/>
                <a:cs typeface="Times New Roman" panose="02020603050405020304" pitchFamily="18" charset="0"/>
              </a:rPr>
              <a:t>Inhibitory zone:</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Greatest inhibition in the center of the zone.</a:t>
            </a:r>
          </a:p>
        </p:txBody>
      </p:sp>
      <p:pic>
        <p:nvPicPr>
          <p:cNvPr id="5" name="Content Placeholder 4">
            <a:extLst>
              <a:ext uri="{FF2B5EF4-FFF2-40B4-BE49-F238E27FC236}">
                <a16:creationId xmlns:a16="http://schemas.microsoft.com/office/drawing/2014/main" id="{BDA4B5AC-CD72-5F7E-7CE9-3F16B1AF312A}"/>
              </a:ext>
            </a:extLst>
          </p:cNvPr>
          <p:cNvPicPr>
            <a:picLocks noGrp="1" noChangeAspect="1"/>
          </p:cNvPicPr>
          <p:nvPr>
            <p:ph idx="1"/>
          </p:nvPr>
        </p:nvPicPr>
        <p:blipFill>
          <a:blip r:embed="rId2"/>
          <a:stretch>
            <a:fillRect/>
          </a:stretch>
        </p:blipFill>
        <p:spPr>
          <a:xfrm>
            <a:off x="5582920" y="365125"/>
            <a:ext cx="5770880" cy="6396639"/>
          </a:xfrm>
        </p:spPr>
      </p:pic>
    </p:spTree>
    <p:extLst>
      <p:ext uri="{BB962C8B-B14F-4D97-AF65-F5344CB8AC3E}">
        <p14:creationId xmlns:p14="http://schemas.microsoft.com/office/powerpoint/2010/main" val="42829859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511F6-4BF3-1151-D2ED-5E235FD305C8}"/>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Neuronal circuits</a:t>
            </a:r>
          </a:p>
        </p:txBody>
      </p:sp>
      <p:sp>
        <p:nvSpPr>
          <p:cNvPr id="3" name="Content Placeholder 2">
            <a:extLst>
              <a:ext uri="{FF2B5EF4-FFF2-40B4-BE49-F238E27FC236}">
                <a16:creationId xmlns:a16="http://schemas.microsoft.com/office/drawing/2014/main" id="{913AEDC0-6370-1CB7-C784-98C3CBCABEC5}"/>
              </a:ext>
            </a:extLst>
          </p:cNvPr>
          <p:cNvSpPr>
            <a:spLocks noGrp="1"/>
          </p:cNvSpPr>
          <p:nvPr>
            <p:ph idx="1"/>
          </p:nvPr>
        </p:nvSpPr>
        <p:spPr/>
        <p:txBody>
          <a:bodyPr/>
          <a:lstStyle/>
          <a:p>
            <a:pPr marL="0" indent="0">
              <a:buNone/>
            </a:pPr>
            <a:endParaRPr lang="en-US" dirty="0"/>
          </a:p>
          <a:p>
            <a:r>
              <a:rPr lang="en-US" sz="3200" dirty="0"/>
              <a:t>A group of interconnected neurons that perform certain function.</a:t>
            </a:r>
          </a:p>
        </p:txBody>
      </p:sp>
    </p:spTree>
    <p:extLst>
      <p:ext uri="{BB962C8B-B14F-4D97-AF65-F5344CB8AC3E}">
        <p14:creationId xmlns:p14="http://schemas.microsoft.com/office/powerpoint/2010/main" val="557525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7D43C-91EA-A715-AC58-020042C8043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A64E263-8EF3-298D-5BCC-9AA443A9496F}"/>
              </a:ext>
            </a:extLst>
          </p:cNvPr>
          <p:cNvPicPr>
            <a:picLocks noGrp="1" noChangeAspect="1"/>
          </p:cNvPicPr>
          <p:nvPr>
            <p:ph idx="1"/>
          </p:nvPr>
        </p:nvPicPr>
        <p:blipFill>
          <a:blip r:embed="rId2"/>
          <a:stretch>
            <a:fillRect/>
          </a:stretch>
        </p:blipFill>
        <p:spPr>
          <a:xfrm>
            <a:off x="1290320" y="86632"/>
            <a:ext cx="8493759" cy="6771368"/>
          </a:xfrm>
        </p:spPr>
      </p:pic>
    </p:spTree>
    <p:extLst>
      <p:ext uri="{BB962C8B-B14F-4D97-AF65-F5344CB8AC3E}">
        <p14:creationId xmlns:p14="http://schemas.microsoft.com/office/powerpoint/2010/main" val="26677185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p:txBody>
          <a:bodyPr>
            <a:normAutofit/>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Reciprocal inhibition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p:txBody>
          <a:bodyPr/>
          <a:lstStyle/>
          <a:p>
            <a:r>
              <a:rPr lang="en-US" sz="3200" dirty="0"/>
              <a:t>Sometimes an incoming signal to a neuronal pool causes an output excitatory signal going in one direction and at the same time an inhibitory signal going elsewhere.</a:t>
            </a:r>
          </a:p>
          <a:p>
            <a:endParaRPr lang="en-US" sz="3200" dirty="0"/>
          </a:p>
          <a:p>
            <a:r>
              <a:rPr lang="en-US" sz="3200" dirty="0"/>
              <a:t>This type of circuit is characteristic for controlling all antagonistic pairs of muscles.</a:t>
            </a:r>
          </a:p>
          <a:p>
            <a:endParaRPr lang="en-US" sz="32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116062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F7BDB-09F8-59F1-0015-4C22A39A1BAC}"/>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Reciprocal inhibition</a:t>
            </a:r>
          </a:p>
        </p:txBody>
      </p:sp>
      <p:pic>
        <p:nvPicPr>
          <p:cNvPr id="5" name="Content Placeholder 4">
            <a:extLst>
              <a:ext uri="{FF2B5EF4-FFF2-40B4-BE49-F238E27FC236}">
                <a16:creationId xmlns:a16="http://schemas.microsoft.com/office/drawing/2014/main" id="{B24D85E2-2766-7794-37CF-A7188A0BEE0B}"/>
              </a:ext>
            </a:extLst>
          </p:cNvPr>
          <p:cNvPicPr>
            <a:picLocks noGrp="1" noChangeAspect="1"/>
          </p:cNvPicPr>
          <p:nvPr>
            <p:ph idx="1"/>
          </p:nvPr>
        </p:nvPicPr>
        <p:blipFill>
          <a:blip r:embed="rId2"/>
          <a:stretch>
            <a:fillRect/>
          </a:stretch>
        </p:blipFill>
        <p:spPr>
          <a:xfrm>
            <a:off x="1056640" y="2342427"/>
            <a:ext cx="9784080" cy="3234596"/>
          </a:xfrm>
        </p:spPr>
      </p:pic>
    </p:spTree>
    <p:extLst>
      <p:ext uri="{BB962C8B-B14F-4D97-AF65-F5344CB8AC3E}">
        <p14:creationId xmlns:p14="http://schemas.microsoft.com/office/powerpoint/2010/main" val="20346434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DB89F-775E-F87C-0C50-CEF66550919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7801BBE-F542-5E8F-46FF-6A8552F2C4E8}"/>
              </a:ext>
            </a:extLst>
          </p:cNvPr>
          <p:cNvPicPr>
            <a:picLocks noGrp="1" noChangeAspect="1"/>
          </p:cNvPicPr>
          <p:nvPr>
            <p:ph idx="1"/>
          </p:nvPr>
        </p:nvPicPr>
        <p:blipFill>
          <a:blip r:embed="rId2"/>
          <a:stretch>
            <a:fillRect/>
          </a:stretch>
        </p:blipFill>
        <p:spPr>
          <a:xfrm>
            <a:off x="1457960" y="582795"/>
            <a:ext cx="9006840" cy="5692409"/>
          </a:xfrm>
        </p:spPr>
      </p:pic>
    </p:spTree>
    <p:extLst>
      <p:ext uri="{BB962C8B-B14F-4D97-AF65-F5344CB8AC3E}">
        <p14:creationId xmlns:p14="http://schemas.microsoft.com/office/powerpoint/2010/main" val="28132602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7D43C-91EA-A715-AC58-020042C8043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A64E263-8EF3-298D-5BCC-9AA443A9496F}"/>
              </a:ext>
            </a:extLst>
          </p:cNvPr>
          <p:cNvPicPr>
            <a:picLocks noGrp="1" noChangeAspect="1"/>
          </p:cNvPicPr>
          <p:nvPr>
            <p:ph idx="1"/>
          </p:nvPr>
        </p:nvPicPr>
        <p:blipFill>
          <a:blip r:embed="rId2"/>
          <a:stretch>
            <a:fillRect/>
          </a:stretch>
        </p:blipFill>
        <p:spPr>
          <a:xfrm>
            <a:off x="1290320" y="86632"/>
            <a:ext cx="8493759" cy="6771368"/>
          </a:xfrm>
        </p:spPr>
      </p:pic>
    </p:spTree>
    <p:extLst>
      <p:ext uri="{BB962C8B-B14F-4D97-AF65-F5344CB8AC3E}">
        <p14:creationId xmlns:p14="http://schemas.microsoft.com/office/powerpoint/2010/main" val="23764162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a:xfrm>
            <a:off x="838200" y="141605"/>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Divergence into multiple tracts </a:t>
            </a: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p:txBody>
          <a:bodyPr/>
          <a:lstStyle/>
          <a:p>
            <a:pPr marL="0" indent="0">
              <a:buNone/>
            </a:pPr>
            <a:r>
              <a:rPr lang="en-US" dirty="0"/>
              <a:t> </a:t>
            </a:r>
          </a:p>
        </p:txBody>
      </p:sp>
      <p:pic>
        <p:nvPicPr>
          <p:cNvPr id="5" name="Picture 4">
            <a:extLst>
              <a:ext uri="{FF2B5EF4-FFF2-40B4-BE49-F238E27FC236}">
                <a16:creationId xmlns:a16="http://schemas.microsoft.com/office/drawing/2014/main" id="{A8480450-E728-4FA8-6A0A-EE2C9CC8FC36}"/>
              </a:ext>
            </a:extLst>
          </p:cNvPr>
          <p:cNvPicPr>
            <a:picLocks noChangeAspect="1"/>
          </p:cNvPicPr>
          <p:nvPr/>
        </p:nvPicPr>
        <p:blipFill>
          <a:blip r:embed="rId2"/>
          <a:stretch>
            <a:fillRect/>
          </a:stretch>
        </p:blipFill>
        <p:spPr>
          <a:xfrm>
            <a:off x="1971040" y="1223425"/>
            <a:ext cx="8093261" cy="5362407"/>
          </a:xfrm>
          <a:prstGeom prst="rect">
            <a:avLst/>
          </a:prstGeom>
        </p:spPr>
      </p:pic>
    </p:spTree>
    <p:extLst>
      <p:ext uri="{BB962C8B-B14F-4D97-AF65-F5344CB8AC3E}">
        <p14:creationId xmlns:p14="http://schemas.microsoft.com/office/powerpoint/2010/main" val="36290857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Amplifying divergence </a:t>
            </a: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p:txBody>
          <a:bodyPr>
            <a:normAutofit/>
          </a:bodyPr>
          <a:lstStyle/>
          <a:p>
            <a:r>
              <a:rPr lang="en-US" sz="3200" dirty="0"/>
              <a:t>Amplifying divergence means simply that an input signal spreads to an increasing number of neurons as it passes through successive orders of neurons in its path.</a:t>
            </a:r>
          </a:p>
        </p:txBody>
      </p:sp>
    </p:spTree>
    <p:extLst>
      <p:ext uri="{BB962C8B-B14F-4D97-AF65-F5344CB8AC3E}">
        <p14:creationId xmlns:p14="http://schemas.microsoft.com/office/powerpoint/2010/main" val="12301639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a:xfrm>
            <a:off x="838200" y="182587"/>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Amplifying divergence </a:t>
            </a: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p:txBody>
          <a:bodyPr/>
          <a:lstStyle/>
          <a:p>
            <a:pPr marL="0" indent="0">
              <a:buNone/>
            </a:pPr>
            <a:endParaRPr lang="en-US" dirty="0"/>
          </a:p>
        </p:txBody>
      </p:sp>
      <p:pic>
        <p:nvPicPr>
          <p:cNvPr id="5" name="Picture 4">
            <a:extLst>
              <a:ext uri="{FF2B5EF4-FFF2-40B4-BE49-F238E27FC236}">
                <a16:creationId xmlns:a16="http://schemas.microsoft.com/office/drawing/2014/main" id="{5A4C7133-7302-952E-9D2F-3843B9A53CF4}"/>
              </a:ext>
            </a:extLst>
          </p:cNvPr>
          <p:cNvPicPr>
            <a:picLocks noChangeAspect="1"/>
          </p:cNvPicPr>
          <p:nvPr/>
        </p:nvPicPr>
        <p:blipFill>
          <a:blip r:embed="rId2"/>
          <a:stretch>
            <a:fillRect/>
          </a:stretch>
        </p:blipFill>
        <p:spPr>
          <a:xfrm>
            <a:off x="1168400" y="1473274"/>
            <a:ext cx="3929424" cy="4985092"/>
          </a:xfrm>
          <a:prstGeom prst="rect">
            <a:avLst/>
          </a:prstGeom>
        </p:spPr>
      </p:pic>
      <p:pic>
        <p:nvPicPr>
          <p:cNvPr id="6" name="Picture 5">
            <a:extLst>
              <a:ext uri="{FF2B5EF4-FFF2-40B4-BE49-F238E27FC236}">
                <a16:creationId xmlns:a16="http://schemas.microsoft.com/office/drawing/2014/main" id="{22640BFC-E01A-665A-1DBE-868E6F83DA52}"/>
              </a:ext>
            </a:extLst>
          </p:cNvPr>
          <p:cNvPicPr>
            <a:picLocks noChangeAspect="1"/>
          </p:cNvPicPr>
          <p:nvPr/>
        </p:nvPicPr>
        <p:blipFill>
          <a:blip r:embed="rId3"/>
          <a:stretch>
            <a:fillRect/>
          </a:stretch>
        </p:blipFill>
        <p:spPr>
          <a:xfrm>
            <a:off x="6298738" y="1613975"/>
            <a:ext cx="5385262" cy="4703689"/>
          </a:xfrm>
          <a:prstGeom prst="rect">
            <a:avLst/>
          </a:prstGeom>
        </p:spPr>
      </p:pic>
    </p:spTree>
    <p:extLst>
      <p:ext uri="{BB962C8B-B14F-4D97-AF65-F5344CB8AC3E}">
        <p14:creationId xmlns:p14="http://schemas.microsoft.com/office/powerpoint/2010/main" val="22935264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Convergence </a:t>
            </a: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p:txBody>
          <a:bodyPr>
            <a:normAutofit/>
          </a:bodyPr>
          <a:lstStyle/>
          <a:p>
            <a:r>
              <a:rPr lang="en-US" sz="3200" dirty="0"/>
              <a:t>Convergence means signals from multiple inputs uniting to excite a single neuron.</a:t>
            </a:r>
          </a:p>
          <a:p>
            <a:pPr marL="0" indent="0">
              <a:buNone/>
            </a:pPr>
            <a:endParaRPr lang="en-US" sz="3200" dirty="0"/>
          </a:p>
          <a:p>
            <a:r>
              <a:rPr lang="en-US" sz="3200" dirty="0"/>
              <a:t>The importance of this type is summation.</a:t>
            </a:r>
          </a:p>
          <a:p>
            <a:endParaRPr lang="en-US" sz="3200" dirty="0"/>
          </a:p>
          <a:p>
            <a:r>
              <a:rPr lang="en-US" sz="3200" dirty="0"/>
              <a:t>Convergence is one of the important means by which the central nervous system correlates, summates, and sorts different types of information</a:t>
            </a:r>
          </a:p>
        </p:txBody>
      </p:sp>
    </p:spTree>
    <p:extLst>
      <p:ext uri="{BB962C8B-B14F-4D97-AF65-F5344CB8AC3E}">
        <p14:creationId xmlns:p14="http://schemas.microsoft.com/office/powerpoint/2010/main" val="33228678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ED128-E29A-6668-B013-6E828495420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9483C34-109F-EE47-79A7-8A6A7A1CC2B0}"/>
              </a:ext>
            </a:extLst>
          </p:cNvPr>
          <p:cNvPicPr>
            <a:picLocks noGrp="1" noChangeAspect="1"/>
          </p:cNvPicPr>
          <p:nvPr>
            <p:ph idx="1"/>
          </p:nvPr>
        </p:nvPicPr>
        <p:blipFill>
          <a:blip r:embed="rId2"/>
          <a:stretch>
            <a:fillRect/>
          </a:stretch>
        </p:blipFill>
        <p:spPr>
          <a:xfrm>
            <a:off x="2245360" y="1690688"/>
            <a:ext cx="7701279" cy="4865397"/>
          </a:xfrm>
        </p:spPr>
      </p:pic>
    </p:spTree>
    <p:extLst>
      <p:ext uri="{BB962C8B-B14F-4D97-AF65-F5344CB8AC3E}">
        <p14:creationId xmlns:p14="http://schemas.microsoft.com/office/powerpoint/2010/main" val="4626010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a:xfrm>
            <a:off x="1031240" y="2519045"/>
            <a:ext cx="5146040" cy="1325563"/>
          </a:xfrm>
        </p:spPr>
        <p:txBody>
          <a:bodyPr>
            <a:normAutofit/>
          </a:bodyPr>
          <a:lstStyle/>
          <a:p>
            <a:r>
              <a:rPr lang="en-US" sz="4000" dirty="0">
                <a:latin typeface="Times New Roman" panose="02020603050405020304" pitchFamily="18" charset="0"/>
                <a:cs typeface="Times New Roman" panose="02020603050405020304" pitchFamily="18" charset="0"/>
              </a:rPr>
              <a:t>Convergence in photoreceptors (Rods)</a:t>
            </a: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a:xfrm>
            <a:off x="838200" y="1825625"/>
            <a:ext cx="6487160" cy="4351338"/>
          </a:xfrm>
        </p:spPr>
        <p:txBody>
          <a:bodyPr>
            <a:normAutofit/>
          </a:bodyPr>
          <a:lstStyle/>
          <a:p>
            <a:pPr marL="0" indent="0">
              <a:buNone/>
            </a:pPr>
            <a:endParaRPr lang="en-US" sz="3200" dirty="0"/>
          </a:p>
        </p:txBody>
      </p:sp>
      <p:pic>
        <p:nvPicPr>
          <p:cNvPr id="5" name="Picture 4">
            <a:extLst>
              <a:ext uri="{FF2B5EF4-FFF2-40B4-BE49-F238E27FC236}">
                <a16:creationId xmlns:a16="http://schemas.microsoft.com/office/drawing/2014/main" id="{06F89A42-6E9E-F062-171F-566519F1260F}"/>
              </a:ext>
            </a:extLst>
          </p:cNvPr>
          <p:cNvPicPr>
            <a:picLocks noChangeAspect="1"/>
          </p:cNvPicPr>
          <p:nvPr/>
        </p:nvPicPr>
        <p:blipFill>
          <a:blip r:embed="rId2"/>
          <a:stretch>
            <a:fillRect/>
          </a:stretch>
        </p:blipFill>
        <p:spPr>
          <a:xfrm>
            <a:off x="6177280" y="344737"/>
            <a:ext cx="4124383" cy="5832226"/>
          </a:xfrm>
          <a:prstGeom prst="rect">
            <a:avLst/>
          </a:prstGeom>
        </p:spPr>
      </p:pic>
      <p:sp>
        <p:nvSpPr>
          <p:cNvPr id="6" name="TextBox 5">
            <a:extLst>
              <a:ext uri="{FF2B5EF4-FFF2-40B4-BE49-F238E27FC236}">
                <a16:creationId xmlns:a16="http://schemas.microsoft.com/office/drawing/2014/main" id="{F1D068AA-544F-0766-6AE7-7D6DB31960F3}"/>
              </a:ext>
            </a:extLst>
          </p:cNvPr>
          <p:cNvSpPr txBox="1"/>
          <p:nvPr/>
        </p:nvSpPr>
        <p:spPr>
          <a:xfrm>
            <a:off x="7401560" y="6343986"/>
            <a:ext cx="3088640" cy="338554"/>
          </a:xfrm>
          <a:prstGeom prst="rect">
            <a:avLst/>
          </a:prstGeom>
          <a:noFill/>
        </p:spPr>
        <p:txBody>
          <a:bodyPr wrap="square" rtlCol="0">
            <a:spAutoFit/>
          </a:bodyPr>
          <a:lstStyle/>
          <a:p>
            <a:r>
              <a:rPr lang="en-US" sz="1600" b="0" i="0" u="sng" dirty="0">
                <a:effectLst/>
                <a:latin typeface="charter"/>
                <a:hlinkClick r:id="rId3"/>
              </a:rPr>
              <a:t>http://veteriankey.com/retina/</a:t>
            </a:r>
            <a:endParaRPr lang="en-US" sz="1600" dirty="0"/>
          </a:p>
        </p:txBody>
      </p:sp>
    </p:spTree>
    <p:extLst>
      <p:ext uri="{BB962C8B-B14F-4D97-AF65-F5344CB8AC3E}">
        <p14:creationId xmlns:p14="http://schemas.microsoft.com/office/powerpoint/2010/main" val="11505387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3C5FB-9359-916B-5E0A-A2FFDFABCCDA}"/>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After-discharge</a:t>
            </a:r>
          </a:p>
        </p:txBody>
      </p:sp>
      <p:sp>
        <p:nvSpPr>
          <p:cNvPr id="3" name="Content Placeholder 2">
            <a:extLst>
              <a:ext uri="{FF2B5EF4-FFF2-40B4-BE49-F238E27FC236}">
                <a16:creationId xmlns:a16="http://schemas.microsoft.com/office/drawing/2014/main" id="{CA9FFE1D-BB65-0B7C-69DC-5CC584FC18F5}"/>
              </a:ext>
            </a:extLst>
          </p:cNvPr>
          <p:cNvSpPr>
            <a:spLocks noGrp="1"/>
          </p:cNvSpPr>
          <p:nvPr>
            <p:ph idx="1"/>
          </p:nvPr>
        </p:nvSpPr>
        <p:spPr>
          <a:xfrm>
            <a:off x="838200" y="1825625"/>
            <a:ext cx="10988040" cy="4351338"/>
          </a:xfrm>
        </p:spPr>
        <p:txBody>
          <a:bodyPr>
            <a:normAutofit/>
          </a:bodyPr>
          <a:lstStyle/>
          <a:p>
            <a:endParaRPr lang="en-US" sz="3200" dirty="0"/>
          </a:p>
          <a:p>
            <a:r>
              <a:rPr lang="en-US" sz="3200" dirty="0"/>
              <a:t>A signal entering a pool causes a prolonged output discharge.</a:t>
            </a:r>
          </a:p>
          <a:p>
            <a:endParaRPr lang="en-US" sz="3200" dirty="0"/>
          </a:p>
          <a:p>
            <a:r>
              <a:rPr lang="en-US" sz="3200" b="1" dirty="0"/>
              <a:t>Synaptic </a:t>
            </a:r>
            <a:r>
              <a:rPr lang="en-US" sz="3200" b="1" dirty="0" err="1"/>
              <a:t>afterdischarge</a:t>
            </a:r>
            <a:r>
              <a:rPr lang="en-US" sz="3200" dirty="0"/>
              <a:t>: as in some neuropeptides.</a:t>
            </a:r>
          </a:p>
        </p:txBody>
      </p:sp>
    </p:spTree>
    <p:extLst>
      <p:ext uri="{BB962C8B-B14F-4D97-AF65-F5344CB8AC3E}">
        <p14:creationId xmlns:p14="http://schemas.microsoft.com/office/powerpoint/2010/main" val="34515058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Parallel </a:t>
            </a:r>
            <a:r>
              <a:rPr lang="en-US" sz="4000" dirty="0" err="1">
                <a:latin typeface="Times New Roman" panose="02020603050405020304" pitchFamily="18" charset="0"/>
                <a:cs typeface="Times New Roman" panose="02020603050405020304" pitchFamily="18" charset="0"/>
              </a:rPr>
              <a:t>afterdischarge</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a:xfrm>
            <a:off x="838200" y="1825625"/>
            <a:ext cx="7076440" cy="4351338"/>
          </a:xfrm>
        </p:spPr>
        <p:txBody>
          <a:bodyPr>
            <a:normAutofit/>
          </a:bodyPr>
          <a:lstStyle/>
          <a:p>
            <a:r>
              <a:rPr lang="en-US" b="0" i="0" dirty="0">
                <a:solidFill>
                  <a:srgbClr val="202122"/>
                </a:solidFill>
                <a:effectLst/>
              </a:rPr>
              <a:t>Continued firing after the stimulus has stopped, so prolonged output discharge. </a:t>
            </a:r>
          </a:p>
          <a:p>
            <a:r>
              <a:rPr lang="en-US" b="0" i="0" dirty="0">
                <a:solidFill>
                  <a:srgbClr val="202122"/>
                </a:solidFill>
                <a:effectLst/>
              </a:rPr>
              <a:t>a neuron inputs to several chains of neurons.</a:t>
            </a:r>
          </a:p>
          <a:p>
            <a:r>
              <a:rPr lang="en-US" b="0" i="0" dirty="0">
                <a:solidFill>
                  <a:srgbClr val="202122"/>
                </a:solidFill>
                <a:effectLst/>
              </a:rPr>
              <a:t> Each chain is made up of a different number of neurons, but their signals converge onto one output neuron.  </a:t>
            </a:r>
          </a:p>
          <a:p>
            <a:r>
              <a:rPr lang="en-US" b="0" i="0" dirty="0">
                <a:solidFill>
                  <a:srgbClr val="202122"/>
                </a:solidFill>
                <a:effectLst/>
              </a:rPr>
              <a:t>Reach output at varying times.</a:t>
            </a:r>
          </a:p>
          <a:p>
            <a:r>
              <a:rPr lang="en-US" dirty="0">
                <a:solidFill>
                  <a:srgbClr val="202122"/>
                </a:solidFill>
              </a:rPr>
              <a:t>No</a:t>
            </a:r>
            <a:r>
              <a:rPr lang="en-US" b="0" i="0" dirty="0">
                <a:solidFill>
                  <a:srgbClr val="202122"/>
                </a:solidFill>
                <a:effectLst/>
              </a:rPr>
              <a:t> feedback loop as in the reverberating circuit. </a:t>
            </a:r>
            <a:endParaRPr lang="en-US" dirty="0"/>
          </a:p>
          <a:p>
            <a:endParaRPr lang="en-US" dirty="0"/>
          </a:p>
        </p:txBody>
      </p:sp>
      <p:pic>
        <p:nvPicPr>
          <p:cNvPr id="5" name="Picture 4">
            <a:extLst>
              <a:ext uri="{FF2B5EF4-FFF2-40B4-BE49-F238E27FC236}">
                <a16:creationId xmlns:a16="http://schemas.microsoft.com/office/drawing/2014/main" id="{A06CA1E2-A082-05BF-784B-0C3C544B32F6}"/>
              </a:ext>
            </a:extLst>
          </p:cNvPr>
          <p:cNvPicPr>
            <a:picLocks noChangeAspect="1"/>
          </p:cNvPicPr>
          <p:nvPr/>
        </p:nvPicPr>
        <p:blipFill>
          <a:blip r:embed="rId2"/>
          <a:stretch>
            <a:fillRect/>
          </a:stretch>
        </p:blipFill>
        <p:spPr>
          <a:xfrm>
            <a:off x="8656320" y="101032"/>
            <a:ext cx="3352800" cy="6317381"/>
          </a:xfrm>
          <a:prstGeom prst="rect">
            <a:avLst/>
          </a:prstGeom>
        </p:spPr>
      </p:pic>
      <p:sp>
        <p:nvSpPr>
          <p:cNvPr id="6" name="TextBox 5">
            <a:extLst>
              <a:ext uri="{FF2B5EF4-FFF2-40B4-BE49-F238E27FC236}">
                <a16:creationId xmlns:a16="http://schemas.microsoft.com/office/drawing/2014/main" id="{D3BB78E2-514E-B4B3-0B33-0446C2E9724F}"/>
              </a:ext>
            </a:extLst>
          </p:cNvPr>
          <p:cNvSpPr txBox="1"/>
          <p:nvPr/>
        </p:nvSpPr>
        <p:spPr>
          <a:xfrm>
            <a:off x="944880" y="6418413"/>
            <a:ext cx="8158480" cy="338554"/>
          </a:xfrm>
          <a:prstGeom prst="rect">
            <a:avLst/>
          </a:prstGeom>
          <a:noFill/>
        </p:spPr>
        <p:txBody>
          <a:bodyPr wrap="square" rtlCol="0">
            <a:spAutoFit/>
          </a:bodyPr>
          <a:lstStyle/>
          <a:p>
            <a:r>
              <a:rPr lang="en-US" sz="1600" b="0" i="0" dirty="0">
                <a:solidFill>
                  <a:srgbClr val="202122"/>
                </a:solidFill>
                <a:effectLst/>
                <a:latin typeface="Arial" panose="020B0604020202020204" pitchFamily="34" charset="0"/>
              </a:rPr>
              <a:t>Saladin, K. </a:t>
            </a:r>
            <a:r>
              <a:rPr lang="en-US" sz="1600" b="0" i="1" dirty="0">
                <a:solidFill>
                  <a:srgbClr val="202122"/>
                </a:solidFill>
                <a:effectLst/>
                <a:latin typeface="Arial" panose="020B0604020202020204" pitchFamily="34" charset="0"/>
              </a:rPr>
              <a:t>Human anatomy</a:t>
            </a:r>
            <a:r>
              <a:rPr lang="en-US" sz="1600" b="0" i="0" dirty="0">
                <a:solidFill>
                  <a:srgbClr val="202122"/>
                </a:solidFill>
                <a:effectLst/>
                <a:latin typeface="Arial" panose="020B0604020202020204" pitchFamily="34" charset="0"/>
              </a:rPr>
              <a:t> (3rd ed.). McGraw-Hill. p. 364. </a:t>
            </a:r>
            <a:r>
              <a:rPr lang="en-US" sz="1600" b="0" i="0" u="none" strike="noStrike" dirty="0">
                <a:solidFill>
                  <a:srgbClr val="0645AD"/>
                </a:solidFill>
                <a:effectLst/>
                <a:latin typeface="Arial" panose="020B0604020202020204" pitchFamily="34" charset="0"/>
                <a:hlinkClick r:id="rId3" tooltip="ISBN (identifier)"/>
              </a:rPr>
              <a:t>ISBN</a:t>
            </a:r>
            <a:r>
              <a:rPr lang="en-US" sz="1600" b="0" i="0" dirty="0">
                <a:solidFill>
                  <a:srgbClr val="202122"/>
                </a:solidFill>
                <a:effectLst/>
                <a:latin typeface="Arial" panose="020B0604020202020204" pitchFamily="34" charset="0"/>
              </a:rPr>
              <a:t> </a:t>
            </a:r>
            <a:r>
              <a:rPr lang="en-US" sz="1600" b="0" i="0" u="none" strike="noStrike" dirty="0">
                <a:solidFill>
                  <a:srgbClr val="0645AD"/>
                </a:solidFill>
                <a:effectLst/>
                <a:latin typeface="Arial" panose="020B0604020202020204" pitchFamily="34" charset="0"/>
                <a:hlinkClick r:id="rId4" tooltip="Special:BookSources/9780071222075"/>
              </a:rPr>
              <a:t>9780071222075</a:t>
            </a:r>
            <a:r>
              <a:rPr lang="en-US" sz="1600" b="0" i="0" dirty="0">
                <a:solidFill>
                  <a:srgbClr val="202122"/>
                </a:solidFill>
                <a:effectLst/>
                <a:latin typeface="Arial" panose="020B0604020202020204" pitchFamily="34" charset="0"/>
              </a:rPr>
              <a:t>.</a:t>
            </a:r>
            <a:endParaRPr lang="en-US" sz="1600" dirty="0"/>
          </a:p>
        </p:txBody>
      </p:sp>
    </p:spTree>
    <p:extLst>
      <p:ext uri="{BB962C8B-B14F-4D97-AF65-F5344CB8AC3E}">
        <p14:creationId xmlns:p14="http://schemas.microsoft.com/office/powerpoint/2010/main" val="2304449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Reverberatory (Oscillatory) circuits</a:t>
            </a: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p:txBody>
          <a:bodyPr>
            <a:normAutofit/>
          </a:bodyPr>
          <a:lstStyle/>
          <a:p>
            <a:r>
              <a:rPr lang="en-US" sz="3200" dirty="0"/>
              <a:t>One of the most important circuits in the nervous system. </a:t>
            </a:r>
          </a:p>
          <a:p>
            <a:endParaRPr lang="en-US" sz="3200" dirty="0"/>
          </a:p>
          <a:p>
            <a:r>
              <a:rPr lang="en-US" sz="3200" dirty="0"/>
              <a:t>Caused by positive feedback within the neuronal circuit that feeds back to re-excite the input of the same circuit. </a:t>
            </a:r>
          </a:p>
          <a:p>
            <a:endParaRPr lang="en-US" sz="3200" dirty="0"/>
          </a:p>
          <a:p>
            <a:r>
              <a:rPr lang="en-US" sz="3200" dirty="0"/>
              <a:t>Consequently, once stimulated, the circuit may discharge repetitively for a long time.</a:t>
            </a:r>
          </a:p>
        </p:txBody>
      </p:sp>
    </p:spTree>
    <p:extLst>
      <p:ext uri="{BB962C8B-B14F-4D97-AF65-F5344CB8AC3E}">
        <p14:creationId xmlns:p14="http://schemas.microsoft.com/office/powerpoint/2010/main" val="1526846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459DA-5F8C-BD19-B73D-8FEA0096356E}"/>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Reverberatory circuits</a:t>
            </a:r>
            <a:endParaRPr lang="en-US" dirty="0"/>
          </a:p>
        </p:txBody>
      </p:sp>
      <p:pic>
        <p:nvPicPr>
          <p:cNvPr id="5" name="Content Placeholder 4">
            <a:extLst>
              <a:ext uri="{FF2B5EF4-FFF2-40B4-BE49-F238E27FC236}">
                <a16:creationId xmlns:a16="http://schemas.microsoft.com/office/drawing/2014/main" id="{CABD1A10-3C83-80B7-44D1-A62D5A5CD820}"/>
              </a:ext>
            </a:extLst>
          </p:cNvPr>
          <p:cNvPicPr>
            <a:picLocks noGrp="1" noChangeAspect="1"/>
          </p:cNvPicPr>
          <p:nvPr>
            <p:ph idx="1"/>
          </p:nvPr>
        </p:nvPicPr>
        <p:blipFill>
          <a:blip r:embed="rId2"/>
          <a:stretch>
            <a:fillRect/>
          </a:stretch>
        </p:blipFill>
        <p:spPr>
          <a:xfrm>
            <a:off x="838200" y="3779263"/>
            <a:ext cx="10403303" cy="2200931"/>
          </a:xfrm>
        </p:spPr>
      </p:pic>
      <p:sp>
        <p:nvSpPr>
          <p:cNvPr id="6" name="TextBox 5">
            <a:extLst>
              <a:ext uri="{FF2B5EF4-FFF2-40B4-BE49-F238E27FC236}">
                <a16:creationId xmlns:a16="http://schemas.microsoft.com/office/drawing/2014/main" id="{0A9432C1-8C6C-1BC0-33A0-8E20A807B576}"/>
              </a:ext>
            </a:extLst>
          </p:cNvPr>
          <p:cNvSpPr txBox="1"/>
          <p:nvPr/>
        </p:nvSpPr>
        <p:spPr>
          <a:xfrm>
            <a:off x="950498" y="2113280"/>
            <a:ext cx="10403302" cy="1077218"/>
          </a:xfrm>
          <a:prstGeom prst="rect">
            <a:avLst/>
          </a:prstGeom>
          <a:noFill/>
        </p:spPr>
        <p:txBody>
          <a:bodyPr wrap="square" rtlCol="0">
            <a:spAutoFit/>
          </a:bodyPr>
          <a:lstStyle/>
          <a:p>
            <a:pPr algn="ctr"/>
            <a:r>
              <a:rPr lang="en-US" sz="3200" dirty="0"/>
              <a:t>The output neuron sends a collateral nerve fiber back to its own dendrites or soma to restimulate itself.</a:t>
            </a:r>
          </a:p>
        </p:txBody>
      </p:sp>
    </p:spTree>
    <p:extLst>
      <p:ext uri="{BB962C8B-B14F-4D97-AF65-F5344CB8AC3E}">
        <p14:creationId xmlns:p14="http://schemas.microsoft.com/office/powerpoint/2010/main" val="38415750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C199C-5B24-353C-D51A-A9C49F506F75}"/>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Reverberatory circuits</a:t>
            </a:r>
            <a:endParaRPr lang="en-US" dirty="0"/>
          </a:p>
        </p:txBody>
      </p:sp>
      <p:pic>
        <p:nvPicPr>
          <p:cNvPr id="5" name="Content Placeholder 4">
            <a:extLst>
              <a:ext uri="{FF2B5EF4-FFF2-40B4-BE49-F238E27FC236}">
                <a16:creationId xmlns:a16="http://schemas.microsoft.com/office/drawing/2014/main" id="{BA0D0DB9-3113-DFAF-3485-0CDB439E5A7D}"/>
              </a:ext>
            </a:extLst>
          </p:cNvPr>
          <p:cNvPicPr>
            <a:picLocks noGrp="1" noChangeAspect="1"/>
          </p:cNvPicPr>
          <p:nvPr>
            <p:ph idx="1"/>
          </p:nvPr>
        </p:nvPicPr>
        <p:blipFill>
          <a:blip r:embed="rId2"/>
          <a:stretch>
            <a:fillRect/>
          </a:stretch>
        </p:blipFill>
        <p:spPr>
          <a:xfrm>
            <a:off x="1123313" y="3229042"/>
            <a:ext cx="10281287" cy="3131118"/>
          </a:xfrm>
        </p:spPr>
      </p:pic>
      <p:sp>
        <p:nvSpPr>
          <p:cNvPr id="6" name="TextBox 5">
            <a:extLst>
              <a:ext uri="{FF2B5EF4-FFF2-40B4-BE49-F238E27FC236}">
                <a16:creationId xmlns:a16="http://schemas.microsoft.com/office/drawing/2014/main" id="{9C856C87-96C5-7418-2A13-A69C721E1969}"/>
              </a:ext>
            </a:extLst>
          </p:cNvPr>
          <p:cNvSpPr txBox="1"/>
          <p:nvPr/>
        </p:nvSpPr>
        <p:spPr>
          <a:xfrm>
            <a:off x="975360" y="2204720"/>
            <a:ext cx="10378440" cy="1569660"/>
          </a:xfrm>
          <a:prstGeom prst="rect">
            <a:avLst/>
          </a:prstGeom>
          <a:noFill/>
        </p:spPr>
        <p:txBody>
          <a:bodyPr wrap="square" rtlCol="0">
            <a:spAutoFit/>
          </a:bodyPr>
          <a:lstStyle/>
          <a:p>
            <a:pPr algn="ctr"/>
            <a:r>
              <a:rPr lang="en-US" sz="3200" dirty="0"/>
              <a:t>A few additional neurons in the feedback circuit, which causes a longer delay between initial discharge and the feedback signal.</a:t>
            </a:r>
          </a:p>
        </p:txBody>
      </p:sp>
    </p:spTree>
    <p:extLst>
      <p:ext uri="{BB962C8B-B14F-4D97-AF65-F5344CB8AC3E}">
        <p14:creationId xmlns:p14="http://schemas.microsoft.com/office/powerpoint/2010/main" val="36092542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97211-A6D7-BF93-D0ED-07C386570633}"/>
              </a:ext>
            </a:extLst>
          </p:cNvPr>
          <p:cNvSpPr>
            <a:spLocks noGrp="1"/>
          </p:cNvSpPr>
          <p:nvPr>
            <p:ph type="title"/>
          </p:nvPr>
        </p:nvSpPr>
        <p:spPr>
          <a:xfrm>
            <a:off x="264160" y="365125"/>
            <a:ext cx="11653520" cy="1325563"/>
          </a:xfrm>
        </p:spPr>
        <p:txBody>
          <a:bodyPr>
            <a:normAutofit fontScale="90000"/>
          </a:bodyPr>
          <a:lstStyle/>
          <a:p>
            <a:pPr algn="ctr"/>
            <a:r>
              <a:rPr lang="en-US" sz="3200" dirty="0">
                <a:latin typeface="+mn-lt"/>
              </a:rPr>
              <a:t>A facilitatory signal enhances the intensity and frequency of reverberation, whereas an inhibitory signal depresses </a:t>
            </a:r>
            <a:br>
              <a:rPr lang="en-US" sz="3200" dirty="0">
                <a:latin typeface="+mn-lt"/>
              </a:rPr>
            </a:br>
            <a:r>
              <a:rPr lang="en-US" sz="3200" dirty="0">
                <a:latin typeface="+mn-lt"/>
              </a:rPr>
              <a:t>or stops the reverberation.</a:t>
            </a:r>
          </a:p>
        </p:txBody>
      </p:sp>
      <p:pic>
        <p:nvPicPr>
          <p:cNvPr id="5" name="Content Placeholder 4">
            <a:extLst>
              <a:ext uri="{FF2B5EF4-FFF2-40B4-BE49-F238E27FC236}">
                <a16:creationId xmlns:a16="http://schemas.microsoft.com/office/drawing/2014/main" id="{6BAF0CEE-444E-C939-163E-FF669632E150}"/>
              </a:ext>
            </a:extLst>
          </p:cNvPr>
          <p:cNvPicPr>
            <a:picLocks noGrp="1" noChangeAspect="1"/>
          </p:cNvPicPr>
          <p:nvPr>
            <p:ph idx="1"/>
          </p:nvPr>
        </p:nvPicPr>
        <p:blipFill>
          <a:blip r:embed="rId2"/>
          <a:stretch>
            <a:fillRect/>
          </a:stretch>
        </p:blipFill>
        <p:spPr>
          <a:xfrm>
            <a:off x="2194560" y="2343772"/>
            <a:ext cx="7547616" cy="4615827"/>
          </a:xfrm>
        </p:spPr>
      </p:pic>
    </p:spTree>
    <p:extLst>
      <p:ext uri="{BB962C8B-B14F-4D97-AF65-F5344CB8AC3E}">
        <p14:creationId xmlns:p14="http://schemas.microsoft.com/office/powerpoint/2010/main" val="30711207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Continuous signal output</a:t>
            </a: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p:txBody>
          <a:bodyPr>
            <a:normAutofit/>
          </a:bodyPr>
          <a:lstStyle/>
          <a:p>
            <a:r>
              <a:rPr lang="en-US" sz="3200" dirty="0"/>
              <a:t>Some neuronal circuits emit output signals continuously, even without excitatory input signals. </a:t>
            </a:r>
          </a:p>
          <a:p>
            <a:endParaRPr lang="en-US" sz="3200" dirty="0"/>
          </a:p>
          <a:p>
            <a:r>
              <a:rPr lang="en-US" sz="3200" dirty="0"/>
              <a:t>At least two mechanisms can cause this effect: </a:t>
            </a:r>
          </a:p>
          <a:p>
            <a:r>
              <a:rPr lang="en-US" sz="3200" dirty="0"/>
              <a:t>(1) continuous intrinsic neuronal discharge </a:t>
            </a:r>
          </a:p>
          <a:p>
            <a:r>
              <a:rPr lang="en-US" sz="3200" dirty="0"/>
              <a:t>(2) continuous reverberatory signals</a:t>
            </a:r>
          </a:p>
        </p:txBody>
      </p:sp>
    </p:spTree>
    <p:extLst>
      <p:ext uri="{BB962C8B-B14F-4D97-AF65-F5344CB8AC3E}">
        <p14:creationId xmlns:p14="http://schemas.microsoft.com/office/powerpoint/2010/main" val="40981458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Stability of neuronal circuits</a:t>
            </a: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p:txBody>
          <a:bodyPr>
            <a:noAutofit/>
          </a:bodyPr>
          <a:lstStyle/>
          <a:p>
            <a:r>
              <a:rPr lang="en-US" sz="3200" dirty="0"/>
              <a:t>Almost every part of the brain connects either directly or indirectly with every other part, which creates a serious challenge. </a:t>
            </a:r>
          </a:p>
          <a:p>
            <a:endParaRPr lang="en-US" sz="3200" dirty="0"/>
          </a:p>
          <a:p>
            <a:r>
              <a:rPr lang="en-US" sz="3200" dirty="0"/>
              <a:t>Two basic mechanisms that stabilize the central nervous system:</a:t>
            </a:r>
          </a:p>
          <a:p>
            <a:pPr marL="0" indent="0">
              <a:buNone/>
            </a:pPr>
            <a:endParaRPr lang="en-US" sz="3200" dirty="0"/>
          </a:p>
          <a:p>
            <a:r>
              <a:rPr lang="en-US" sz="3200" dirty="0"/>
              <a:t>(1) inhibitory circuits </a:t>
            </a:r>
          </a:p>
          <a:p>
            <a:r>
              <a:rPr lang="en-US" sz="3200" dirty="0"/>
              <a:t>(2) fatigue of synapses.</a:t>
            </a:r>
          </a:p>
        </p:txBody>
      </p:sp>
    </p:spTree>
    <p:extLst>
      <p:ext uri="{BB962C8B-B14F-4D97-AF65-F5344CB8AC3E}">
        <p14:creationId xmlns:p14="http://schemas.microsoft.com/office/powerpoint/2010/main" val="9698068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Stability of neuronal circuits</a:t>
            </a: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p:txBody>
          <a:bodyPr>
            <a:normAutofit/>
          </a:bodyPr>
          <a:lstStyle/>
          <a:p>
            <a:pPr marL="0" indent="0">
              <a:buNone/>
            </a:pPr>
            <a:r>
              <a:rPr lang="en-US" b="1" dirty="0"/>
              <a:t>INHIBITORY CIRCUITS</a:t>
            </a:r>
          </a:p>
          <a:p>
            <a:pPr marL="0" indent="0">
              <a:buNone/>
            </a:pPr>
            <a:r>
              <a:rPr lang="en-US" b="1" dirty="0"/>
              <a:t> </a:t>
            </a:r>
            <a:r>
              <a:rPr lang="en-US" sz="3200" dirty="0"/>
              <a:t>Two types of inhibitory circuits in widespread areas of the brain help prevent excessive spread of signals: </a:t>
            </a:r>
          </a:p>
          <a:p>
            <a:pPr marL="0" indent="0">
              <a:buNone/>
            </a:pPr>
            <a:endParaRPr lang="en-US" sz="3200" dirty="0"/>
          </a:p>
          <a:p>
            <a:pPr marL="514350" indent="-514350">
              <a:buAutoNum type="arabicParenBoth"/>
            </a:pPr>
            <a:r>
              <a:rPr lang="en-US" sz="3200" dirty="0"/>
              <a:t>inhibitory feedback circuits that return from the termini of pathways back to the initial excitatory neurons of the same pathways (like in sensory nervous pathways). </a:t>
            </a:r>
          </a:p>
          <a:p>
            <a:endParaRPr lang="en-US" dirty="0"/>
          </a:p>
        </p:txBody>
      </p:sp>
    </p:spTree>
    <p:extLst>
      <p:ext uri="{BB962C8B-B14F-4D97-AF65-F5344CB8AC3E}">
        <p14:creationId xmlns:p14="http://schemas.microsoft.com/office/powerpoint/2010/main" val="25625818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41B0-3EF9-A302-516A-D64A6190748D}"/>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Stability of neuronal circuits</a:t>
            </a:r>
          </a:p>
        </p:txBody>
      </p:sp>
      <p:sp>
        <p:nvSpPr>
          <p:cNvPr id="3" name="Content Placeholder 2">
            <a:extLst>
              <a:ext uri="{FF2B5EF4-FFF2-40B4-BE49-F238E27FC236}">
                <a16:creationId xmlns:a16="http://schemas.microsoft.com/office/drawing/2014/main" id="{A628341B-A9AF-2971-FA8D-096CBFC5F24C}"/>
              </a:ext>
            </a:extLst>
          </p:cNvPr>
          <p:cNvSpPr>
            <a:spLocks noGrp="1"/>
          </p:cNvSpPr>
          <p:nvPr>
            <p:ph idx="1"/>
          </p:nvPr>
        </p:nvSpPr>
        <p:spPr/>
        <p:txBody>
          <a:bodyPr>
            <a:normAutofit/>
          </a:bodyPr>
          <a:lstStyle/>
          <a:p>
            <a:pPr marL="0" indent="0">
              <a:buNone/>
            </a:pPr>
            <a:r>
              <a:rPr lang="en-US" b="1" dirty="0"/>
              <a:t>INHIBITORY CIRCUITS</a:t>
            </a:r>
          </a:p>
          <a:p>
            <a:pPr marL="0" indent="0">
              <a:buNone/>
            </a:pPr>
            <a:r>
              <a:rPr lang="en-US" b="1" dirty="0"/>
              <a:t> </a:t>
            </a:r>
          </a:p>
          <a:p>
            <a:pPr marL="0" indent="0">
              <a:buNone/>
            </a:pPr>
            <a:r>
              <a:rPr lang="en-US" sz="3200" dirty="0"/>
              <a:t>(2) some neuronal pools that exert gross inhibitory control over widespread areas of the brain (for instance, many of the basal nuclei exert inhibitory influences throughout the muscle control system).</a:t>
            </a:r>
          </a:p>
          <a:p>
            <a:endParaRPr lang="en-US" dirty="0"/>
          </a:p>
        </p:txBody>
      </p:sp>
    </p:spTree>
    <p:extLst>
      <p:ext uri="{BB962C8B-B14F-4D97-AF65-F5344CB8AC3E}">
        <p14:creationId xmlns:p14="http://schemas.microsoft.com/office/powerpoint/2010/main" val="1605794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A46F-3D67-E6F8-FAE5-921DA9BE5D3A}"/>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Fatigue of synaptic transmission</a:t>
            </a:r>
          </a:p>
        </p:txBody>
      </p:sp>
      <p:sp>
        <p:nvSpPr>
          <p:cNvPr id="3" name="Content Placeholder 2">
            <a:extLst>
              <a:ext uri="{FF2B5EF4-FFF2-40B4-BE49-F238E27FC236}">
                <a16:creationId xmlns:a16="http://schemas.microsoft.com/office/drawing/2014/main" id="{DCDB593A-DE29-203D-AC0C-2AEA953540A4}"/>
              </a:ext>
            </a:extLst>
          </p:cNvPr>
          <p:cNvSpPr>
            <a:spLocks noGrp="1"/>
          </p:cNvSpPr>
          <p:nvPr>
            <p:ph idx="1"/>
          </p:nvPr>
        </p:nvSpPr>
        <p:spPr/>
        <p:txBody>
          <a:bodyPr>
            <a:normAutofit/>
          </a:bodyPr>
          <a:lstStyle/>
          <a:p>
            <a:r>
              <a:rPr lang="en-US" sz="3200" dirty="0"/>
              <a:t>Depletion of transmitter stores.</a:t>
            </a:r>
          </a:p>
          <a:p>
            <a:endParaRPr lang="en-US" sz="3200" b="1" dirty="0"/>
          </a:p>
          <a:p>
            <a:r>
              <a:rPr lang="en-US" sz="3200" dirty="0"/>
              <a:t>Progressive inactivation of postsynaptic membrane receptors.</a:t>
            </a:r>
          </a:p>
          <a:p>
            <a:endParaRPr lang="en-US" sz="3200" dirty="0"/>
          </a:p>
          <a:p>
            <a:r>
              <a:rPr lang="en-US" sz="3200" dirty="0"/>
              <a:t>Slow development of abnormal concentrations of ions inside the postsynaptic neuronal cell.</a:t>
            </a:r>
          </a:p>
        </p:txBody>
      </p:sp>
    </p:spTree>
    <p:extLst>
      <p:ext uri="{BB962C8B-B14F-4D97-AF65-F5344CB8AC3E}">
        <p14:creationId xmlns:p14="http://schemas.microsoft.com/office/powerpoint/2010/main" val="670462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A46F-3D67-E6F8-FAE5-921DA9BE5D3A}"/>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Effect of alkalosis on synaptic transmission</a:t>
            </a:r>
          </a:p>
        </p:txBody>
      </p:sp>
      <p:sp>
        <p:nvSpPr>
          <p:cNvPr id="3" name="Content Placeholder 2">
            <a:extLst>
              <a:ext uri="{FF2B5EF4-FFF2-40B4-BE49-F238E27FC236}">
                <a16:creationId xmlns:a16="http://schemas.microsoft.com/office/drawing/2014/main" id="{DCDB593A-DE29-203D-AC0C-2AEA953540A4}"/>
              </a:ext>
            </a:extLst>
          </p:cNvPr>
          <p:cNvSpPr>
            <a:spLocks noGrp="1"/>
          </p:cNvSpPr>
          <p:nvPr>
            <p:ph idx="1"/>
          </p:nvPr>
        </p:nvSpPr>
        <p:spPr/>
        <p:txBody>
          <a:bodyPr>
            <a:noAutofit/>
          </a:bodyPr>
          <a:lstStyle/>
          <a:p>
            <a:r>
              <a:rPr lang="en-US" sz="3200" b="1" dirty="0"/>
              <a:t>Most neurons are highly responsive to changes in pH </a:t>
            </a:r>
            <a:r>
              <a:rPr lang="en-US" sz="3200" dirty="0"/>
              <a:t>of the surrounding interstitial fluids. </a:t>
            </a:r>
          </a:p>
          <a:p>
            <a:pPr marL="0" indent="0">
              <a:buNone/>
            </a:pPr>
            <a:endParaRPr lang="en-US" sz="3200" dirty="0"/>
          </a:p>
          <a:p>
            <a:r>
              <a:rPr lang="en-US" sz="3200" b="1" dirty="0"/>
              <a:t>Alkalosis increases neuronal excitability </a:t>
            </a:r>
            <a:r>
              <a:rPr lang="en-US" sz="3200" dirty="0"/>
              <a:t>and may cause cerebral </a:t>
            </a:r>
            <a:r>
              <a:rPr lang="en-US" sz="3200" b="1" dirty="0"/>
              <a:t>epileptic seizures</a:t>
            </a:r>
            <a:r>
              <a:rPr lang="en-US" sz="3200" dirty="0"/>
              <a:t>. </a:t>
            </a:r>
          </a:p>
          <a:p>
            <a:endParaRPr lang="en-US" sz="3200" dirty="0"/>
          </a:p>
          <a:p>
            <a:r>
              <a:rPr lang="en-US" sz="3200" dirty="0"/>
              <a:t>In a person who is predisposed to epileptic seizures, even a short period of hyperventilation, which lowers CO2 and elevates the pH, may precipitate an epileptic attack.</a:t>
            </a:r>
          </a:p>
        </p:txBody>
      </p:sp>
    </p:spTree>
    <p:extLst>
      <p:ext uri="{BB962C8B-B14F-4D97-AF65-F5344CB8AC3E}">
        <p14:creationId xmlns:p14="http://schemas.microsoft.com/office/powerpoint/2010/main" val="1615391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83F6D-722D-D0DF-CFDE-CE4FC42AC07E}"/>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Effect of acidosis on synaptic transmission</a:t>
            </a:r>
          </a:p>
        </p:txBody>
      </p:sp>
      <p:sp>
        <p:nvSpPr>
          <p:cNvPr id="3" name="Content Placeholder 2">
            <a:extLst>
              <a:ext uri="{FF2B5EF4-FFF2-40B4-BE49-F238E27FC236}">
                <a16:creationId xmlns:a16="http://schemas.microsoft.com/office/drawing/2014/main" id="{81CDF081-40FC-9F4E-2ECB-BBE6361214FE}"/>
              </a:ext>
            </a:extLst>
          </p:cNvPr>
          <p:cNvSpPr>
            <a:spLocks noGrp="1"/>
          </p:cNvSpPr>
          <p:nvPr>
            <p:ph idx="1"/>
          </p:nvPr>
        </p:nvSpPr>
        <p:spPr/>
        <p:txBody>
          <a:bodyPr>
            <a:normAutofit/>
          </a:bodyPr>
          <a:lstStyle/>
          <a:p>
            <a:r>
              <a:rPr lang="en-US" sz="3200" dirty="0"/>
              <a:t>Conversely, </a:t>
            </a:r>
            <a:r>
              <a:rPr lang="en-US" sz="3200" b="1" dirty="0"/>
              <a:t>acidosis greatly depresses neuronal activity</a:t>
            </a:r>
            <a:r>
              <a:rPr lang="en-US" sz="3200" dirty="0"/>
              <a:t>; a fall in pH may cause a comatose state. </a:t>
            </a:r>
          </a:p>
          <a:p>
            <a:pPr marL="0" indent="0">
              <a:buNone/>
            </a:pPr>
            <a:endParaRPr lang="en-US" sz="3200" dirty="0"/>
          </a:p>
          <a:p>
            <a:r>
              <a:rPr lang="en-US" sz="3200" dirty="0"/>
              <a:t>For instance, in very severe </a:t>
            </a:r>
            <a:r>
              <a:rPr lang="en-US" sz="3200" b="1" dirty="0"/>
              <a:t>diabetic or uremic acidosis, coma </a:t>
            </a:r>
            <a:r>
              <a:rPr lang="en-US" sz="3200" dirty="0"/>
              <a:t>almost always develops.</a:t>
            </a:r>
          </a:p>
        </p:txBody>
      </p:sp>
    </p:spTree>
    <p:extLst>
      <p:ext uri="{BB962C8B-B14F-4D97-AF65-F5344CB8AC3E}">
        <p14:creationId xmlns:p14="http://schemas.microsoft.com/office/powerpoint/2010/main" val="1473386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A73A-A4F2-69E3-D8AB-1737A40D352F}"/>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Effect of hypoxia on synaptic transmission</a:t>
            </a:r>
          </a:p>
        </p:txBody>
      </p:sp>
      <p:sp>
        <p:nvSpPr>
          <p:cNvPr id="3" name="Content Placeholder 2">
            <a:extLst>
              <a:ext uri="{FF2B5EF4-FFF2-40B4-BE49-F238E27FC236}">
                <a16:creationId xmlns:a16="http://schemas.microsoft.com/office/drawing/2014/main" id="{4E0EC36A-F29E-E3D1-F723-580D7EEAD253}"/>
              </a:ext>
            </a:extLst>
          </p:cNvPr>
          <p:cNvSpPr>
            <a:spLocks noGrp="1"/>
          </p:cNvSpPr>
          <p:nvPr>
            <p:ph idx="1"/>
          </p:nvPr>
        </p:nvSpPr>
        <p:spPr/>
        <p:txBody>
          <a:bodyPr>
            <a:normAutofit lnSpcReduction="10000"/>
          </a:bodyPr>
          <a:lstStyle/>
          <a:p>
            <a:r>
              <a:rPr lang="en-US" sz="3200" dirty="0"/>
              <a:t>Neuronal excitability is also highly dependent on an adequate supply of oxygen.</a:t>
            </a:r>
          </a:p>
          <a:p>
            <a:pPr marL="0" indent="0">
              <a:buNone/>
            </a:pPr>
            <a:r>
              <a:rPr lang="en-US" sz="3200" dirty="0"/>
              <a:t> </a:t>
            </a:r>
          </a:p>
          <a:p>
            <a:r>
              <a:rPr lang="en-US" sz="3200" b="1" dirty="0"/>
              <a:t>Cessation of oxygen for only a few seconds can cause complete </a:t>
            </a:r>
            <a:r>
              <a:rPr lang="en-US" sz="3200" b="1" dirty="0" err="1"/>
              <a:t>inexcitability</a:t>
            </a:r>
            <a:r>
              <a:rPr lang="en-US" sz="3200" b="1" dirty="0"/>
              <a:t> of some neurons</a:t>
            </a:r>
            <a:r>
              <a:rPr lang="en-US" sz="3200" dirty="0"/>
              <a:t>.</a:t>
            </a:r>
          </a:p>
          <a:p>
            <a:pPr marL="0" indent="0">
              <a:buNone/>
            </a:pPr>
            <a:r>
              <a:rPr lang="en-US" sz="3200" dirty="0"/>
              <a:t> </a:t>
            </a:r>
          </a:p>
          <a:p>
            <a:r>
              <a:rPr lang="en-US" sz="3200" dirty="0"/>
              <a:t>This effect is observed when the brain’s blood flow is temporarily interrupted because within 3 to 7 seconds, the person becomes unconscious.</a:t>
            </a:r>
          </a:p>
        </p:txBody>
      </p:sp>
    </p:spTree>
    <p:extLst>
      <p:ext uri="{BB962C8B-B14F-4D97-AF65-F5344CB8AC3E}">
        <p14:creationId xmlns:p14="http://schemas.microsoft.com/office/powerpoint/2010/main" val="2627611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A73A-A4F2-69E3-D8AB-1737A40D352F}"/>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Effect of drugs on synaptic transmission</a:t>
            </a:r>
          </a:p>
        </p:txBody>
      </p:sp>
      <p:sp>
        <p:nvSpPr>
          <p:cNvPr id="3" name="Content Placeholder 2">
            <a:extLst>
              <a:ext uri="{FF2B5EF4-FFF2-40B4-BE49-F238E27FC236}">
                <a16:creationId xmlns:a16="http://schemas.microsoft.com/office/drawing/2014/main" id="{4E0EC36A-F29E-E3D1-F723-580D7EEAD253}"/>
              </a:ext>
            </a:extLst>
          </p:cNvPr>
          <p:cNvSpPr>
            <a:spLocks noGrp="1"/>
          </p:cNvSpPr>
          <p:nvPr>
            <p:ph idx="1"/>
          </p:nvPr>
        </p:nvSpPr>
        <p:spPr/>
        <p:txBody>
          <a:bodyPr>
            <a:normAutofit/>
          </a:bodyPr>
          <a:lstStyle/>
          <a:p>
            <a:r>
              <a:rPr lang="en-US" sz="3200" dirty="0"/>
              <a:t>Many drugs are known to increase the excitability of neurons, and others are known to decrease excitability. </a:t>
            </a:r>
          </a:p>
          <a:p>
            <a:pPr marL="0" indent="0">
              <a:buNone/>
            </a:pPr>
            <a:endParaRPr lang="en-US" sz="3200" dirty="0"/>
          </a:p>
          <a:p>
            <a:r>
              <a:rPr lang="en-US" sz="3200" dirty="0"/>
              <a:t>For instance, </a:t>
            </a:r>
            <a:r>
              <a:rPr lang="en-US" sz="3200" b="1" dirty="0"/>
              <a:t>caffeine, theophylline, and theobromine</a:t>
            </a:r>
            <a:r>
              <a:rPr lang="en-US" sz="3200" dirty="0"/>
              <a:t>, which are found in coffee, tea, and cocoa, respectively, all </a:t>
            </a:r>
            <a:r>
              <a:rPr lang="en-US" sz="3200" b="1" dirty="0"/>
              <a:t>increase neuronal excitability</a:t>
            </a:r>
            <a:r>
              <a:rPr lang="en-US" sz="3200" dirty="0"/>
              <a:t>, presumably by reducing the threshold for excitation of neurons. </a:t>
            </a:r>
          </a:p>
        </p:txBody>
      </p:sp>
    </p:spTree>
    <p:extLst>
      <p:ext uri="{BB962C8B-B14F-4D97-AF65-F5344CB8AC3E}">
        <p14:creationId xmlns:p14="http://schemas.microsoft.com/office/powerpoint/2010/main" val="41683767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A73A-A4F2-69E3-D8AB-1737A40D352F}"/>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Effect of drugs on synaptic transmission</a:t>
            </a:r>
          </a:p>
        </p:txBody>
      </p:sp>
      <p:sp>
        <p:nvSpPr>
          <p:cNvPr id="3" name="Content Placeholder 2">
            <a:extLst>
              <a:ext uri="{FF2B5EF4-FFF2-40B4-BE49-F238E27FC236}">
                <a16:creationId xmlns:a16="http://schemas.microsoft.com/office/drawing/2014/main" id="{4E0EC36A-F29E-E3D1-F723-580D7EEAD253}"/>
              </a:ext>
            </a:extLst>
          </p:cNvPr>
          <p:cNvSpPr>
            <a:spLocks noGrp="1"/>
          </p:cNvSpPr>
          <p:nvPr>
            <p:ph idx="1"/>
          </p:nvPr>
        </p:nvSpPr>
        <p:spPr/>
        <p:txBody>
          <a:bodyPr>
            <a:normAutofit/>
          </a:bodyPr>
          <a:lstStyle/>
          <a:p>
            <a:endParaRPr lang="en-US" sz="3200" dirty="0"/>
          </a:p>
          <a:p>
            <a:r>
              <a:rPr lang="en-US" sz="3200" dirty="0"/>
              <a:t>Most </a:t>
            </a:r>
            <a:r>
              <a:rPr lang="en-US" sz="3200" b="1" dirty="0"/>
              <a:t>anesthetics</a:t>
            </a:r>
            <a:r>
              <a:rPr lang="en-US" sz="3200" dirty="0"/>
              <a:t> increase the neuronal membrane threshold for excitation and thereby </a:t>
            </a:r>
            <a:r>
              <a:rPr lang="en-US" sz="3200" b="1" dirty="0"/>
              <a:t>decrease synaptic transmission </a:t>
            </a:r>
            <a:r>
              <a:rPr lang="en-US" sz="3200" dirty="0"/>
              <a:t>at many points in the nervous system. </a:t>
            </a:r>
          </a:p>
          <a:p>
            <a:endParaRPr lang="en-US" sz="3200" dirty="0"/>
          </a:p>
          <a:p>
            <a:endParaRPr lang="en-US" b="1" dirty="0"/>
          </a:p>
        </p:txBody>
      </p:sp>
    </p:spTree>
    <p:extLst>
      <p:ext uri="{BB962C8B-B14F-4D97-AF65-F5344CB8AC3E}">
        <p14:creationId xmlns:p14="http://schemas.microsoft.com/office/powerpoint/2010/main" val="739768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1D114-EE96-2923-95A4-D76CE317C4A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66C3B84-14D5-5E9C-073D-1C97E70CD5AA}"/>
              </a:ext>
            </a:extLst>
          </p:cNvPr>
          <p:cNvPicPr>
            <a:picLocks noGrp="1" noChangeAspect="1"/>
          </p:cNvPicPr>
          <p:nvPr>
            <p:ph idx="1"/>
          </p:nvPr>
        </p:nvPicPr>
        <p:blipFill>
          <a:blip r:embed="rId2"/>
          <a:stretch>
            <a:fillRect/>
          </a:stretch>
        </p:blipFill>
        <p:spPr>
          <a:xfrm>
            <a:off x="722838" y="0"/>
            <a:ext cx="10310922" cy="6603229"/>
          </a:xfrm>
        </p:spPr>
      </p:pic>
      <p:sp>
        <p:nvSpPr>
          <p:cNvPr id="3" name="Rectangle 2">
            <a:extLst>
              <a:ext uri="{FF2B5EF4-FFF2-40B4-BE49-F238E27FC236}">
                <a16:creationId xmlns:a16="http://schemas.microsoft.com/office/drawing/2014/main" id="{36C79E8D-BA74-CB67-278D-1BB704C3365C}"/>
              </a:ext>
            </a:extLst>
          </p:cNvPr>
          <p:cNvSpPr/>
          <p:nvPr/>
        </p:nvSpPr>
        <p:spPr>
          <a:xfrm>
            <a:off x="838200" y="6238240"/>
            <a:ext cx="10310922" cy="254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24EC047-3409-EB41-BC6F-4CFBF28C8065}"/>
              </a:ext>
            </a:extLst>
          </p:cNvPr>
          <p:cNvSpPr txBox="1"/>
          <p:nvPr/>
        </p:nvSpPr>
        <p:spPr>
          <a:xfrm>
            <a:off x="959005" y="6238240"/>
            <a:ext cx="9578897" cy="461665"/>
          </a:xfrm>
          <a:prstGeom prst="rect">
            <a:avLst/>
          </a:prstGeom>
          <a:noFill/>
        </p:spPr>
        <p:txBody>
          <a:bodyPr wrap="square" rtlCol="0">
            <a:spAutoFit/>
          </a:bodyPr>
          <a:lstStyle/>
          <a:p>
            <a:r>
              <a:rPr lang="en-JO" sz="2400" b="1" dirty="0"/>
              <a:t>         A                                        B                            C                                         D   </a:t>
            </a:r>
          </a:p>
        </p:txBody>
      </p:sp>
    </p:spTree>
    <p:extLst>
      <p:ext uri="{BB962C8B-B14F-4D97-AF65-F5344CB8AC3E}">
        <p14:creationId xmlns:p14="http://schemas.microsoft.com/office/powerpoint/2010/main" val="12515514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5000">
        <p159:morph option="byObject"/>
      </p:transition>
    </mc:Choice>
    <mc:Fallback>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9542" y="0"/>
            <a:ext cx="10515600" cy="1030147"/>
          </a:xfrm>
        </p:spPr>
        <p:txBody>
          <a:bodyPr>
            <a:normAutofit/>
          </a:bodyPr>
          <a:lstStyle/>
          <a:p>
            <a:pPr algn="ctr"/>
            <a:r>
              <a:rPr lang="en-US" sz="4000" dirty="0">
                <a:latin typeface="Arial" panose="020B0604020202020204" pitchFamily="34" charset="0"/>
                <a:cs typeface="Arial" panose="020B0604020202020204" pitchFamily="34" charset="0"/>
              </a:rPr>
              <a:t>References</a:t>
            </a:r>
          </a:p>
        </p:txBody>
      </p:sp>
      <p:pic>
        <p:nvPicPr>
          <p:cNvPr id="4" name="Content Placeholder 3"/>
          <p:cNvPicPr>
            <a:picLocks noGrp="1" noChangeAspect="1"/>
          </p:cNvPicPr>
          <p:nvPr>
            <p:ph idx="1"/>
          </p:nvPr>
        </p:nvPicPr>
        <p:blipFill>
          <a:blip r:embed="rId2"/>
          <a:stretch>
            <a:fillRect/>
          </a:stretch>
        </p:blipFill>
        <p:spPr>
          <a:xfrm>
            <a:off x="6017342" y="2455662"/>
            <a:ext cx="2696695" cy="3256778"/>
          </a:xfrm>
          <a:prstGeom prst="rect">
            <a:avLst/>
          </a:prstGeom>
        </p:spPr>
      </p:pic>
      <p:pic>
        <p:nvPicPr>
          <p:cNvPr id="3" name="Picture 2"/>
          <p:cNvPicPr>
            <a:picLocks noChangeAspect="1"/>
          </p:cNvPicPr>
          <p:nvPr/>
        </p:nvPicPr>
        <p:blipFill>
          <a:blip r:embed="rId3"/>
          <a:stretch>
            <a:fillRect/>
          </a:stretch>
        </p:blipFill>
        <p:spPr>
          <a:xfrm>
            <a:off x="2836791" y="1030147"/>
            <a:ext cx="2759750" cy="3508628"/>
          </a:xfrm>
          <a:prstGeom prst="rect">
            <a:avLst/>
          </a:prstGeom>
        </p:spPr>
      </p:pic>
      <p:pic>
        <p:nvPicPr>
          <p:cNvPr id="5" name="Picture 4">
            <a:extLst>
              <a:ext uri="{FF2B5EF4-FFF2-40B4-BE49-F238E27FC236}">
                <a16:creationId xmlns:a16="http://schemas.microsoft.com/office/drawing/2014/main" id="{73E0F800-098B-CE57-264F-8202BEBB657C}"/>
              </a:ext>
            </a:extLst>
          </p:cNvPr>
          <p:cNvPicPr>
            <a:picLocks noChangeAspect="1"/>
          </p:cNvPicPr>
          <p:nvPr/>
        </p:nvPicPr>
        <p:blipFill>
          <a:blip r:embed="rId4"/>
          <a:stretch>
            <a:fillRect/>
          </a:stretch>
        </p:blipFill>
        <p:spPr>
          <a:xfrm>
            <a:off x="231493" y="2455662"/>
            <a:ext cx="2311236" cy="2900601"/>
          </a:xfrm>
          <a:prstGeom prst="rect">
            <a:avLst/>
          </a:prstGeom>
        </p:spPr>
      </p:pic>
      <p:pic>
        <p:nvPicPr>
          <p:cNvPr id="7" name="Picture 6">
            <a:extLst>
              <a:ext uri="{FF2B5EF4-FFF2-40B4-BE49-F238E27FC236}">
                <a16:creationId xmlns:a16="http://schemas.microsoft.com/office/drawing/2014/main" id="{2B410D72-FA60-BB48-9D1E-6893A3C117B9}"/>
              </a:ext>
            </a:extLst>
          </p:cNvPr>
          <p:cNvPicPr>
            <a:picLocks noChangeAspect="1"/>
          </p:cNvPicPr>
          <p:nvPr/>
        </p:nvPicPr>
        <p:blipFill>
          <a:blip r:embed="rId5"/>
          <a:stretch>
            <a:fillRect/>
          </a:stretch>
        </p:blipFill>
        <p:spPr>
          <a:xfrm>
            <a:off x="9024894" y="975437"/>
            <a:ext cx="2869694" cy="3475968"/>
          </a:xfrm>
          <a:prstGeom prst="rect">
            <a:avLst/>
          </a:prstGeom>
        </p:spPr>
      </p:pic>
    </p:spTree>
    <p:extLst>
      <p:ext uri="{BB962C8B-B14F-4D97-AF65-F5344CB8AC3E}">
        <p14:creationId xmlns:p14="http://schemas.microsoft.com/office/powerpoint/2010/main" val="2690840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587" y="383406"/>
            <a:ext cx="10515600" cy="5072114"/>
          </a:xfrm>
        </p:spPr>
        <p:txBody>
          <a:bodyPr>
            <a:normAutofit/>
          </a:bodyPr>
          <a:lstStyle/>
          <a:p>
            <a:pPr algn="ctr"/>
            <a:r>
              <a:rPr lang="en-US" dirty="0">
                <a:latin typeface="Arial" panose="020B0604020202020204" pitchFamily="34" charset="0"/>
                <a:cs typeface="Arial" panose="020B0604020202020204" pitchFamily="34" charset="0"/>
              </a:rPr>
              <a:t>Questions? Feedback?</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Thank you</a:t>
            </a:r>
          </a:p>
        </p:txBody>
      </p:sp>
      <p:pic>
        <p:nvPicPr>
          <p:cNvPr id="4" name="Picture 3"/>
          <p:cNvPicPr>
            <a:picLocks noChangeAspect="1"/>
          </p:cNvPicPr>
          <p:nvPr/>
        </p:nvPicPr>
        <p:blipFill>
          <a:blip r:embed="rId3"/>
          <a:stretch>
            <a:fillRect/>
          </a:stretch>
        </p:blipFill>
        <p:spPr>
          <a:xfrm>
            <a:off x="0" y="365791"/>
            <a:ext cx="3052764" cy="5107345"/>
          </a:xfrm>
          <a:prstGeom prst="rect">
            <a:avLst/>
          </a:prstGeom>
        </p:spPr>
      </p:pic>
      <p:pic>
        <p:nvPicPr>
          <p:cNvPr id="5" name="Picture 4"/>
          <p:cNvPicPr>
            <a:picLocks noChangeAspect="1"/>
          </p:cNvPicPr>
          <p:nvPr/>
        </p:nvPicPr>
        <p:blipFill>
          <a:blip r:embed="rId4"/>
          <a:stretch>
            <a:fillRect/>
          </a:stretch>
        </p:blipFill>
        <p:spPr>
          <a:xfrm>
            <a:off x="8503920" y="1838632"/>
            <a:ext cx="3688080" cy="2733367"/>
          </a:xfrm>
          <a:prstGeom prst="rect">
            <a:avLst/>
          </a:prstGeom>
        </p:spPr>
      </p:pic>
    </p:spTree>
    <p:extLst>
      <p:ext uri="{BB962C8B-B14F-4D97-AF65-F5344CB8AC3E}">
        <p14:creationId xmlns:p14="http://schemas.microsoft.com/office/powerpoint/2010/main" val="3636489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4791</TotalTime>
  <Words>1768</Words>
  <Application>Microsoft Macintosh PowerPoint</Application>
  <PresentationFormat>Widescreen</PresentationFormat>
  <Paragraphs>190</Paragraphs>
  <Slides>62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62</vt:i4>
      </vt:variant>
    </vt:vector>
  </HeadingPairs>
  <TitlesOfParts>
    <vt:vector size="68" baseType="lpstr">
      <vt:lpstr>Arial</vt:lpstr>
      <vt:lpstr>Calibri</vt:lpstr>
      <vt:lpstr>Calibri Light</vt:lpstr>
      <vt:lpstr>charter</vt:lpstr>
      <vt:lpstr>Times New Roman</vt:lpstr>
      <vt:lpstr>Office Theme</vt:lpstr>
      <vt:lpstr>  Introduction to Neurophysiology 4  Neural circuits</vt:lpstr>
      <vt:lpstr>PowerPoint Presentation</vt:lpstr>
      <vt:lpstr>PowerPoint Presentation</vt:lpstr>
      <vt:lpstr>PowerPoint Presentation</vt:lpstr>
      <vt:lpstr>Dendrites:  Large spatial field of excitation.   A great opportunity for summation of signals from many neurons.  </vt:lpstr>
      <vt:lpstr>Most dendrites fail to transmit action potentials because their membranes have relatively few voltage-gated sodium channels, and their thresholds for excitation are too high for action potentials to occur.</vt:lpstr>
      <vt:lpstr> Decremental conduction  The synapses that lie near the soma have far more effect in causing neuron excitation or inhibition than those that lie far away from the soma.</vt:lpstr>
      <vt:lpstr>Action potential in the axon</vt:lpstr>
      <vt:lpstr>Action potential in the axon</vt:lpstr>
      <vt:lpstr>PowerPoint Presentation</vt:lpstr>
      <vt:lpstr>PowerPoint Presentation</vt:lpstr>
      <vt:lpstr>Excitatory postsynaptic potential (EPSP)</vt:lpstr>
      <vt:lpstr>Inhibitory postsynaptic potential (IPSP)</vt:lpstr>
      <vt:lpstr>Soma: uniform distribution of electrical potential:  Large diameter (less resistance to conductance).  Highly conductive electrolytic fluid.  (change in membrane potential will be transmitted equally to all parts of the soma.)</vt:lpstr>
      <vt:lpstr>Resting membrane potential of neuronal soma</vt:lpstr>
      <vt:lpstr>Summation in neurons</vt:lpstr>
      <vt:lpstr>PowerPoint Presentation</vt:lpstr>
      <vt:lpstr>PowerPoint Presentation</vt:lpstr>
      <vt:lpstr>PowerPoint Presentation</vt:lpstr>
      <vt:lpstr>PowerPoint Presentation</vt:lpstr>
      <vt:lpstr>Presynaptic inhibition</vt:lpstr>
      <vt:lpstr>PowerPoint Presentation</vt:lpstr>
      <vt:lpstr>Presynaptic inhibition</vt:lpstr>
      <vt:lpstr>Facilitation of neurons</vt:lpstr>
      <vt:lpstr>PowerPoint Presentation</vt:lpstr>
      <vt:lpstr>PowerPoint Presentation</vt:lpstr>
      <vt:lpstr>PowerPoint Presentation</vt:lpstr>
      <vt:lpstr>Neuronal pools</vt:lpstr>
      <vt:lpstr>Stimulatory field:  The neuronal area stimulated by each incoming nerve fiber.</vt:lpstr>
      <vt:lpstr>PowerPoint Presentation</vt:lpstr>
      <vt:lpstr>Inhibitory zone:  Greatest inhibition in the center of the zone.</vt:lpstr>
      <vt:lpstr>Neuronal circuits</vt:lpstr>
      <vt:lpstr>PowerPoint Presentation</vt:lpstr>
      <vt:lpstr>Reciprocal inhibition</vt:lpstr>
      <vt:lpstr>Reciprocal inhibition</vt:lpstr>
      <vt:lpstr>PowerPoint Presentation</vt:lpstr>
      <vt:lpstr>PowerPoint Presentation</vt:lpstr>
      <vt:lpstr>Divergence into multiple tracts </vt:lpstr>
      <vt:lpstr>Amplifying divergence </vt:lpstr>
      <vt:lpstr>Amplifying divergence </vt:lpstr>
      <vt:lpstr>Convergence </vt:lpstr>
      <vt:lpstr>PowerPoint Presentation</vt:lpstr>
      <vt:lpstr>Convergence in photoreceptors (Rods)</vt:lpstr>
      <vt:lpstr>After-discharge</vt:lpstr>
      <vt:lpstr>Parallel afterdischarge</vt:lpstr>
      <vt:lpstr>Reverberatory (Oscillatory) circuits</vt:lpstr>
      <vt:lpstr>Reverberatory circuits</vt:lpstr>
      <vt:lpstr>Reverberatory circuits</vt:lpstr>
      <vt:lpstr>A facilitatory signal enhances the intensity and frequency of reverberation, whereas an inhibitory signal depresses  or stops the reverberation.</vt:lpstr>
      <vt:lpstr>Continuous signal output</vt:lpstr>
      <vt:lpstr>Stability of neuronal circuits</vt:lpstr>
      <vt:lpstr>Stability of neuronal circuits</vt:lpstr>
      <vt:lpstr>Stability of neuronal circuits</vt:lpstr>
      <vt:lpstr>Fatigue of synaptic transmission</vt:lpstr>
      <vt:lpstr>Effect of alkalosis on synaptic transmission</vt:lpstr>
      <vt:lpstr>Effect of acidosis on synaptic transmission</vt:lpstr>
      <vt:lpstr>Effect of hypoxia on synaptic transmission</vt:lpstr>
      <vt:lpstr>Effect of drugs on synaptic transmission</vt:lpstr>
      <vt:lpstr>Effect of drugs on synaptic transmission</vt:lpstr>
      <vt:lpstr>PowerPoint Presentation</vt:lpstr>
      <vt:lpstr>References</vt:lpstr>
      <vt:lpstr>Questions? Feedback?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Fatima Ryalat</dc:creator>
  <cp:lastModifiedBy>Fatima Ryalat</cp:lastModifiedBy>
  <cp:revision>85</cp:revision>
  <dcterms:created xsi:type="dcterms:W3CDTF">2023-04-30T16:35:36Z</dcterms:created>
  <dcterms:modified xsi:type="dcterms:W3CDTF">2025-05-03T14:23:17Z</dcterms:modified>
</cp:coreProperties>
</file>