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6"/>
  </p:notesMasterIdLst>
  <p:sldIdLst>
    <p:sldId id="257" r:id="rId2"/>
    <p:sldId id="637" r:id="rId3"/>
    <p:sldId id="639" r:id="rId4"/>
    <p:sldId id="592" r:id="rId5"/>
    <p:sldId id="587" r:id="rId6"/>
    <p:sldId id="588" r:id="rId7"/>
    <p:sldId id="589" r:id="rId8"/>
    <p:sldId id="590" r:id="rId9"/>
    <p:sldId id="591" r:id="rId10"/>
    <p:sldId id="593" r:id="rId11"/>
    <p:sldId id="596" r:id="rId12"/>
    <p:sldId id="336" r:id="rId13"/>
    <p:sldId id="335" r:id="rId14"/>
    <p:sldId id="602" r:id="rId15"/>
    <p:sldId id="599" r:id="rId16"/>
    <p:sldId id="600" r:id="rId17"/>
    <p:sldId id="601" r:id="rId18"/>
    <p:sldId id="305" r:id="rId19"/>
    <p:sldId id="638" r:id="rId20"/>
    <p:sldId id="295" r:id="rId21"/>
    <p:sldId id="494" r:id="rId22"/>
    <p:sldId id="504" r:id="rId23"/>
    <p:sldId id="302" r:id="rId24"/>
    <p:sldId id="325" r:id="rId25"/>
    <p:sldId id="324" r:id="rId26"/>
    <p:sldId id="323" r:id="rId27"/>
    <p:sldId id="303" r:id="rId28"/>
    <p:sldId id="314" r:id="rId29"/>
    <p:sldId id="281" r:id="rId30"/>
    <p:sldId id="322" r:id="rId31"/>
    <p:sldId id="321" r:id="rId32"/>
    <p:sldId id="326" r:id="rId33"/>
    <p:sldId id="333" r:id="rId34"/>
    <p:sldId id="621" r:id="rId35"/>
    <p:sldId id="622" r:id="rId36"/>
    <p:sldId id="280" r:id="rId37"/>
    <p:sldId id="304" r:id="rId38"/>
    <p:sldId id="623" r:id="rId39"/>
    <p:sldId id="624" r:id="rId40"/>
    <p:sldId id="277" r:id="rId41"/>
    <p:sldId id="343" r:id="rId42"/>
    <p:sldId id="626" r:id="rId43"/>
    <p:sldId id="634" r:id="rId44"/>
    <p:sldId id="635" r:id="rId45"/>
  </p:sldIdLst>
  <p:sldSz cx="12192000" cy="6858000"/>
  <p:notesSz cx="6858000" cy="9144000"/>
  <p:defaultTextStyle>
    <a:defPPr>
      <a:defRPr lang="en-J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1986"/>
    <p:restoredTop sz="95988"/>
  </p:normalViewPr>
  <p:slideViewPr>
    <p:cSldViewPr snapToGrid="0" snapToObjects="1">
      <p:cViewPr varScale="1">
        <p:scale>
          <a:sx n="112" d="100"/>
          <a:sy n="112" d="100"/>
        </p:scale>
        <p:origin x="208" y="1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4-26T23:32:37.814"/>
    </inkml:context>
    <inkml:brush xml:id="br0">
      <inkml:brushProperty name="width" value="0.5" units="cm"/>
      <inkml:brushProperty name="height" value="1" units="cm"/>
      <inkml:brushProperty name="color" value="#FFFC00"/>
      <inkml:brushProperty name="tip" value="rectangle"/>
      <inkml:brushProperty name="rasterOp" value="maskPen"/>
    </inkml:brush>
  </inkml:definitions>
  <inkml:trace contextRef="#ctx0" brushRef="#br0">0 170 16383,'84'-20'0,"-1"0"0,-31 9 0,0 0 0,4 4 0,-4-3 0,3 4 0,0 1 0,10-3 0,-12 0 0,-4 1 0,-12 6 0,5-4 0,-11 0 0,5 4 0,-6-3 0,-1-1 0,1 4 0,0-3 0,0-1 0,8 4 0,-7-8 0,7 8 0,-8-3 0,0-1 0,-1 4 0,1-3 0,-5 4 0,6 0 0,-11 0 0,9 0 0,-7 0 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4-26T23:32:40.567"/>
    </inkml:context>
    <inkml:brush xml:id="br0">
      <inkml:brushProperty name="width" value="0.5" units="cm"/>
      <inkml:brushProperty name="height" value="1" units="cm"/>
      <inkml:brushProperty name="color" value="#FFFC00"/>
      <inkml:brushProperty name="tip" value="rectangle"/>
      <inkml:brushProperty name="rasterOp" value="maskPen"/>
    </inkml:brush>
  </inkml:definitions>
  <inkml:trace contextRef="#ctx0" brushRef="#br0">0 1 16383,'83'0'0,"-14"0"0,-33 0 0,0 0 0,-5 0 0,0 0 0,-3 0 0,-8 0 0,8 0 0,0 0 0,2 0 0,-3 0 0,5 0 0,-12 0 0,11 0 0,-8 0 0,1 0 0,6 0 0,-10 0 0,15 0 0,-15 0 0,14 0 0,-14 0 0,10 0 0,-5 0 0,-2 0 0,1 0 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4-26T23:32:42.743"/>
    </inkml:context>
    <inkml:brush xml:id="br0">
      <inkml:brushProperty name="width" value="0.5" units="cm"/>
      <inkml:brushProperty name="height" value="1" units="cm"/>
      <inkml:brushProperty name="color" value="#FFFC00"/>
      <inkml:brushProperty name="tip" value="rectangle"/>
      <inkml:brushProperty name="rasterOp" value="maskPen"/>
    </inkml:brush>
  </inkml:definitions>
  <inkml:trace contextRef="#ctx0" brushRef="#br0">0 1 16383,'85'0'0,"-6"0"0,-42 0 0,13 0 0,-5 0 0,5 0 0,-6 0 0,18 0 0,-14 0 0,28 0 0,-29 0 0,3 0 0,-14 0 0,2 0 0,-6 0 0,0 0 0,-9 0 0,4 0 0,-4 0 0,8 0 0,-5 0 0,-1 0 0,0 0 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4-26T23:33:08.372"/>
    </inkml:context>
    <inkml:brush xml:id="br0">
      <inkml:brushProperty name="width" value="0.5" units="cm"/>
      <inkml:brushProperty name="height" value="1" units="cm"/>
      <inkml:brushProperty name="color" value="#FFFC00"/>
      <inkml:brushProperty name="tip" value="rectangle"/>
      <inkml:brushProperty name="rasterOp" value="maskPen"/>
    </inkml:brush>
  </inkml:definitions>
  <inkml:trace contextRef="#ctx0" brushRef="#br0">1 1 16383,'69'0'0,"0"0"0,-13 0 0,-3 0 0,30 0 0,-16 0 0,0 0 0,-13 0 0,1 0 0,29 0 0,13 0 0,1 0 0,-1 0 0,-6 2 0,-3 1 0,-15-2 0,11 4 0,-32 0 0,-2-4 0,-6 4 0,-1-5 0,-6 0 0,18 0 0,-20 0 0,20 0 0,-18 0 0,6 0 0,-6 0 0,5 0 0,-4 0 0,5 0 0,-6 0 0,5 0 0,-5 0 0,20 0 0,-17 0 0,9 0 0,-19 0 0,-5 0 0,6 0 0,-12 0 0,10 10 0,2-7 0,-2 7 0,60-10 0,-27 0 0,37 0 0,-26 0 0,-12 0 0,13 6 0,-14 0 0,-1 6 0,-2-1 0,-12 0 0,-1 0 0,-8-5 0,7-2 0,-15-4 0,16 0 0,-24 0 0,7 0 0,-1 0 0,-1 0 0,3 0 0,3 0 0,-7 0 0,3 0 0,2 0 0,-6 0 0,5 0 0,0 0 0,-3 0 0,2 0 0,-2 0 0</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4-26T23:33:11.418"/>
    </inkml:context>
    <inkml:brush xml:id="br0">
      <inkml:brushProperty name="width" value="0.5" units="cm"/>
      <inkml:brushProperty name="height" value="1" units="cm"/>
      <inkml:brushProperty name="color" value="#FFFC00"/>
      <inkml:brushProperty name="tip" value="rectangle"/>
      <inkml:brushProperty name="rasterOp" value="maskPen"/>
    </inkml:brush>
  </inkml:definitions>
  <inkml:trace contextRef="#ctx0" brushRef="#br0">0 1 16383,'60'0'0,"0"0"0,-3 0 0,-2 0 0,38 0 0,4 0 0,-43 0 0,-2 0 0,36 0 0,11 0 0,-18 0 0,-30 0 0,1 0 0,43 0 0,-9 0 0,-2 0 0,-9 0 0,1 0 0,-9 0 0,2 0 0,30 6 0,0-2 0,1 0 0,-41-1 0,-2 1 0,23 3 0,-3-2 0,6-3 0,-9 1 0,1 0 0,9-3 0,5 0 0,1 0 0,5 0 0,-36 0 0,-1 0 0,18 0 0,11 0 0,-23 0 0,12 0 0,-37 0 0,10-4 0,-18 2 0,8-7 0,-14 8 0,0-6 0,-1 6 0,2-3 0,6 4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JO"/>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D1DDAB4-E7E3-564C-A2BB-5E81B2F1CC68}" type="datetimeFigureOut">
              <a:rPr lang="en-JO" smtClean="0"/>
              <a:t>01/05/2025</a:t>
            </a:fld>
            <a:endParaRPr lang="en-JO"/>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JO"/>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JO"/>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JO"/>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08F532F-5337-F246-ACFB-E40E3B32AE7F}" type="slidenum">
              <a:rPr lang="en-JO" smtClean="0"/>
              <a:t>‹#›</a:t>
            </a:fld>
            <a:endParaRPr lang="en-JO"/>
          </a:p>
        </p:txBody>
      </p:sp>
    </p:spTree>
    <p:extLst>
      <p:ext uri="{BB962C8B-B14F-4D97-AF65-F5344CB8AC3E}">
        <p14:creationId xmlns:p14="http://schemas.microsoft.com/office/powerpoint/2010/main" val="26474512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JO" dirty="0"/>
          </a:p>
        </p:txBody>
      </p:sp>
      <p:sp>
        <p:nvSpPr>
          <p:cNvPr id="4" name="Slide Number Placeholder 3"/>
          <p:cNvSpPr>
            <a:spLocks noGrp="1"/>
          </p:cNvSpPr>
          <p:nvPr>
            <p:ph type="sldNum" sz="quarter" idx="5"/>
          </p:nvPr>
        </p:nvSpPr>
        <p:spPr/>
        <p:txBody>
          <a:bodyPr/>
          <a:lstStyle/>
          <a:p>
            <a:fld id="{008F532F-5337-F246-ACFB-E40E3B32AE7F}" type="slidenum">
              <a:rPr lang="en-JO" smtClean="0"/>
              <a:t>1</a:t>
            </a:fld>
            <a:endParaRPr lang="en-JO"/>
          </a:p>
        </p:txBody>
      </p:sp>
    </p:spTree>
    <p:extLst>
      <p:ext uri="{BB962C8B-B14F-4D97-AF65-F5344CB8AC3E}">
        <p14:creationId xmlns:p14="http://schemas.microsoft.com/office/powerpoint/2010/main" val="11609608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t>a changing strength of signal and the actual impulses transmitted by the nerve fiber.</a:t>
            </a:r>
            <a:endParaRPr lang="en-US" dirty="0"/>
          </a:p>
        </p:txBody>
      </p:sp>
      <p:sp>
        <p:nvSpPr>
          <p:cNvPr id="4" name="Slide Number Placeholder 3"/>
          <p:cNvSpPr>
            <a:spLocks noGrp="1"/>
          </p:cNvSpPr>
          <p:nvPr>
            <p:ph type="sldNum" sz="quarter" idx="5"/>
          </p:nvPr>
        </p:nvSpPr>
        <p:spPr/>
        <p:txBody>
          <a:bodyPr/>
          <a:lstStyle/>
          <a:p>
            <a:fld id="{33DBF901-963C-41BB-A5CB-4655EB0480CA}" type="slidenum">
              <a:rPr lang="en-US" smtClean="0"/>
              <a:t>29</a:t>
            </a:fld>
            <a:endParaRPr lang="en-US"/>
          </a:p>
        </p:txBody>
      </p:sp>
    </p:spTree>
    <p:extLst>
      <p:ext uri="{BB962C8B-B14F-4D97-AF65-F5344CB8AC3E}">
        <p14:creationId xmlns:p14="http://schemas.microsoft.com/office/powerpoint/2010/main" val="39571564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JO" dirty="0"/>
          </a:p>
        </p:txBody>
      </p:sp>
      <p:sp>
        <p:nvSpPr>
          <p:cNvPr id="4" name="Slide Number Placeholder 3"/>
          <p:cNvSpPr>
            <a:spLocks noGrp="1"/>
          </p:cNvSpPr>
          <p:nvPr>
            <p:ph type="sldNum" sz="quarter" idx="5"/>
          </p:nvPr>
        </p:nvSpPr>
        <p:spPr/>
        <p:txBody>
          <a:bodyPr/>
          <a:lstStyle/>
          <a:p>
            <a:fld id="{008F532F-5337-F246-ACFB-E40E3B32AE7F}" type="slidenum">
              <a:rPr lang="en-JO" smtClean="0"/>
              <a:t>44</a:t>
            </a:fld>
            <a:endParaRPr lang="en-JO"/>
          </a:p>
        </p:txBody>
      </p:sp>
    </p:spTree>
    <p:extLst>
      <p:ext uri="{BB962C8B-B14F-4D97-AF65-F5344CB8AC3E}">
        <p14:creationId xmlns:p14="http://schemas.microsoft.com/office/powerpoint/2010/main" val="18125116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237CEF-9D26-8C45-869B-849BB383AD1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JO"/>
          </a:p>
        </p:txBody>
      </p:sp>
      <p:sp>
        <p:nvSpPr>
          <p:cNvPr id="3" name="Subtitle 2">
            <a:extLst>
              <a:ext uri="{FF2B5EF4-FFF2-40B4-BE49-F238E27FC236}">
                <a16:creationId xmlns:a16="http://schemas.microsoft.com/office/drawing/2014/main" id="{6493227D-4302-F14C-9C5A-B6DFE861E6A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JO"/>
          </a:p>
        </p:txBody>
      </p:sp>
      <p:sp>
        <p:nvSpPr>
          <p:cNvPr id="4" name="Date Placeholder 3">
            <a:extLst>
              <a:ext uri="{FF2B5EF4-FFF2-40B4-BE49-F238E27FC236}">
                <a16:creationId xmlns:a16="http://schemas.microsoft.com/office/drawing/2014/main" id="{7CE454C3-EAAA-B44E-BA6F-98F7AB49C2D5}"/>
              </a:ext>
            </a:extLst>
          </p:cNvPr>
          <p:cNvSpPr>
            <a:spLocks noGrp="1"/>
          </p:cNvSpPr>
          <p:nvPr>
            <p:ph type="dt" sz="half" idx="10"/>
          </p:nvPr>
        </p:nvSpPr>
        <p:spPr/>
        <p:txBody>
          <a:bodyPr/>
          <a:lstStyle/>
          <a:p>
            <a:fld id="{536857AE-009F-7E4F-9D86-EEFF76C8ED6B}" type="datetimeFigureOut">
              <a:rPr lang="en-JO" smtClean="0"/>
              <a:t>01/05/2025</a:t>
            </a:fld>
            <a:endParaRPr lang="en-JO"/>
          </a:p>
        </p:txBody>
      </p:sp>
      <p:sp>
        <p:nvSpPr>
          <p:cNvPr id="5" name="Footer Placeholder 4">
            <a:extLst>
              <a:ext uri="{FF2B5EF4-FFF2-40B4-BE49-F238E27FC236}">
                <a16:creationId xmlns:a16="http://schemas.microsoft.com/office/drawing/2014/main" id="{471B14E2-C287-1B4E-A99C-A960B92D8169}"/>
              </a:ext>
            </a:extLst>
          </p:cNvPr>
          <p:cNvSpPr>
            <a:spLocks noGrp="1"/>
          </p:cNvSpPr>
          <p:nvPr>
            <p:ph type="ftr" sz="quarter" idx="11"/>
          </p:nvPr>
        </p:nvSpPr>
        <p:spPr/>
        <p:txBody>
          <a:bodyPr/>
          <a:lstStyle/>
          <a:p>
            <a:endParaRPr lang="en-JO"/>
          </a:p>
        </p:txBody>
      </p:sp>
      <p:sp>
        <p:nvSpPr>
          <p:cNvPr id="6" name="Slide Number Placeholder 5">
            <a:extLst>
              <a:ext uri="{FF2B5EF4-FFF2-40B4-BE49-F238E27FC236}">
                <a16:creationId xmlns:a16="http://schemas.microsoft.com/office/drawing/2014/main" id="{BF8A58BC-D595-7740-B959-9007A7455D06}"/>
              </a:ext>
            </a:extLst>
          </p:cNvPr>
          <p:cNvSpPr>
            <a:spLocks noGrp="1"/>
          </p:cNvSpPr>
          <p:nvPr>
            <p:ph type="sldNum" sz="quarter" idx="12"/>
          </p:nvPr>
        </p:nvSpPr>
        <p:spPr/>
        <p:txBody>
          <a:bodyPr/>
          <a:lstStyle/>
          <a:p>
            <a:fld id="{BAB974D1-0A18-7244-9805-0A7B0632B381}" type="slidenum">
              <a:rPr lang="en-JO" smtClean="0"/>
              <a:t>‹#›</a:t>
            </a:fld>
            <a:endParaRPr lang="en-JO"/>
          </a:p>
        </p:txBody>
      </p:sp>
    </p:spTree>
    <p:extLst>
      <p:ext uri="{BB962C8B-B14F-4D97-AF65-F5344CB8AC3E}">
        <p14:creationId xmlns:p14="http://schemas.microsoft.com/office/powerpoint/2010/main" val="166234920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5000">
        <p159:morph option="byObject"/>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1DB369-6942-9440-A122-E27F827ADD63}"/>
              </a:ext>
            </a:extLst>
          </p:cNvPr>
          <p:cNvSpPr>
            <a:spLocks noGrp="1"/>
          </p:cNvSpPr>
          <p:nvPr>
            <p:ph type="title"/>
          </p:nvPr>
        </p:nvSpPr>
        <p:spPr/>
        <p:txBody>
          <a:bodyPr/>
          <a:lstStyle/>
          <a:p>
            <a:r>
              <a:rPr lang="en-US"/>
              <a:t>Click to edit Master title style</a:t>
            </a:r>
            <a:endParaRPr lang="en-JO"/>
          </a:p>
        </p:txBody>
      </p:sp>
      <p:sp>
        <p:nvSpPr>
          <p:cNvPr id="3" name="Content Placeholder 2">
            <a:extLst>
              <a:ext uri="{FF2B5EF4-FFF2-40B4-BE49-F238E27FC236}">
                <a16:creationId xmlns:a16="http://schemas.microsoft.com/office/drawing/2014/main" id="{F6F4CAFC-CC94-1447-9BBC-A154B1AD3EF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JO"/>
          </a:p>
        </p:txBody>
      </p:sp>
      <p:sp>
        <p:nvSpPr>
          <p:cNvPr id="4" name="Date Placeholder 3">
            <a:extLst>
              <a:ext uri="{FF2B5EF4-FFF2-40B4-BE49-F238E27FC236}">
                <a16:creationId xmlns:a16="http://schemas.microsoft.com/office/drawing/2014/main" id="{A09EB21E-5CF2-8143-826E-37DD023D5730}"/>
              </a:ext>
            </a:extLst>
          </p:cNvPr>
          <p:cNvSpPr>
            <a:spLocks noGrp="1"/>
          </p:cNvSpPr>
          <p:nvPr>
            <p:ph type="dt" sz="half" idx="10"/>
          </p:nvPr>
        </p:nvSpPr>
        <p:spPr/>
        <p:txBody>
          <a:bodyPr/>
          <a:lstStyle/>
          <a:p>
            <a:fld id="{536857AE-009F-7E4F-9D86-EEFF76C8ED6B}" type="datetimeFigureOut">
              <a:rPr lang="en-JO" smtClean="0"/>
              <a:t>01/05/2025</a:t>
            </a:fld>
            <a:endParaRPr lang="en-JO"/>
          </a:p>
        </p:txBody>
      </p:sp>
      <p:sp>
        <p:nvSpPr>
          <p:cNvPr id="5" name="Footer Placeholder 4">
            <a:extLst>
              <a:ext uri="{FF2B5EF4-FFF2-40B4-BE49-F238E27FC236}">
                <a16:creationId xmlns:a16="http://schemas.microsoft.com/office/drawing/2014/main" id="{D0067209-35FC-F547-A320-8D7423ABE60A}"/>
              </a:ext>
            </a:extLst>
          </p:cNvPr>
          <p:cNvSpPr>
            <a:spLocks noGrp="1"/>
          </p:cNvSpPr>
          <p:nvPr>
            <p:ph type="ftr" sz="quarter" idx="11"/>
          </p:nvPr>
        </p:nvSpPr>
        <p:spPr/>
        <p:txBody>
          <a:bodyPr/>
          <a:lstStyle/>
          <a:p>
            <a:endParaRPr lang="en-JO"/>
          </a:p>
        </p:txBody>
      </p:sp>
      <p:sp>
        <p:nvSpPr>
          <p:cNvPr id="6" name="Slide Number Placeholder 5">
            <a:extLst>
              <a:ext uri="{FF2B5EF4-FFF2-40B4-BE49-F238E27FC236}">
                <a16:creationId xmlns:a16="http://schemas.microsoft.com/office/drawing/2014/main" id="{EFDC5666-556F-7B4C-B8EC-7473E0126AA2}"/>
              </a:ext>
            </a:extLst>
          </p:cNvPr>
          <p:cNvSpPr>
            <a:spLocks noGrp="1"/>
          </p:cNvSpPr>
          <p:nvPr>
            <p:ph type="sldNum" sz="quarter" idx="12"/>
          </p:nvPr>
        </p:nvSpPr>
        <p:spPr/>
        <p:txBody>
          <a:bodyPr/>
          <a:lstStyle/>
          <a:p>
            <a:fld id="{BAB974D1-0A18-7244-9805-0A7B0632B381}" type="slidenum">
              <a:rPr lang="en-JO" smtClean="0"/>
              <a:t>‹#›</a:t>
            </a:fld>
            <a:endParaRPr lang="en-JO"/>
          </a:p>
        </p:txBody>
      </p:sp>
    </p:spTree>
    <p:extLst>
      <p:ext uri="{BB962C8B-B14F-4D97-AF65-F5344CB8AC3E}">
        <p14:creationId xmlns:p14="http://schemas.microsoft.com/office/powerpoint/2010/main" val="219552387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5000">
        <p159:morph option="byObject"/>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4CE74B-E522-ED4A-9584-0025CD0C680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JO"/>
          </a:p>
        </p:txBody>
      </p:sp>
      <p:sp>
        <p:nvSpPr>
          <p:cNvPr id="3" name="Text Placeholder 2">
            <a:extLst>
              <a:ext uri="{FF2B5EF4-FFF2-40B4-BE49-F238E27FC236}">
                <a16:creationId xmlns:a16="http://schemas.microsoft.com/office/drawing/2014/main" id="{43D8C0EB-95C8-E24B-A605-E1D8F690299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3419136-85D0-C74A-B9BE-9663916EE603}"/>
              </a:ext>
            </a:extLst>
          </p:cNvPr>
          <p:cNvSpPr>
            <a:spLocks noGrp="1"/>
          </p:cNvSpPr>
          <p:nvPr>
            <p:ph type="dt" sz="half" idx="10"/>
          </p:nvPr>
        </p:nvSpPr>
        <p:spPr/>
        <p:txBody>
          <a:bodyPr/>
          <a:lstStyle/>
          <a:p>
            <a:fld id="{536857AE-009F-7E4F-9D86-EEFF76C8ED6B}" type="datetimeFigureOut">
              <a:rPr lang="en-JO" smtClean="0"/>
              <a:t>01/05/2025</a:t>
            </a:fld>
            <a:endParaRPr lang="en-JO"/>
          </a:p>
        </p:txBody>
      </p:sp>
      <p:sp>
        <p:nvSpPr>
          <p:cNvPr id="5" name="Footer Placeholder 4">
            <a:extLst>
              <a:ext uri="{FF2B5EF4-FFF2-40B4-BE49-F238E27FC236}">
                <a16:creationId xmlns:a16="http://schemas.microsoft.com/office/drawing/2014/main" id="{E9A371F5-9AF1-0644-81B3-DE931589215D}"/>
              </a:ext>
            </a:extLst>
          </p:cNvPr>
          <p:cNvSpPr>
            <a:spLocks noGrp="1"/>
          </p:cNvSpPr>
          <p:nvPr>
            <p:ph type="ftr" sz="quarter" idx="11"/>
          </p:nvPr>
        </p:nvSpPr>
        <p:spPr/>
        <p:txBody>
          <a:bodyPr/>
          <a:lstStyle/>
          <a:p>
            <a:endParaRPr lang="en-JO"/>
          </a:p>
        </p:txBody>
      </p:sp>
      <p:sp>
        <p:nvSpPr>
          <p:cNvPr id="6" name="Slide Number Placeholder 5">
            <a:extLst>
              <a:ext uri="{FF2B5EF4-FFF2-40B4-BE49-F238E27FC236}">
                <a16:creationId xmlns:a16="http://schemas.microsoft.com/office/drawing/2014/main" id="{518BF5A0-B1C6-CA49-9169-28D862E71B13}"/>
              </a:ext>
            </a:extLst>
          </p:cNvPr>
          <p:cNvSpPr>
            <a:spLocks noGrp="1"/>
          </p:cNvSpPr>
          <p:nvPr>
            <p:ph type="sldNum" sz="quarter" idx="12"/>
          </p:nvPr>
        </p:nvSpPr>
        <p:spPr/>
        <p:txBody>
          <a:bodyPr/>
          <a:lstStyle/>
          <a:p>
            <a:fld id="{BAB974D1-0A18-7244-9805-0A7B0632B381}" type="slidenum">
              <a:rPr lang="en-JO" smtClean="0"/>
              <a:t>‹#›</a:t>
            </a:fld>
            <a:endParaRPr lang="en-JO"/>
          </a:p>
        </p:txBody>
      </p:sp>
    </p:spTree>
    <p:extLst>
      <p:ext uri="{BB962C8B-B14F-4D97-AF65-F5344CB8AC3E}">
        <p14:creationId xmlns:p14="http://schemas.microsoft.com/office/powerpoint/2010/main" val="38583953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5000">
        <p159:morph option="byObject"/>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C0AC64-0351-9E4A-BD4E-A9A51E134B8A}"/>
              </a:ext>
            </a:extLst>
          </p:cNvPr>
          <p:cNvSpPr>
            <a:spLocks noGrp="1"/>
          </p:cNvSpPr>
          <p:nvPr>
            <p:ph type="title"/>
          </p:nvPr>
        </p:nvSpPr>
        <p:spPr/>
        <p:txBody>
          <a:bodyPr/>
          <a:lstStyle/>
          <a:p>
            <a:r>
              <a:rPr lang="en-US"/>
              <a:t>Click to edit Master title style</a:t>
            </a:r>
            <a:endParaRPr lang="en-JO"/>
          </a:p>
        </p:txBody>
      </p:sp>
      <p:sp>
        <p:nvSpPr>
          <p:cNvPr id="3" name="Content Placeholder 2">
            <a:extLst>
              <a:ext uri="{FF2B5EF4-FFF2-40B4-BE49-F238E27FC236}">
                <a16:creationId xmlns:a16="http://schemas.microsoft.com/office/drawing/2014/main" id="{EA9879D3-7DE9-FD4C-B1BE-7CC7E2004D4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JO"/>
          </a:p>
        </p:txBody>
      </p:sp>
      <p:sp>
        <p:nvSpPr>
          <p:cNvPr id="4" name="Content Placeholder 3">
            <a:extLst>
              <a:ext uri="{FF2B5EF4-FFF2-40B4-BE49-F238E27FC236}">
                <a16:creationId xmlns:a16="http://schemas.microsoft.com/office/drawing/2014/main" id="{46E8B406-E83B-A042-AF47-DC80C171178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JO"/>
          </a:p>
        </p:txBody>
      </p:sp>
      <p:sp>
        <p:nvSpPr>
          <p:cNvPr id="5" name="Date Placeholder 4">
            <a:extLst>
              <a:ext uri="{FF2B5EF4-FFF2-40B4-BE49-F238E27FC236}">
                <a16:creationId xmlns:a16="http://schemas.microsoft.com/office/drawing/2014/main" id="{018A0D47-AF91-5A49-9516-B0DA4D545BE3}"/>
              </a:ext>
            </a:extLst>
          </p:cNvPr>
          <p:cNvSpPr>
            <a:spLocks noGrp="1"/>
          </p:cNvSpPr>
          <p:nvPr>
            <p:ph type="dt" sz="half" idx="10"/>
          </p:nvPr>
        </p:nvSpPr>
        <p:spPr/>
        <p:txBody>
          <a:bodyPr/>
          <a:lstStyle/>
          <a:p>
            <a:fld id="{536857AE-009F-7E4F-9D86-EEFF76C8ED6B}" type="datetimeFigureOut">
              <a:rPr lang="en-JO" smtClean="0"/>
              <a:t>01/05/2025</a:t>
            </a:fld>
            <a:endParaRPr lang="en-JO"/>
          </a:p>
        </p:txBody>
      </p:sp>
      <p:sp>
        <p:nvSpPr>
          <p:cNvPr id="6" name="Footer Placeholder 5">
            <a:extLst>
              <a:ext uri="{FF2B5EF4-FFF2-40B4-BE49-F238E27FC236}">
                <a16:creationId xmlns:a16="http://schemas.microsoft.com/office/drawing/2014/main" id="{40A075BE-90AA-5F48-95F6-F1921E351B30}"/>
              </a:ext>
            </a:extLst>
          </p:cNvPr>
          <p:cNvSpPr>
            <a:spLocks noGrp="1"/>
          </p:cNvSpPr>
          <p:nvPr>
            <p:ph type="ftr" sz="quarter" idx="11"/>
          </p:nvPr>
        </p:nvSpPr>
        <p:spPr/>
        <p:txBody>
          <a:bodyPr/>
          <a:lstStyle/>
          <a:p>
            <a:endParaRPr lang="en-JO"/>
          </a:p>
        </p:txBody>
      </p:sp>
      <p:sp>
        <p:nvSpPr>
          <p:cNvPr id="7" name="Slide Number Placeholder 6">
            <a:extLst>
              <a:ext uri="{FF2B5EF4-FFF2-40B4-BE49-F238E27FC236}">
                <a16:creationId xmlns:a16="http://schemas.microsoft.com/office/drawing/2014/main" id="{2955D008-80AD-E942-AC52-5E7FF5677BFF}"/>
              </a:ext>
            </a:extLst>
          </p:cNvPr>
          <p:cNvSpPr>
            <a:spLocks noGrp="1"/>
          </p:cNvSpPr>
          <p:nvPr>
            <p:ph type="sldNum" sz="quarter" idx="12"/>
          </p:nvPr>
        </p:nvSpPr>
        <p:spPr/>
        <p:txBody>
          <a:bodyPr/>
          <a:lstStyle/>
          <a:p>
            <a:fld id="{BAB974D1-0A18-7244-9805-0A7B0632B381}" type="slidenum">
              <a:rPr lang="en-JO" smtClean="0"/>
              <a:t>‹#›</a:t>
            </a:fld>
            <a:endParaRPr lang="en-JO"/>
          </a:p>
        </p:txBody>
      </p:sp>
    </p:spTree>
    <p:extLst>
      <p:ext uri="{BB962C8B-B14F-4D97-AF65-F5344CB8AC3E}">
        <p14:creationId xmlns:p14="http://schemas.microsoft.com/office/powerpoint/2010/main" val="143172320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5000">
        <p159:morph option="byObject"/>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96AB97-271E-CB4C-9E26-FA76C02C91B3}"/>
              </a:ext>
            </a:extLst>
          </p:cNvPr>
          <p:cNvSpPr>
            <a:spLocks noGrp="1"/>
          </p:cNvSpPr>
          <p:nvPr>
            <p:ph type="title"/>
          </p:nvPr>
        </p:nvSpPr>
        <p:spPr>
          <a:xfrm>
            <a:off x="839788" y="365125"/>
            <a:ext cx="10515600" cy="1325563"/>
          </a:xfrm>
        </p:spPr>
        <p:txBody>
          <a:bodyPr/>
          <a:lstStyle/>
          <a:p>
            <a:r>
              <a:rPr lang="en-US"/>
              <a:t>Click to edit Master title style</a:t>
            </a:r>
            <a:endParaRPr lang="en-JO"/>
          </a:p>
        </p:txBody>
      </p:sp>
      <p:sp>
        <p:nvSpPr>
          <p:cNvPr id="3" name="Text Placeholder 2">
            <a:extLst>
              <a:ext uri="{FF2B5EF4-FFF2-40B4-BE49-F238E27FC236}">
                <a16:creationId xmlns:a16="http://schemas.microsoft.com/office/drawing/2014/main" id="{E00A11A1-D2F4-7C48-864B-B64BD5D2812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3BBD0F1-E852-C44D-B29E-539F1F497B6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JO"/>
          </a:p>
        </p:txBody>
      </p:sp>
      <p:sp>
        <p:nvSpPr>
          <p:cNvPr id="5" name="Text Placeholder 4">
            <a:extLst>
              <a:ext uri="{FF2B5EF4-FFF2-40B4-BE49-F238E27FC236}">
                <a16:creationId xmlns:a16="http://schemas.microsoft.com/office/drawing/2014/main" id="{5C0A69FB-3754-3C4D-9901-8ED61268DE0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5AE00B5-DE9B-C745-93CE-998088BFDBC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JO"/>
          </a:p>
        </p:txBody>
      </p:sp>
      <p:sp>
        <p:nvSpPr>
          <p:cNvPr id="7" name="Date Placeholder 6">
            <a:extLst>
              <a:ext uri="{FF2B5EF4-FFF2-40B4-BE49-F238E27FC236}">
                <a16:creationId xmlns:a16="http://schemas.microsoft.com/office/drawing/2014/main" id="{FE27DAD3-4F68-3149-B52B-721CF94DEF49}"/>
              </a:ext>
            </a:extLst>
          </p:cNvPr>
          <p:cNvSpPr>
            <a:spLocks noGrp="1"/>
          </p:cNvSpPr>
          <p:nvPr>
            <p:ph type="dt" sz="half" idx="10"/>
          </p:nvPr>
        </p:nvSpPr>
        <p:spPr/>
        <p:txBody>
          <a:bodyPr/>
          <a:lstStyle/>
          <a:p>
            <a:fld id="{536857AE-009F-7E4F-9D86-EEFF76C8ED6B}" type="datetimeFigureOut">
              <a:rPr lang="en-JO" smtClean="0"/>
              <a:t>01/05/2025</a:t>
            </a:fld>
            <a:endParaRPr lang="en-JO"/>
          </a:p>
        </p:txBody>
      </p:sp>
      <p:sp>
        <p:nvSpPr>
          <p:cNvPr id="8" name="Footer Placeholder 7">
            <a:extLst>
              <a:ext uri="{FF2B5EF4-FFF2-40B4-BE49-F238E27FC236}">
                <a16:creationId xmlns:a16="http://schemas.microsoft.com/office/drawing/2014/main" id="{98F03960-4903-944D-89BD-03B1A27DB73F}"/>
              </a:ext>
            </a:extLst>
          </p:cNvPr>
          <p:cNvSpPr>
            <a:spLocks noGrp="1"/>
          </p:cNvSpPr>
          <p:nvPr>
            <p:ph type="ftr" sz="quarter" idx="11"/>
          </p:nvPr>
        </p:nvSpPr>
        <p:spPr/>
        <p:txBody>
          <a:bodyPr/>
          <a:lstStyle/>
          <a:p>
            <a:endParaRPr lang="en-JO"/>
          </a:p>
        </p:txBody>
      </p:sp>
      <p:sp>
        <p:nvSpPr>
          <p:cNvPr id="9" name="Slide Number Placeholder 8">
            <a:extLst>
              <a:ext uri="{FF2B5EF4-FFF2-40B4-BE49-F238E27FC236}">
                <a16:creationId xmlns:a16="http://schemas.microsoft.com/office/drawing/2014/main" id="{C88215F1-D72D-3944-8DDF-9848D8549B8A}"/>
              </a:ext>
            </a:extLst>
          </p:cNvPr>
          <p:cNvSpPr>
            <a:spLocks noGrp="1"/>
          </p:cNvSpPr>
          <p:nvPr>
            <p:ph type="sldNum" sz="quarter" idx="12"/>
          </p:nvPr>
        </p:nvSpPr>
        <p:spPr/>
        <p:txBody>
          <a:bodyPr/>
          <a:lstStyle/>
          <a:p>
            <a:fld id="{BAB974D1-0A18-7244-9805-0A7B0632B381}" type="slidenum">
              <a:rPr lang="en-JO" smtClean="0"/>
              <a:t>‹#›</a:t>
            </a:fld>
            <a:endParaRPr lang="en-JO"/>
          </a:p>
        </p:txBody>
      </p:sp>
    </p:spTree>
    <p:extLst>
      <p:ext uri="{BB962C8B-B14F-4D97-AF65-F5344CB8AC3E}">
        <p14:creationId xmlns:p14="http://schemas.microsoft.com/office/powerpoint/2010/main" val="254241223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5000">
        <p159:morph option="byObject"/>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35E56C-8A60-BC49-A375-9F6233C1EEFA}"/>
              </a:ext>
            </a:extLst>
          </p:cNvPr>
          <p:cNvSpPr>
            <a:spLocks noGrp="1"/>
          </p:cNvSpPr>
          <p:nvPr>
            <p:ph type="title"/>
          </p:nvPr>
        </p:nvSpPr>
        <p:spPr/>
        <p:txBody>
          <a:bodyPr/>
          <a:lstStyle/>
          <a:p>
            <a:r>
              <a:rPr lang="en-US"/>
              <a:t>Click to edit Master title style</a:t>
            </a:r>
            <a:endParaRPr lang="en-JO"/>
          </a:p>
        </p:txBody>
      </p:sp>
      <p:sp>
        <p:nvSpPr>
          <p:cNvPr id="3" name="Date Placeholder 2">
            <a:extLst>
              <a:ext uri="{FF2B5EF4-FFF2-40B4-BE49-F238E27FC236}">
                <a16:creationId xmlns:a16="http://schemas.microsoft.com/office/drawing/2014/main" id="{0E2CACBA-30D5-394F-A1A0-954C8BA6C187}"/>
              </a:ext>
            </a:extLst>
          </p:cNvPr>
          <p:cNvSpPr>
            <a:spLocks noGrp="1"/>
          </p:cNvSpPr>
          <p:nvPr>
            <p:ph type="dt" sz="half" idx="10"/>
          </p:nvPr>
        </p:nvSpPr>
        <p:spPr/>
        <p:txBody>
          <a:bodyPr/>
          <a:lstStyle/>
          <a:p>
            <a:fld id="{536857AE-009F-7E4F-9D86-EEFF76C8ED6B}" type="datetimeFigureOut">
              <a:rPr lang="en-JO" smtClean="0"/>
              <a:t>01/05/2025</a:t>
            </a:fld>
            <a:endParaRPr lang="en-JO"/>
          </a:p>
        </p:txBody>
      </p:sp>
      <p:sp>
        <p:nvSpPr>
          <p:cNvPr id="4" name="Footer Placeholder 3">
            <a:extLst>
              <a:ext uri="{FF2B5EF4-FFF2-40B4-BE49-F238E27FC236}">
                <a16:creationId xmlns:a16="http://schemas.microsoft.com/office/drawing/2014/main" id="{76AEA3D9-66CF-194F-A1F1-66132A29F4FF}"/>
              </a:ext>
            </a:extLst>
          </p:cNvPr>
          <p:cNvSpPr>
            <a:spLocks noGrp="1"/>
          </p:cNvSpPr>
          <p:nvPr>
            <p:ph type="ftr" sz="quarter" idx="11"/>
          </p:nvPr>
        </p:nvSpPr>
        <p:spPr/>
        <p:txBody>
          <a:bodyPr/>
          <a:lstStyle/>
          <a:p>
            <a:endParaRPr lang="en-JO"/>
          </a:p>
        </p:txBody>
      </p:sp>
      <p:sp>
        <p:nvSpPr>
          <p:cNvPr id="5" name="Slide Number Placeholder 4">
            <a:extLst>
              <a:ext uri="{FF2B5EF4-FFF2-40B4-BE49-F238E27FC236}">
                <a16:creationId xmlns:a16="http://schemas.microsoft.com/office/drawing/2014/main" id="{7D6803CD-417C-7E4C-940E-554F52EA9B75}"/>
              </a:ext>
            </a:extLst>
          </p:cNvPr>
          <p:cNvSpPr>
            <a:spLocks noGrp="1"/>
          </p:cNvSpPr>
          <p:nvPr>
            <p:ph type="sldNum" sz="quarter" idx="12"/>
          </p:nvPr>
        </p:nvSpPr>
        <p:spPr/>
        <p:txBody>
          <a:bodyPr/>
          <a:lstStyle/>
          <a:p>
            <a:fld id="{BAB974D1-0A18-7244-9805-0A7B0632B381}" type="slidenum">
              <a:rPr lang="en-JO" smtClean="0"/>
              <a:t>‹#›</a:t>
            </a:fld>
            <a:endParaRPr lang="en-JO"/>
          </a:p>
        </p:txBody>
      </p:sp>
    </p:spTree>
    <p:extLst>
      <p:ext uri="{BB962C8B-B14F-4D97-AF65-F5344CB8AC3E}">
        <p14:creationId xmlns:p14="http://schemas.microsoft.com/office/powerpoint/2010/main" val="301006879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5000">
        <p159:morph option="byObject"/>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525253C-D381-2944-8BEF-5E35D9390B39}"/>
              </a:ext>
            </a:extLst>
          </p:cNvPr>
          <p:cNvSpPr>
            <a:spLocks noGrp="1"/>
          </p:cNvSpPr>
          <p:nvPr>
            <p:ph type="dt" sz="half" idx="10"/>
          </p:nvPr>
        </p:nvSpPr>
        <p:spPr/>
        <p:txBody>
          <a:bodyPr/>
          <a:lstStyle/>
          <a:p>
            <a:fld id="{536857AE-009F-7E4F-9D86-EEFF76C8ED6B}" type="datetimeFigureOut">
              <a:rPr lang="en-JO" smtClean="0"/>
              <a:t>01/05/2025</a:t>
            </a:fld>
            <a:endParaRPr lang="en-JO"/>
          </a:p>
        </p:txBody>
      </p:sp>
      <p:sp>
        <p:nvSpPr>
          <p:cNvPr id="3" name="Footer Placeholder 2">
            <a:extLst>
              <a:ext uri="{FF2B5EF4-FFF2-40B4-BE49-F238E27FC236}">
                <a16:creationId xmlns:a16="http://schemas.microsoft.com/office/drawing/2014/main" id="{F6C0098D-B09C-D548-80F4-866D49DE1C74}"/>
              </a:ext>
            </a:extLst>
          </p:cNvPr>
          <p:cNvSpPr>
            <a:spLocks noGrp="1"/>
          </p:cNvSpPr>
          <p:nvPr>
            <p:ph type="ftr" sz="quarter" idx="11"/>
          </p:nvPr>
        </p:nvSpPr>
        <p:spPr/>
        <p:txBody>
          <a:bodyPr/>
          <a:lstStyle/>
          <a:p>
            <a:endParaRPr lang="en-JO"/>
          </a:p>
        </p:txBody>
      </p:sp>
      <p:sp>
        <p:nvSpPr>
          <p:cNvPr id="4" name="Slide Number Placeholder 3">
            <a:extLst>
              <a:ext uri="{FF2B5EF4-FFF2-40B4-BE49-F238E27FC236}">
                <a16:creationId xmlns:a16="http://schemas.microsoft.com/office/drawing/2014/main" id="{4DFD527C-300F-444B-A5A1-6740C476B5EF}"/>
              </a:ext>
            </a:extLst>
          </p:cNvPr>
          <p:cNvSpPr>
            <a:spLocks noGrp="1"/>
          </p:cNvSpPr>
          <p:nvPr>
            <p:ph type="sldNum" sz="quarter" idx="12"/>
          </p:nvPr>
        </p:nvSpPr>
        <p:spPr/>
        <p:txBody>
          <a:bodyPr/>
          <a:lstStyle/>
          <a:p>
            <a:fld id="{BAB974D1-0A18-7244-9805-0A7B0632B381}" type="slidenum">
              <a:rPr lang="en-JO" smtClean="0"/>
              <a:t>‹#›</a:t>
            </a:fld>
            <a:endParaRPr lang="en-JO"/>
          </a:p>
        </p:txBody>
      </p:sp>
    </p:spTree>
    <p:extLst>
      <p:ext uri="{BB962C8B-B14F-4D97-AF65-F5344CB8AC3E}">
        <p14:creationId xmlns:p14="http://schemas.microsoft.com/office/powerpoint/2010/main" val="263072906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5000">
        <p159:morph option="byObject"/>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E47718-67E9-9A44-B0AE-24E7A75396A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JO"/>
          </a:p>
        </p:txBody>
      </p:sp>
      <p:sp>
        <p:nvSpPr>
          <p:cNvPr id="3" name="Content Placeholder 2">
            <a:extLst>
              <a:ext uri="{FF2B5EF4-FFF2-40B4-BE49-F238E27FC236}">
                <a16:creationId xmlns:a16="http://schemas.microsoft.com/office/drawing/2014/main" id="{98E28751-1239-724C-A0BC-CDC56B1E3F0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JO"/>
          </a:p>
        </p:txBody>
      </p:sp>
      <p:sp>
        <p:nvSpPr>
          <p:cNvPr id="4" name="Text Placeholder 3">
            <a:extLst>
              <a:ext uri="{FF2B5EF4-FFF2-40B4-BE49-F238E27FC236}">
                <a16:creationId xmlns:a16="http://schemas.microsoft.com/office/drawing/2014/main" id="{ACFE13DE-E6D4-F64D-86AF-4BB7DF1B024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2B3573E-7A43-C947-B689-03AB279CF6FE}"/>
              </a:ext>
            </a:extLst>
          </p:cNvPr>
          <p:cNvSpPr>
            <a:spLocks noGrp="1"/>
          </p:cNvSpPr>
          <p:nvPr>
            <p:ph type="dt" sz="half" idx="10"/>
          </p:nvPr>
        </p:nvSpPr>
        <p:spPr/>
        <p:txBody>
          <a:bodyPr/>
          <a:lstStyle/>
          <a:p>
            <a:fld id="{536857AE-009F-7E4F-9D86-EEFF76C8ED6B}" type="datetimeFigureOut">
              <a:rPr lang="en-JO" smtClean="0"/>
              <a:t>01/05/2025</a:t>
            </a:fld>
            <a:endParaRPr lang="en-JO"/>
          </a:p>
        </p:txBody>
      </p:sp>
      <p:sp>
        <p:nvSpPr>
          <p:cNvPr id="6" name="Footer Placeholder 5">
            <a:extLst>
              <a:ext uri="{FF2B5EF4-FFF2-40B4-BE49-F238E27FC236}">
                <a16:creationId xmlns:a16="http://schemas.microsoft.com/office/drawing/2014/main" id="{066BFDAF-6D58-3D40-B0AB-F5903CFBD010}"/>
              </a:ext>
            </a:extLst>
          </p:cNvPr>
          <p:cNvSpPr>
            <a:spLocks noGrp="1"/>
          </p:cNvSpPr>
          <p:nvPr>
            <p:ph type="ftr" sz="quarter" idx="11"/>
          </p:nvPr>
        </p:nvSpPr>
        <p:spPr/>
        <p:txBody>
          <a:bodyPr/>
          <a:lstStyle/>
          <a:p>
            <a:endParaRPr lang="en-JO"/>
          </a:p>
        </p:txBody>
      </p:sp>
      <p:sp>
        <p:nvSpPr>
          <p:cNvPr id="7" name="Slide Number Placeholder 6">
            <a:extLst>
              <a:ext uri="{FF2B5EF4-FFF2-40B4-BE49-F238E27FC236}">
                <a16:creationId xmlns:a16="http://schemas.microsoft.com/office/drawing/2014/main" id="{BB2242C8-4882-2C46-94A7-38C11BEB5071}"/>
              </a:ext>
            </a:extLst>
          </p:cNvPr>
          <p:cNvSpPr>
            <a:spLocks noGrp="1"/>
          </p:cNvSpPr>
          <p:nvPr>
            <p:ph type="sldNum" sz="quarter" idx="12"/>
          </p:nvPr>
        </p:nvSpPr>
        <p:spPr/>
        <p:txBody>
          <a:bodyPr/>
          <a:lstStyle/>
          <a:p>
            <a:fld id="{BAB974D1-0A18-7244-9805-0A7B0632B381}" type="slidenum">
              <a:rPr lang="en-JO" smtClean="0"/>
              <a:t>‹#›</a:t>
            </a:fld>
            <a:endParaRPr lang="en-JO"/>
          </a:p>
        </p:txBody>
      </p:sp>
    </p:spTree>
    <p:extLst>
      <p:ext uri="{BB962C8B-B14F-4D97-AF65-F5344CB8AC3E}">
        <p14:creationId xmlns:p14="http://schemas.microsoft.com/office/powerpoint/2010/main" val="162596235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5000">
        <p159:morph option="byObject"/>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A09A8B-7F6B-544F-BF90-36E96ABBC77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JO"/>
          </a:p>
        </p:txBody>
      </p:sp>
      <p:sp>
        <p:nvSpPr>
          <p:cNvPr id="3" name="Picture Placeholder 2">
            <a:extLst>
              <a:ext uri="{FF2B5EF4-FFF2-40B4-BE49-F238E27FC236}">
                <a16:creationId xmlns:a16="http://schemas.microsoft.com/office/drawing/2014/main" id="{63CAA20C-E2A6-884C-9E7D-ABBFF539506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JO"/>
          </a:p>
        </p:txBody>
      </p:sp>
      <p:sp>
        <p:nvSpPr>
          <p:cNvPr id="4" name="Text Placeholder 3">
            <a:extLst>
              <a:ext uri="{FF2B5EF4-FFF2-40B4-BE49-F238E27FC236}">
                <a16:creationId xmlns:a16="http://schemas.microsoft.com/office/drawing/2014/main" id="{B028EC35-0B50-3E4C-8C0D-45F62B54344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0CDEB24-DAE6-7C41-AE3F-F272766503AD}"/>
              </a:ext>
            </a:extLst>
          </p:cNvPr>
          <p:cNvSpPr>
            <a:spLocks noGrp="1"/>
          </p:cNvSpPr>
          <p:nvPr>
            <p:ph type="dt" sz="half" idx="10"/>
          </p:nvPr>
        </p:nvSpPr>
        <p:spPr/>
        <p:txBody>
          <a:bodyPr/>
          <a:lstStyle/>
          <a:p>
            <a:fld id="{536857AE-009F-7E4F-9D86-EEFF76C8ED6B}" type="datetimeFigureOut">
              <a:rPr lang="en-JO" smtClean="0"/>
              <a:t>01/05/2025</a:t>
            </a:fld>
            <a:endParaRPr lang="en-JO"/>
          </a:p>
        </p:txBody>
      </p:sp>
      <p:sp>
        <p:nvSpPr>
          <p:cNvPr id="6" name="Footer Placeholder 5">
            <a:extLst>
              <a:ext uri="{FF2B5EF4-FFF2-40B4-BE49-F238E27FC236}">
                <a16:creationId xmlns:a16="http://schemas.microsoft.com/office/drawing/2014/main" id="{ED9D64F5-0FDC-AF47-BDD5-C58556923FA7}"/>
              </a:ext>
            </a:extLst>
          </p:cNvPr>
          <p:cNvSpPr>
            <a:spLocks noGrp="1"/>
          </p:cNvSpPr>
          <p:nvPr>
            <p:ph type="ftr" sz="quarter" idx="11"/>
          </p:nvPr>
        </p:nvSpPr>
        <p:spPr/>
        <p:txBody>
          <a:bodyPr/>
          <a:lstStyle/>
          <a:p>
            <a:endParaRPr lang="en-JO"/>
          </a:p>
        </p:txBody>
      </p:sp>
      <p:sp>
        <p:nvSpPr>
          <p:cNvPr id="7" name="Slide Number Placeholder 6">
            <a:extLst>
              <a:ext uri="{FF2B5EF4-FFF2-40B4-BE49-F238E27FC236}">
                <a16:creationId xmlns:a16="http://schemas.microsoft.com/office/drawing/2014/main" id="{D4EF60B1-B198-6F44-AE53-6B8D8C05CDFD}"/>
              </a:ext>
            </a:extLst>
          </p:cNvPr>
          <p:cNvSpPr>
            <a:spLocks noGrp="1"/>
          </p:cNvSpPr>
          <p:nvPr>
            <p:ph type="sldNum" sz="quarter" idx="12"/>
          </p:nvPr>
        </p:nvSpPr>
        <p:spPr/>
        <p:txBody>
          <a:bodyPr/>
          <a:lstStyle/>
          <a:p>
            <a:fld id="{BAB974D1-0A18-7244-9805-0A7B0632B381}" type="slidenum">
              <a:rPr lang="en-JO" smtClean="0"/>
              <a:t>‹#›</a:t>
            </a:fld>
            <a:endParaRPr lang="en-JO"/>
          </a:p>
        </p:txBody>
      </p:sp>
    </p:spTree>
    <p:extLst>
      <p:ext uri="{BB962C8B-B14F-4D97-AF65-F5344CB8AC3E}">
        <p14:creationId xmlns:p14="http://schemas.microsoft.com/office/powerpoint/2010/main" val="205231389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5000">
        <p159:morph option="byObject"/>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870347-F86D-554B-8C74-5008DA67E686}"/>
              </a:ext>
            </a:extLst>
          </p:cNvPr>
          <p:cNvSpPr>
            <a:spLocks noGrp="1"/>
          </p:cNvSpPr>
          <p:nvPr>
            <p:ph type="title"/>
          </p:nvPr>
        </p:nvSpPr>
        <p:spPr/>
        <p:txBody>
          <a:bodyPr/>
          <a:lstStyle/>
          <a:p>
            <a:r>
              <a:rPr lang="en-US"/>
              <a:t>Click to edit Master title style</a:t>
            </a:r>
            <a:endParaRPr lang="en-JO"/>
          </a:p>
        </p:txBody>
      </p:sp>
      <p:sp>
        <p:nvSpPr>
          <p:cNvPr id="3" name="Vertical Text Placeholder 2">
            <a:extLst>
              <a:ext uri="{FF2B5EF4-FFF2-40B4-BE49-F238E27FC236}">
                <a16:creationId xmlns:a16="http://schemas.microsoft.com/office/drawing/2014/main" id="{0BFBA1F1-6DFC-734F-A2A6-03DA929E624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JO"/>
          </a:p>
        </p:txBody>
      </p:sp>
      <p:sp>
        <p:nvSpPr>
          <p:cNvPr id="4" name="Date Placeholder 3">
            <a:extLst>
              <a:ext uri="{FF2B5EF4-FFF2-40B4-BE49-F238E27FC236}">
                <a16:creationId xmlns:a16="http://schemas.microsoft.com/office/drawing/2014/main" id="{5846D83F-DB40-BB46-9FAB-13DF3B855DB0}"/>
              </a:ext>
            </a:extLst>
          </p:cNvPr>
          <p:cNvSpPr>
            <a:spLocks noGrp="1"/>
          </p:cNvSpPr>
          <p:nvPr>
            <p:ph type="dt" sz="half" idx="10"/>
          </p:nvPr>
        </p:nvSpPr>
        <p:spPr/>
        <p:txBody>
          <a:bodyPr/>
          <a:lstStyle/>
          <a:p>
            <a:fld id="{536857AE-009F-7E4F-9D86-EEFF76C8ED6B}" type="datetimeFigureOut">
              <a:rPr lang="en-JO" smtClean="0"/>
              <a:t>01/05/2025</a:t>
            </a:fld>
            <a:endParaRPr lang="en-JO"/>
          </a:p>
        </p:txBody>
      </p:sp>
      <p:sp>
        <p:nvSpPr>
          <p:cNvPr id="5" name="Footer Placeholder 4">
            <a:extLst>
              <a:ext uri="{FF2B5EF4-FFF2-40B4-BE49-F238E27FC236}">
                <a16:creationId xmlns:a16="http://schemas.microsoft.com/office/drawing/2014/main" id="{AF1793F6-6DF5-7E4E-B4A3-E62612A78021}"/>
              </a:ext>
            </a:extLst>
          </p:cNvPr>
          <p:cNvSpPr>
            <a:spLocks noGrp="1"/>
          </p:cNvSpPr>
          <p:nvPr>
            <p:ph type="ftr" sz="quarter" idx="11"/>
          </p:nvPr>
        </p:nvSpPr>
        <p:spPr/>
        <p:txBody>
          <a:bodyPr/>
          <a:lstStyle/>
          <a:p>
            <a:endParaRPr lang="en-JO"/>
          </a:p>
        </p:txBody>
      </p:sp>
      <p:sp>
        <p:nvSpPr>
          <p:cNvPr id="6" name="Slide Number Placeholder 5">
            <a:extLst>
              <a:ext uri="{FF2B5EF4-FFF2-40B4-BE49-F238E27FC236}">
                <a16:creationId xmlns:a16="http://schemas.microsoft.com/office/drawing/2014/main" id="{74BF8F01-62E2-D145-A5AD-8B2EB31F2F61}"/>
              </a:ext>
            </a:extLst>
          </p:cNvPr>
          <p:cNvSpPr>
            <a:spLocks noGrp="1"/>
          </p:cNvSpPr>
          <p:nvPr>
            <p:ph type="sldNum" sz="quarter" idx="12"/>
          </p:nvPr>
        </p:nvSpPr>
        <p:spPr/>
        <p:txBody>
          <a:bodyPr/>
          <a:lstStyle/>
          <a:p>
            <a:fld id="{BAB974D1-0A18-7244-9805-0A7B0632B381}" type="slidenum">
              <a:rPr lang="en-JO" smtClean="0"/>
              <a:t>‹#›</a:t>
            </a:fld>
            <a:endParaRPr lang="en-JO"/>
          </a:p>
        </p:txBody>
      </p:sp>
    </p:spTree>
    <p:extLst>
      <p:ext uri="{BB962C8B-B14F-4D97-AF65-F5344CB8AC3E}">
        <p14:creationId xmlns:p14="http://schemas.microsoft.com/office/powerpoint/2010/main" val="329299148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5000">
        <p159:morph option="byObject"/>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5AFC2FC-48E0-4F4B-9952-6676C4E043DD}"/>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JO"/>
          </a:p>
        </p:txBody>
      </p:sp>
      <p:sp>
        <p:nvSpPr>
          <p:cNvPr id="3" name="Vertical Text Placeholder 2">
            <a:extLst>
              <a:ext uri="{FF2B5EF4-FFF2-40B4-BE49-F238E27FC236}">
                <a16:creationId xmlns:a16="http://schemas.microsoft.com/office/drawing/2014/main" id="{D1A46D29-392C-8D40-828E-A3EF166100D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JO"/>
          </a:p>
        </p:txBody>
      </p:sp>
      <p:sp>
        <p:nvSpPr>
          <p:cNvPr id="4" name="Date Placeholder 3">
            <a:extLst>
              <a:ext uri="{FF2B5EF4-FFF2-40B4-BE49-F238E27FC236}">
                <a16:creationId xmlns:a16="http://schemas.microsoft.com/office/drawing/2014/main" id="{A637646C-585C-CB46-B16F-297353AA9B2A}"/>
              </a:ext>
            </a:extLst>
          </p:cNvPr>
          <p:cNvSpPr>
            <a:spLocks noGrp="1"/>
          </p:cNvSpPr>
          <p:nvPr>
            <p:ph type="dt" sz="half" idx="10"/>
          </p:nvPr>
        </p:nvSpPr>
        <p:spPr/>
        <p:txBody>
          <a:bodyPr/>
          <a:lstStyle/>
          <a:p>
            <a:fld id="{536857AE-009F-7E4F-9D86-EEFF76C8ED6B}" type="datetimeFigureOut">
              <a:rPr lang="en-JO" smtClean="0"/>
              <a:t>01/05/2025</a:t>
            </a:fld>
            <a:endParaRPr lang="en-JO"/>
          </a:p>
        </p:txBody>
      </p:sp>
      <p:sp>
        <p:nvSpPr>
          <p:cNvPr id="5" name="Footer Placeholder 4">
            <a:extLst>
              <a:ext uri="{FF2B5EF4-FFF2-40B4-BE49-F238E27FC236}">
                <a16:creationId xmlns:a16="http://schemas.microsoft.com/office/drawing/2014/main" id="{4C37AC15-6F43-0D42-A86A-8321E8B0181B}"/>
              </a:ext>
            </a:extLst>
          </p:cNvPr>
          <p:cNvSpPr>
            <a:spLocks noGrp="1"/>
          </p:cNvSpPr>
          <p:nvPr>
            <p:ph type="ftr" sz="quarter" idx="11"/>
          </p:nvPr>
        </p:nvSpPr>
        <p:spPr/>
        <p:txBody>
          <a:bodyPr/>
          <a:lstStyle/>
          <a:p>
            <a:endParaRPr lang="en-JO"/>
          </a:p>
        </p:txBody>
      </p:sp>
      <p:sp>
        <p:nvSpPr>
          <p:cNvPr id="6" name="Slide Number Placeholder 5">
            <a:extLst>
              <a:ext uri="{FF2B5EF4-FFF2-40B4-BE49-F238E27FC236}">
                <a16:creationId xmlns:a16="http://schemas.microsoft.com/office/drawing/2014/main" id="{3C6BAB34-AD9D-5543-AD61-BEBFAC7F06B4}"/>
              </a:ext>
            </a:extLst>
          </p:cNvPr>
          <p:cNvSpPr>
            <a:spLocks noGrp="1"/>
          </p:cNvSpPr>
          <p:nvPr>
            <p:ph type="sldNum" sz="quarter" idx="12"/>
          </p:nvPr>
        </p:nvSpPr>
        <p:spPr/>
        <p:txBody>
          <a:bodyPr/>
          <a:lstStyle/>
          <a:p>
            <a:fld id="{BAB974D1-0A18-7244-9805-0A7B0632B381}" type="slidenum">
              <a:rPr lang="en-JO" smtClean="0"/>
              <a:t>‹#›</a:t>
            </a:fld>
            <a:endParaRPr lang="en-JO"/>
          </a:p>
        </p:txBody>
      </p:sp>
    </p:spTree>
    <p:extLst>
      <p:ext uri="{BB962C8B-B14F-4D97-AF65-F5344CB8AC3E}">
        <p14:creationId xmlns:p14="http://schemas.microsoft.com/office/powerpoint/2010/main" val="17232989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5000">
        <p159:morph option="byObject"/>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F6410AC-9FEE-134D-AB47-B2AF61AE7E0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JO"/>
          </a:p>
        </p:txBody>
      </p:sp>
      <p:sp>
        <p:nvSpPr>
          <p:cNvPr id="3" name="Text Placeholder 2">
            <a:extLst>
              <a:ext uri="{FF2B5EF4-FFF2-40B4-BE49-F238E27FC236}">
                <a16:creationId xmlns:a16="http://schemas.microsoft.com/office/drawing/2014/main" id="{6A61AC14-558F-4942-A05A-36532378091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JO"/>
          </a:p>
        </p:txBody>
      </p:sp>
      <p:sp>
        <p:nvSpPr>
          <p:cNvPr id="4" name="Date Placeholder 3">
            <a:extLst>
              <a:ext uri="{FF2B5EF4-FFF2-40B4-BE49-F238E27FC236}">
                <a16:creationId xmlns:a16="http://schemas.microsoft.com/office/drawing/2014/main" id="{67B7C376-75F5-3940-8B93-DA6894CFE59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36857AE-009F-7E4F-9D86-EEFF76C8ED6B}" type="datetimeFigureOut">
              <a:rPr lang="en-JO" smtClean="0"/>
              <a:t>01/05/2025</a:t>
            </a:fld>
            <a:endParaRPr lang="en-JO"/>
          </a:p>
        </p:txBody>
      </p:sp>
      <p:sp>
        <p:nvSpPr>
          <p:cNvPr id="5" name="Footer Placeholder 4">
            <a:extLst>
              <a:ext uri="{FF2B5EF4-FFF2-40B4-BE49-F238E27FC236}">
                <a16:creationId xmlns:a16="http://schemas.microsoft.com/office/drawing/2014/main" id="{C9911CF5-6661-8742-AFEE-E2E9990A2D5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JO"/>
          </a:p>
        </p:txBody>
      </p:sp>
      <p:sp>
        <p:nvSpPr>
          <p:cNvPr id="6" name="Slide Number Placeholder 5">
            <a:extLst>
              <a:ext uri="{FF2B5EF4-FFF2-40B4-BE49-F238E27FC236}">
                <a16:creationId xmlns:a16="http://schemas.microsoft.com/office/drawing/2014/main" id="{34F81ED5-C9D5-9149-8C38-D200CB67C46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AB974D1-0A18-7244-9805-0A7B0632B381}" type="slidenum">
              <a:rPr lang="en-JO" smtClean="0"/>
              <a:t>‹#›</a:t>
            </a:fld>
            <a:endParaRPr lang="en-JO"/>
          </a:p>
        </p:txBody>
      </p:sp>
    </p:spTree>
    <p:extLst>
      <p:ext uri="{BB962C8B-B14F-4D97-AF65-F5344CB8AC3E}">
        <p14:creationId xmlns:p14="http://schemas.microsoft.com/office/powerpoint/2010/main" val="63525935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59="http://schemas.microsoft.com/office/powerpoint/2015/09/main">
    <mc:Choice Requires="p159">
      <p:transition xmlns:p14="http://schemas.microsoft.com/office/powerpoint/2010/main" spd="slow" p14:dur="5000">
        <p159:morph option="byObject"/>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J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8" Type="http://schemas.openxmlformats.org/officeDocument/2006/relationships/image" Target="../media/image90.png"/><Relationship Id="rId13" Type="http://schemas.openxmlformats.org/officeDocument/2006/relationships/customXml" Target="../ink/ink5.xml"/><Relationship Id="rId3" Type="http://schemas.openxmlformats.org/officeDocument/2006/relationships/image" Target="../media/image10.png"/><Relationship Id="rId7" Type="http://schemas.openxmlformats.org/officeDocument/2006/relationships/customXml" Target="../ink/ink2.xml"/><Relationship Id="rId12" Type="http://schemas.openxmlformats.org/officeDocument/2006/relationships/image" Target="../media/image111.png"/><Relationship Id="rId2" Type="http://schemas.openxmlformats.org/officeDocument/2006/relationships/image" Target="../media/image12.png"/><Relationship Id="rId1" Type="http://schemas.openxmlformats.org/officeDocument/2006/relationships/slideLayout" Target="../slideLayouts/slideLayout2.xml"/><Relationship Id="rId6" Type="http://schemas.openxmlformats.org/officeDocument/2006/relationships/image" Target="../media/image80.png"/><Relationship Id="rId11" Type="http://schemas.openxmlformats.org/officeDocument/2006/relationships/customXml" Target="../ink/ink4.xml"/><Relationship Id="rId5" Type="http://schemas.openxmlformats.org/officeDocument/2006/relationships/customXml" Target="../ink/ink1.xml"/><Relationship Id="rId10" Type="http://schemas.openxmlformats.org/officeDocument/2006/relationships/image" Target="../media/image100.png"/><Relationship Id="rId4" Type="http://schemas.openxmlformats.org/officeDocument/2006/relationships/image" Target="../media/image11.png"/><Relationship Id="rId9" Type="http://schemas.openxmlformats.org/officeDocument/2006/relationships/customXml" Target="../ink/ink3.xml"/><Relationship Id="rId14" Type="http://schemas.openxmlformats.org/officeDocument/2006/relationships/image" Target="../media/image121.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 Id="rId5" Type="http://schemas.openxmlformats.org/officeDocument/2006/relationships/image" Target="../media/image24.jpeg"/><Relationship Id="rId4" Type="http://schemas.openxmlformats.org/officeDocument/2006/relationships/image" Target="../media/image23.png"/></Relationships>
</file>

<file path=ppt/slides/_rels/slide4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2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49758" y="1214307"/>
            <a:ext cx="9781309" cy="1231727"/>
          </a:xfrm>
        </p:spPr>
        <p:txBody>
          <a:bodyPr>
            <a:normAutofit fontScale="90000"/>
          </a:bodyPr>
          <a:lstStyle/>
          <a:p>
            <a:br>
              <a:rPr lang="en-US" sz="3200" dirty="0">
                <a:latin typeface="Arial" panose="020B0604020202020204" pitchFamily="34" charset="0"/>
                <a:cs typeface="Arial" panose="020B0604020202020204" pitchFamily="34" charset="0"/>
              </a:rPr>
            </a:br>
            <a:br>
              <a:rPr lang="en-US" sz="3200" dirty="0">
                <a:latin typeface="Arial" panose="020B0604020202020204" pitchFamily="34" charset="0"/>
                <a:cs typeface="Arial" panose="020B0604020202020204" pitchFamily="34" charset="0"/>
              </a:rPr>
            </a:br>
            <a:r>
              <a:rPr lang="en-US" sz="4000" dirty="0">
                <a:latin typeface="Arial" panose="020B0604020202020204" pitchFamily="34" charset="0"/>
                <a:cs typeface="Arial" panose="020B0604020202020204" pitchFamily="34" charset="0"/>
              </a:rPr>
              <a:t>Introduction to Neurophysiology 3</a:t>
            </a:r>
            <a:br>
              <a:rPr lang="en-US" sz="4000" dirty="0">
                <a:latin typeface="Arial" panose="020B0604020202020204" pitchFamily="34" charset="0"/>
                <a:cs typeface="Arial" panose="020B0604020202020204" pitchFamily="34" charset="0"/>
              </a:rPr>
            </a:br>
            <a:br>
              <a:rPr lang="en-US" sz="4000" dirty="0">
                <a:latin typeface="Arial" panose="020B0604020202020204" pitchFamily="34" charset="0"/>
                <a:cs typeface="Arial" panose="020B0604020202020204" pitchFamily="34" charset="0"/>
              </a:rPr>
            </a:br>
            <a:r>
              <a:rPr lang="en-US" sz="4000" dirty="0">
                <a:latin typeface="Arial" panose="020B0604020202020204" pitchFamily="34" charset="0"/>
                <a:cs typeface="Arial" panose="020B0604020202020204" pitchFamily="34" charset="0"/>
              </a:rPr>
              <a:t>Neurotransmitters and changes in membrane potential </a:t>
            </a:r>
          </a:p>
        </p:txBody>
      </p:sp>
      <p:sp>
        <p:nvSpPr>
          <p:cNvPr id="3" name="Subtitle 2"/>
          <p:cNvSpPr>
            <a:spLocks noGrp="1"/>
          </p:cNvSpPr>
          <p:nvPr>
            <p:ph type="subTitle" idx="1"/>
          </p:nvPr>
        </p:nvSpPr>
        <p:spPr>
          <a:xfrm>
            <a:off x="2102027" y="3302088"/>
            <a:ext cx="8829040" cy="2641599"/>
          </a:xfrm>
        </p:spPr>
        <p:txBody>
          <a:bodyPr>
            <a:normAutofit/>
          </a:bodyPr>
          <a:lstStyle/>
          <a:p>
            <a:r>
              <a:rPr lang="en-US" sz="3000" dirty="0">
                <a:latin typeface="Arial" panose="020B0604020202020204" pitchFamily="34" charset="0"/>
                <a:cs typeface="Arial" panose="020B0604020202020204" pitchFamily="34" charset="0"/>
              </a:rPr>
              <a:t>Fatima Ryalat, MD, PhD</a:t>
            </a:r>
          </a:p>
          <a:p>
            <a:endParaRPr lang="en-US" sz="3000"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Assistant Professor, Physiology and Biochemistry Department, School of Medicine, The University of Jordan</a:t>
            </a:r>
          </a:p>
          <a:p>
            <a:endParaRPr lang="en-US" sz="3000" dirty="0">
              <a:latin typeface="Arial" panose="020B0604020202020204" pitchFamily="34" charset="0"/>
              <a:cs typeface="Arial" panose="020B0604020202020204" pitchFamily="34" charset="0"/>
            </a:endParaRPr>
          </a:p>
          <a:p>
            <a:endParaRPr lang="en-US" dirty="0"/>
          </a:p>
        </p:txBody>
      </p:sp>
      <p:pic>
        <p:nvPicPr>
          <p:cNvPr id="4" name="Picture 3"/>
          <p:cNvPicPr>
            <a:picLocks noChangeAspect="1"/>
          </p:cNvPicPr>
          <p:nvPr/>
        </p:nvPicPr>
        <p:blipFill>
          <a:blip r:embed="rId3"/>
          <a:stretch>
            <a:fillRect/>
          </a:stretch>
        </p:blipFill>
        <p:spPr>
          <a:xfrm>
            <a:off x="0" y="5049520"/>
            <a:ext cx="3011933" cy="1788335"/>
          </a:xfrm>
          <a:prstGeom prst="rect">
            <a:avLst/>
          </a:prstGeom>
        </p:spPr>
      </p:pic>
      <p:pic>
        <p:nvPicPr>
          <p:cNvPr id="1026" name="Picture 2" descr="Mcp Supertone Stethoscope For Doctors, Medical Students &amp; Nurses (black  Color Tube) at Rs 599 | Littmann Stethoscope | ID: 23811901748">
            <a:extLst>
              <a:ext uri="{FF2B5EF4-FFF2-40B4-BE49-F238E27FC236}">
                <a16:creationId xmlns:a16="http://schemas.microsoft.com/office/drawing/2014/main" id="{1688147A-C8D1-23FA-312D-1C2A7AE0685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021160" y="4733925"/>
            <a:ext cx="2152650" cy="21240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2043907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5000">
        <p159:morph option="byObject"/>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D372EA-8D78-8ADA-3E17-D8E8B23D5D0B}"/>
              </a:ext>
            </a:extLst>
          </p:cNvPr>
          <p:cNvSpPr>
            <a:spLocks noGrp="1"/>
          </p:cNvSpPr>
          <p:nvPr>
            <p:ph type="title"/>
          </p:nvPr>
        </p:nvSpPr>
        <p:spPr/>
        <p:txBody>
          <a:bodyPr/>
          <a:lstStyle/>
          <a:p>
            <a:endParaRPr lang="en-US" dirty="0"/>
          </a:p>
        </p:txBody>
      </p:sp>
      <p:pic>
        <p:nvPicPr>
          <p:cNvPr id="5" name="Content Placeholder 4">
            <a:extLst>
              <a:ext uri="{FF2B5EF4-FFF2-40B4-BE49-F238E27FC236}">
                <a16:creationId xmlns:a16="http://schemas.microsoft.com/office/drawing/2014/main" id="{AE466CFE-E1B3-01CF-1B59-9F517EA73C78}"/>
              </a:ext>
            </a:extLst>
          </p:cNvPr>
          <p:cNvPicPr>
            <a:picLocks noGrp="1" noChangeAspect="1"/>
          </p:cNvPicPr>
          <p:nvPr>
            <p:ph idx="1"/>
          </p:nvPr>
        </p:nvPicPr>
        <p:blipFill>
          <a:blip r:embed="rId2"/>
          <a:stretch>
            <a:fillRect/>
          </a:stretch>
        </p:blipFill>
        <p:spPr>
          <a:xfrm>
            <a:off x="2042160" y="174103"/>
            <a:ext cx="7376160" cy="6509793"/>
          </a:xfrm>
        </p:spPr>
      </p:pic>
      <p:pic>
        <p:nvPicPr>
          <p:cNvPr id="6" name="Picture 5">
            <a:extLst>
              <a:ext uri="{FF2B5EF4-FFF2-40B4-BE49-F238E27FC236}">
                <a16:creationId xmlns:a16="http://schemas.microsoft.com/office/drawing/2014/main" id="{15AF07F0-0185-E088-A116-5DEB99BD14A7}"/>
              </a:ext>
            </a:extLst>
          </p:cNvPr>
          <p:cNvPicPr>
            <a:picLocks noChangeAspect="1"/>
          </p:cNvPicPr>
          <p:nvPr/>
        </p:nvPicPr>
        <p:blipFill>
          <a:blip r:embed="rId3"/>
          <a:stretch>
            <a:fillRect/>
          </a:stretch>
        </p:blipFill>
        <p:spPr>
          <a:xfrm>
            <a:off x="9819083" y="2197020"/>
            <a:ext cx="1133954" cy="1676545"/>
          </a:xfrm>
          <a:prstGeom prst="rect">
            <a:avLst/>
          </a:prstGeom>
        </p:spPr>
      </p:pic>
    </p:spTree>
    <p:extLst>
      <p:ext uri="{BB962C8B-B14F-4D97-AF65-F5344CB8AC3E}">
        <p14:creationId xmlns:p14="http://schemas.microsoft.com/office/powerpoint/2010/main" val="353891847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5000">
        <p159:morph option="byObject"/>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10D3E22-6482-6940-A432-05E6F32B3E1D}"/>
              </a:ext>
            </a:extLst>
          </p:cNvPr>
          <p:cNvPicPr>
            <a:picLocks noChangeAspect="1"/>
          </p:cNvPicPr>
          <p:nvPr/>
        </p:nvPicPr>
        <p:blipFill>
          <a:blip r:embed="rId2"/>
          <a:stretch>
            <a:fillRect/>
          </a:stretch>
        </p:blipFill>
        <p:spPr>
          <a:xfrm>
            <a:off x="2905245" y="433101"/>
            <a:ext cx="6724891" cy="6314211"/>
          </a:xfrm>
          <a:prstGeom prst="rect">
            <a:avLst/>
          </a:prstGeom>
        </p:spPr>
      </p:pic>
    </p:spTree>
    <p:extLst>
      <p:ext uri="{BB962C8B-B14F-4D97-AF65-F5344CB8AC3E}">
        <p14:creationId xmlns:p14="http://schemas.microsoft.com/office/powerpoint/2010/main" val="158677884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5000">
        <p159:morph option="byObject"/>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85FD87-AE6A-1DDB-1D26-04E1B5FB2957}"/>
              </a:ext>
            </a:extLst>
          </p:cNvPr>
          <p:cNvSpPr>
            <a:spLocks noGrp="1"/>
          </p:cNvSpPr>
          <p:nvPr>
            <p:ph type="title"/>
          </p:nvPr>
        </p:nvSpPr>
        <p:spPr/>
        <p:txBody>
          <a:bodyPr/>
          <a:lstStyle/>
          <a:p>
            <a:endParaRPr lang="en-US"/>
          </a:p>
        </p:txBody>
      </p:sp>
      <p:pic>
        <p:nvPicPr>
          <p:cNvPr id="4" name="Content Placeholder 3">
            <a:extLst>
              <a:ext uri="{FF2B5EF4-FFF2-40B4-BE49-F238E27FC236}">
                <a16:creationId xmlns:a16="http://schemas.microsoft.com/office/drawing/2014/main" id="{FB35D174-C5DA-99BF-4367-2B49389DF3CE}"/>
              </a:ext>
            </a:extLst>
          </p:cNvPr>
          <p:cNvPicPr>
            <a:picLocks noGrp="1" noChangeAspect="1"/>
          </p:cNvPicPr>
          <p:nvPr>
            <p:ph idx="1"/>
          </p:nvPr>
        </p:nvPicPr>
        <p:blipFill>
          <a:blip r:embed="rId2"/>
          <a:stretch>
            <a:fillRect/>
          </a:stretch>
        </p:blipFill>
        <p:spPr>
          <a:xfrm>
            <a:off x="968702" y="263525"/>
            <a:ext cx="9951545" cy="6182219"/>
          </a:xfrm>
          <a:prstGeom prst="rect">
            <a:avLst/>
          </a:prstGeom>
        </p:spPr>
      </p:pic>
      <p:sp>
        <p:nvSpPr>
          <p:cNvPr id="5" name="TextBox 4">
            <a:extLst>
              <a:ext uri="{FF2B5EF4-FFF2-40B4-BE49-F238E27FC236}">
                <a16:creationId xmlns:a16="http://schemas.microsoft.com/office/drawing/2014/main" id="{060346D2-ACA6-C9DB-654F-E4AF824243E7}"/>
              </a:ext>
            </a:extLst>
          </p:cNvPr>
          <p:cNvSpPr txBox="1"/>
          <p:nvPr/>
        </p:nvSpPr>
        <p:spPr>
          <a:xfrm>
            <a:off x="6350000" y="436880"/>
            <a:ext cx="3423920" cy="2308324"/>
          </a:xfrm>
          <a:prstGeom prst="rect">
            <a:avLst/>
          </a:prstGeom>
          <a:noFill/>
        </p:spPr>
        <p:txBody>
          <a:bodyPr wrap="square" rtlCol="0">
            <a:spAutoFit/>
          </a:bodyPr>
          <a:lstStyle/>
          <a:p>
            <a:r>
              <a:rPr lang="en-US" sz="2400" dirty="0">
                <a:solidFill>
                  <a:srgbClr val="FF0000"/>
                </a:solidFill>
              </a:rPr>
              <a:t>Synthesis in presynaptic terminal</a:t>
            </a:r>
          </a:p>
          <a:p>
            <a:endParaRPr lang="en-US" sz="2400" dirty="0">
              <a:solidFill>
                <a:srgbClr val="FF0000"/>
              </a:solidFill>
            </a:endParaRPr>
          </a:p>
          <a:p>
            <a:r>
              <a:rPr lang="en-US" sz="2400" dirty="0">
                <a:solidFill>
                  <a:srgbClr val="FF0000"/>
                </a:solidFill>
              </a:rPr>
              <a:t>Recycling</a:t>
            </a:r>
          </a:p>
          <a:p>
            <a:endParaRPr lang="en-US" sz="2400" dirty="0">
              <a:solidFill>
                <a:srgbClr val="FF0000"/>
              </a:solidFill>
            </a:endParaRPr>
          </a:p>
          <a:p>
            <a:r>
              <a:rPr lang="en-US" sz="2400" dirty="0">
                <a:solidFill>
                  <a:srgbClr val="FF0000"/>
                </a:solidFill>
              </a:rPr>
              <a:t>       rapid</a:t>
            </a:r>
          </a:p>
        </p:txBody>
      </p:sp>
      <p:pic>
        <p:nvPicPr>
          <p:cNvPr id="6" name="Picture 5">
            <a:extLst>
              <a:ext uri="{FF2B5EF4-FFF2-40B4-BE49-F238E27FC236}">
                <a16:creationId xmlns:a16="http://schemas.microsoft.com/office/drawing/2014/main" id="{DDB127E4-4847-6AB2-4DFD-6DE342771845}"/>
              </a:ext>
            </a:extLst>
          </p:cNvPr>
          <p:cNvPicPr>
            <a:picLocks noChangeAspect="1"/>
          </p:cNvPicPr>
          <p:nvPr/>
        </p:nvPicPr>
        <p:blipFill>
          <a:blip r:embed="rId3"/>
          <a:stretch>
            <a:fillRect/>
          </a:stretch>
        </p:blipFill>
        <p:spPr>
          <a:xfrm>
            <a:off x="10817834" y="1457008"/>
            <a:ext cx="810927" cy="1198952"/>
          </a:xfrm>
          <a:prstGeom prst="rect">
            <a:avLst/>
          </a:prstGeom>
        </p:spPr>
      </p:pic>
    </p:spTree>
    <p:extLst>
      <p:ext uri="{BB962C8B-B14F-4D97-AF65-F5344CB8AC3E}">
        <p14:creationId xmlns:p14="http://schemas.microsoft.com/office/powerpoint/2010/main" val="60797535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5000">
        <p159:morph option="byObject"/>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DE9B8F-350D-1BA7-88F0-0478FF0900B7}"/>
              </a:ext>
            </a:extLst>
          </p:cNvPr>
          <p:cNvSpPr>
            <a:spLocks noGrp="1"/>
          </p:cNvSpPr>
          <p:nvPr>
            <p:ph type="title"/>
          </p:nvPr>
        </p:nvSpPr>
        <p:spPr/>
        <p:txBody>
          <a:bodyPr>
            <a:normAutofit/>
          </a:bodyPr>
          <a:lstStyle/>
          <a:p>
            <a:pPr algn="ctr"/>
            <a:r>
              <a:rPr lang="en-US" sz="4000" dirty="0">
                <a:latin typeface="Times New Roman" panose="02020603050405020304" pitchFamily="18" charset="0"/>
                <a:cs typeface="Times New Roman" panose="02020603050405020304" pitchFamily="18" charset="0"/>
              </a:rPr>
              <a:t>Types of synaptic transmitters</a:t>
            </a:r>
          </a:p>
        </p:txBody>
      </p:sp>
      <p:sp>
        <p:nvSpPr>
          <p:cNvPr id="3" name="Content Placeholder 2">
            <a:extLst>
              <a:ext uri="{FF2B5EF4-FFF2-40B4-BE49-F238E27FC236}">
                <a16:creationId xmlns:a16="http://schemas.microsoft.com/office/drawing/2014/main" id="{3BE8260A-6C68-5A01-74A3-24C0A672A96E}"/>
              </a:ext>
            </a:extLst>
          </p:cNvPr>
          <p:cNvSpPr>
            <a:spLocks noGrp="1"/>
          </p:cNvSpPr>
          <p:nvPr>
            <p:ph idx="1"/>
          </p:nvPr>
        </p:nvSpPr>
        <p:spPr/>
        <p:txBody>
          <a:bodyPr>
            <a:noAutofit/>
          </a:bodyPr>
          <a:lstStyle/>
          <a:p>
            <a:r>
              <a:rPr lang="en-US" sz="3200" dirty="0"/>
              <a:t>The </a:t>
            </a:r>
            <a:r>
              <a:rPr lang="en-US" sz="3200" b="1" dirty="0"/>
              <a:t>small-molecule, rapidly acting transmitters: </a:t>
            </a:r>
            <a:r>
              <a:rPr lang="en-US" sz="3200" dirty="0"/>
              <a:t>cause most acute responses of the nervous system, such as transmission of sensory signals to the brain and of motor signals back to the muscles. </a:t>
            </a:r>
          </a:p>
          <a:p>
            <a:endParaRPr lang="en-US" sz="3200" dirty="0"/>
          </a:p>
          <a:p>
            <a:r>
              <a:rPr lang="en-US" sz="3200" dirty="0"/>
              <a:t>The </a:t>
            </a:r>
            <a:r>
              <a:rPr lang="en-US" sz="3200" b="1" dirty="0"/>
              <a:t>neuropeptides,</a:t>
            </a:r>
            <a:r>
              <a:rPr lang="en-US" sz="3200" dirty="0"/>
              <a:t> in contrast, usually cause more prolonged actions, such as long-term changes in numbers of neuronal receptors, long-term opening or closure of certain ion channels, and possibly long-term changes in numbers of synapses or sizes of synapses.</a:t>
            </a:r>
          </a:p>
        </p:txBody>
      </p:sp>
    </p:spTree>
    <p:extLst>
      <p:ext uri="{BB962C8B-B14F-4D97-AF65-F5344CB8AC3E}">
        <p14:creationId xmlns:p14="http://schemas.microsoft.com/office/powerpoint/2010/main" val="69566688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5000">
        <p159:morph option="byObject"/>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82F5E7-5332-EA6C-3428-00937382C56E}"/>
              </a:ext>
            </a:extLst>
          </p:cNvPr>
          <p:cNvSpPr>
            <a:spLocks noGrp="1"/>
          </p:cNvSpPr>
          <p:nvPr>
            <p:ph type="title"/>
          </p:nvPr>
        </p:nvSpPr>
        <p:spPr/>
        <p:txBody>
          <a:bodyPr/>
          <a:lstStyle/>
          <a:p>
            <a:pPr algn="ctr"/>
            <a:r>
              <a:rPr kumimoji="0" lang="en-US" sz="4000" b="0" i="0" u="none" strike="noStrike" kern="1200" cap="none" spc="0" normalizeH="0" baseline="0" noProof="0" dirty="0">
                <a:ln>
                  <a:noFill/>
                </a:ln>
                <a:solidFill>
                  <a:prstClr val="black"/>
                </a:solidFill>
                <a:effectLst/>
                <a:uLnTx/>
                <a:uFillTx/>
                <a:latin typeface="Times New Roman" panose="02020603050405020304" pitchFamily="18" charset="0"/>
                <a:ea typeface="+mj-ea"/>
                <a:cs typeface="Times New Roman" panose="02020603050405020304" pitchFamily="18" charset="0"/>
              </a:rPr>
              <a:t>Small-molecule, rapidly acting transmitter</a:t>
            </a:r>
            <a:endParaRPr lang="en-US" dirty="0"/>
          </a:p>
        </p:txBody>
      </p:sp>
      <p:sp>
        <p:nvSpPr>
          <p:cNvPr id="3" name="Content Placeholder 2">
            <a:extLst>
              <a:ext uri="{FF2B5EF4-FFF2-40B4-BE49-F238E27FC236}">
                <a16:creationId xmlns:a16="http://schemas.microsoft.com/office/drawing/2014/main" id="{355A655D-066F-3E01-311C-7C5D87EB5F33}"/>
              </a:ext>
            </a:extLst>
          </p:cNvPr>
          <p:cNvSpPr>
            <a:spLocks noGrp="1"/>
          </p:cNvSpPr>
          <p:nvPr>
            <p:ph idx="1"/>
          </p:nvPr>
        </p:nvSpPr>
        <p:spPr/>
        <p:txBody>
          <a:bodyPr>
            <a:normAutofit/>
          </a:bodyPr>
          <a:lstStyle/>
          <a:p>
            <a:r>
              <a:rPr lang="en-US" sz="3200" dirty="0"/>
              <a:t>In most cases, they are synthesized in the cytosol of the presynaptic terminal and are absorbed by means of active transport into the transmitter vesicles in the terminal. </a:t>
            </a:r>
          </a:p>
          <a:p>
            <a:endParaRPr lang="en-US" sz="3200" dirty="0"/>
          </a:p>
          <a:p>
            <a:r>
              <a:rPr lang="en-US" sz="3200" dirty="0"/>
              <a:t>Each time an action potential reaches the presynaptic terminal, a few vesicles at a time release their transmitter into the synaptic cleft. This action usually occurs within a millisecond or less. </a:t>
            </a:r>
          </a:p>
        </p:txBody>
      </p:sp>
    </p:spTree>
    <p:extLst>
      <p:ext uri="{BB962C8B-B14F-4D97-AF65-F5344CB8AC3E}">
        <p14:creationId xmlns:p14="http://schemas.microsoft.com/office/powerpoint/2010/main" val="182038594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5000">
        <p159:morph option="byObject"/>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82F5E7-5332-EA6C-3428-00937382C56E}"/>
              </a:ext>
            </a:extLst>
          </p:cNvPr>
          <p:cNvSpPr>
            <a:spLocks noGrp="1"/>
          </p:cNvSpPr>
          <p:nvPr>
            <p:ph type="title"/>
          </p:nvPr>
        </p:nvSpPr>
        <p:spPr/>
        <p:txBody>
          <a:bodyPr/>
          <a:lstStyle/>
          <a:p>
            <a:pPr algn="ctr"/>
            <a:r>
              <a:rPr kumimoji="0" lang="en-US" sz="4000" b="0" i="0" u="none" strike="noStrike" kern="1200" cap="none" spc="0" normalizeH="0" baseline="0" noProof="0" dirty="0">
                <a:ln>
                  <a:noFill/>
                </a:ln>
                <a:solidFill>
                  <a:prstClr val="black"/>
                </a:solidFill>
                <a:effectLst/>
                <a:uLnTx/>
                <a:uFillTx/>
                <a:latin typeface="Times New Roman" panose="02020603050405020304" pitchFamily="18" charset="0"/>
                <a:ea typeface="+mj-ea"/>
                <a:cs typeface="Times New Roman" panose="02020603050405020304" pitchFamily="18" charset="0"/>
              </a:rPr>
              <a:t>Small-molecule, rapidly acting transmitter</a:t>
            </a:r>
            <a:endParaRPr lang="en-US" dirty="0"/>
          </a:p>
        </p:txBody>
      </p:sp>
      <p:sp>
        <p:nvSpPr>
          <p:cNvPr id="3" name="Content Placeholder 2">
            <a:extLst>
              <a:ext uri="{FF2B5EF4-FFF2-40B4-BE49-F238E27FC236}">
                <a16:creationId xmlns:a16="http://schemas.microsoft.com/office/drawing/2014/main" id="{355A655D-066F-3E01-311C-7C5D87EB5F33}"/>
              </a:ext>
            </a:extLst>
          </p:cNvPr>
          <p:cNvSpPr>
            <a:spLocks noGrp="1"/>
          </p:cNvSpPr>
          <p:nvPr>
            <p:ph idx="1"/>
          </p:nvPr>
        </p:nvSpPr>
        <p:spPr/>
        <p:txBody>
          <a:bodyPr>
            <a:normAutofit/>
          </a:bodyPr>
          <a:lstStyle/>
          <a:p>
            <a:endParaRPr lang="en-US" sz="3200" dirty="0"/>
          </a:p>
          <a:p>
            <a:r>
              <a:rPr lang="en-US" sz="3200" dirty="0"/>
              <a:t>The subsequent action on the membrane receptors of the postsynaptic neuron usually also occurs within another millisecond or less. </a:t>
            </a:r>
          </a:p>
          <a:p>
            <a:pPr marL="0" indent="0">
              <a:buNone/>
            </a:pPr>
            <a:endParaRPr lang="en-US" sz="3200" dirty="0"/>
          </a:p>
          <a:p>
            <a:r>
              <a:rPr lang="en-US" sz="3200" dirty="0"/>
              <a:t>Most often the effect is to increase or decrease conductance through ion channels.</a:t>
            </a:r>
          </a:p>
        </p:txBody>
      </p:sp>
    </p:spTree>
    <p:extLst>
      <p:ext uri="{BB962C8B-B14F-4D97-AF65-F5344CB8AC3E}">
        <p14:creationId xmlns:p14="http://schemas.microsoft.com/office/powerpoint/2010/main" val="339832061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5000">
        <p159:morph option="byObject"/>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82F5E7-5332-EA6C-3428-00937382C56E}"/>
              </a:ext>
            </a:extLst>
          </p:cNvPr>
          <p:cNvSpPr>
            <a:spLocks noGrp="1"/>
          </p:cNvSpPr>
          <p:nvPr>
            <p:ph type="title"/>
          </p:nvPr>
        </p:nvSpPr>
        <p:spPr/>
        <p:txBody>
          <a:bodyPr/>
          <a:lstStyle/>
          <a:p>
            <a:pPr algn="ctr"/>
            <a:r>
              <a:rPr kumimoji="0" lang="en-US" sz="4000" b="0" i="0" u="none" strike="noStrike" kern="1200" cap="none" spc="0" normalizeH="0" baseline="0" noProof="0" dirty="0">
                <a:ln>
                  <a:noFill/>
                </a:ln>
                <a:solidFill>
                  <a:prstClr val="black"/>
                </a:solidFill>
                <a:effectLst/>
                <a:uLnTx/>
                <a:uFillTx/>
                <a:latin typeface="Times New Roman" panose="02020603050405020304" pitchFamily="18" charset="0"/>
                <a:ea typeface="+mj-ea"/>
                <a:cs typeface="Times New Roman" panose="02020603050405020304" pitchFamily="18" charset="0"/>
              </a:rPr>
              <a:t>Small-molecule, rapidly acting transmitter</a:t>
            </a:r>
            <a:endParaRPr lang="en-US" dirty="0"/>
          </a:p>
        </p:txBody>
      </p:sp>
      <p:sp>
        <p:nvSpPr>
          <p:cNvPr id="3" name="Content Placeholder 2">
            <a:extLst>
              <a:ext uri="{FF2B5EF4-FFF2-40B4-BE49-F238E27FC236}">
                <a16:creationId xmlns:a16="http://schemas.microsoft.com/office/drawing/2014/main" id="{355A655D-066F-3E01-311C-7C5D87EB5F33}"/>
              </a:ext>
            </a:extLst>
          </p:cNvPr>
          <p:cNvSpPr>
            <a:spLocks noGrp="1"/>
          </p:cNvSpPr>
          <p:nvPr>
            <p:ph idx="1"/>
          </p:nvPr>
        </p:nvSpPr>
        <p:spPr/>
        <p:txBody>
          <a:bodyPr>
            <a:normAutofit/>
          </a:bodyPr>
          <a:lstStyle/>
          <a:p>
            <a:r>
              <a:rPr lang="en-US" sz="3200" dirty="0"/>
              <a:t>Vesicles that store and release small-molecule transmitters are continually recycled and used over and over again. </a:t>
            </a:r>
          </a:p>
          <a:p>
            <a:endParaRPr lang="en-US" sz="3200" dirty="0"/>
          </a:p>
          <a:p>
            <a:r>
              <a:rPr lang="en-US" sz="3200" dirty="0"/>
              <a:t>After they fuse with the synaptic membrane and open to release their transmitter substance, the vesicle membrane at first simply becomes part of the synaptic membrane. </a:t>
            </a:r>
          </a:p>
        </p:txBody>
      </p:sp>
    </p:spTree>
    <p:extLst>
      <p:ext uri="{BB962C8B-B14F-4D97-AF65-F5344CB8AC3E}">
        <p14:creationId xmlns:p14="http://schemas.microsoft.com/office/powerpoint/2010/main" val="164905509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5000">
        <p159:morph option="byObject"/>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82F5E7-5332-EA6C-3428-00937382C56E}"/>
              </a:ext>
            </a:extLst>
          </p:cNvPr>
          <p:cNvSpPr>
            <a:spLocks noGrp="1"/>
          </p:cNvSpPr>
          <p:nvPr>
            <p:ph type="title"/>
          </p:nvPr>
        </p:nvSpPr>
        <p:spPr/>
        <p:txBody>
          <a:bodyPr>
            <a:normAutofit/>
          </a:bodyPr>
          <a:lstStyle/>
          <a:p>
            <a:pPr algn="ctr"/>
            <a:r>
              <a:rPr lang="en-US" sz="4000" dirty="0">
                <a:latin typeface="Times New Roman" panose="02020603050405020304" pitchFamily="18" charset="0"/>
                <a:cs typeface="Times New Roman" panose="02020603050405020304" pitchFamily="18" charset="0"/>
              </a:rPr>
              <a:t>Small-molecule, rapidly acting transmitter</a:t>
            </a:r>
          </a:p>
        </p:txBody>
      </p:sp>
      <p:sp>
        <p:nvSpPr>
          <p:cNvPr id="3" name="Content Placeholder 2">
            <a:extLst>
              <a:ext uri="{FF2B5EF4-FFF2-40B4-BE49-F238E27FC236}">
                <a16:creationId xmlns:a16="http://schemas.microsoft.com/office/drawing/2014/main" id="{355A655D-066F-3E01-311C-7C5D87EB5F33}"/>
              </a:ext>
            </a:extLst>
          </p:cNvPr>
          <p:cNvSpPr>
            <a:spLocks noGrp="1"/>
          </p:cNvSpPr>
          <p:nvPr>
            <p:ph idx="1"/>
          </p:nvPr>
        </p:nvSpPr>
        <p:spPr/>
        <p:txBody>
          <a:bodyPr>
            <a:normAutofit/>
          </a:bodyPr>
          <a:lstStyle/>
          <a:p>
            <a:r>
              <a:rPr lang="en-US" sz="3200" dirty="0"/>
              <a:t>Within seconds to minutes, the vesicle portion of the membrane invaginates back to the inside of the presynaptic terminal and pinches off to form a new vesicle. </a:t>
            </a:r>
          </a:p>
          <a:p>
            <a:endParaRPr lang="en-US" sz="3200" dirty="0"/>
          </a:p>
          <a:p>
            <a:r>
              <a:rPr lang="en-US" sz="3200" dirty="0"/>
              <a:t>The new vesicular membrane still contains appropriate enzyme proteins or transport proteins required for synthesizing and/or concentrating new transmitter substance inside the vesicle.</a:t>
            </a:r>
          </a:p>
        </p:txBody>
      </p:sp>
    </p:spTree>
    <p:extLst>
      <p:ext uri="{BB962C8B-B14F-4D97-AF65-F5344CB8AC3E}">
        <p14:creationId xmlns:p14="http://schemas.microsoft.com/office/powerpoint/2010/main" val="38560065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5000">
        <p159:morph option="byObject"/>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82F5E7-5332-EA6C-3428-00937382C56E}"/>
              </a:ext>
            </a:extLst>
          </p:cNvPr>
          <p:cNvSpPr>
            <a:spLocks noGrp="1"/>
          </p:cNvSpPr>
          <p:nvPr>
            <p:ph type="title"/>
          </p:nvPr>
        </p:nvSpPr>
        <p:spPr/>
        <p:txBody>
          <a:bodyPr/>
          <a:lstStyle/>
          <a:p>
            <a:pPr algn="ctr"/>
            <a:r>
              <a:rPr lang="en-US" sz="4000" dirty="0">
                <a:solidFill>
                  <a:prstClr val="black"/>
                </a:solidFill>
                <a:latin typeface="Times New Roman" panose="02020603050405020304" pitchFamily="18" charset="0"/>
                <a:cs typeface="Times New Roman" panose="02020603050405020304" pitchFamily="18" charset="0"/>
              </a:rPr>
              <a:t>Neurotransmitters </a:t>
            </a:r>
            <a:endParaRPr lang="en-US" dirty="0"/>
          </a:p>
        </p:txBody>
      </p:sp>
      <p:sp>
        <p:nvSpPr>
          <p:cNvPr id="3" name="Content Placeholder 2">
            <a:extLst>
              <a:ext uri="{FF2B5EF4-FFF2-40B4-BE49-F238E27FC236}">
                <a16:creationId xmlns:a16="http://schemas.microsoft.com/office/drawing/2014/main" id="{355A655D-066F-3E01-311C-7C5D87EB5F33}"/>
              </a:ext>
            </a:extLst>
          </p:cNvPr>
          <p:cNvSpPr>
            <a:spLocks noGrp="1"/>
          </p:cNvSpPr>
          <p:nvPr>
            <p:ph idx="1"/>
          </p:nvPr>
        </p:nvSpPr>
        <p:spPr/>
        <p:txBody>
          <a:bodyPr>
            <a:normAutofit/>
          </a:bodyPr>
          <a:lstStyle/>
          <a:p>
            <a:r>
              <a:rPr lang="en-US" dirty="0"/>
              <a:t>Acetylcholine is secreted by motor neurons at neuromuscular junctions (NMJ). </a:t>
            </a:r>
          </a:p>
          <a:p>
            <a:endParaRPr lang="en-US" dirty="0"/>
          </a:p>
          <a:p>
            <a:r>
              <a:rPr lang="en-US" dirty="0"/>
              <a:t>Glutamate is an excitatory neurotransmitter.</a:t>
            </a:r>
          </a:p>
          <a:p>
            <a:endParaRPr lang="en-US" dirty="0"/>
          </a:p>
          <a:p>
            <a:r>
              <a:rPr lang="en-US" dirty="0"/>
              <a:t>Glycine and GABA are inhibitory transmitters.</a:t>
            </a:r>
          </a:p>
          <a:p>
            <a:endParaRPr lang="en-US" dirty="0"/>
          </a:p>
          <a:p>
            <a:r>
              <a:rPr lang="en-US" sz="2800" dirty="0"/>
              <a:t>Serotonin is related to mood pathways, and pain inhibitory pathways.</a:t>
            </a:r>
            <a:endParaRPr lang="en-US" dirty="0"/>
          </a:p>
          <a:p>
            <a:endParaRPr lang="en-US" dirty="0"/>
          </a:p>
          <a:p>
            <a:endParaRPr lang="en-US" dirty="0"/>
          </a:p>
          <a:p>
            <a:endParaRPr lang="en-US" sz="2800" dirty="0"/>
          </a:p>
          <a:p>
            <a:pPr marL="0" indent="0">
              <a:buNone/>
            </a:pPr>
            <a:endParaRPr lang="en-US" dirty="0"/>
          </a:p>
          <a:p>
            <a:endParaRPr lang="en-US" dirty="0"/>
          </a:p>
        </p:txBody>
      </p:sp>
    </p:spTree>
    <p:extLst>
      <p:ext uri="{BB962C8B-B14F-4D97-AF65-F5344CB8AC3E}">
        <p14:creationId xmlns:p14="http://schemas.microsoft.com/office/powerpoint/2010/main" val="141884188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5000">
        <p159:morph option="byObject"/>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82F5E7-5332-EA6C-3428-00937382C56E}"/>
              </a:ext>
            </a:extLst>
          </p:cNvPr>
          <p:cNvSpPr>
            <a:spLocks noGrp="1"/>
          </p:cNvSpPr>
          <p:nvPr>
            <p:ph type="title"/>
          </p:nvPr>
        </p:nvSpPr>
        <p:spPr/>
        <p:txBody>
          <a:bodyPr/>
          <a:lstStyle/>
          <a:p>
            <a:pPr algn="ctr"/>
            <a:r>
              <a:rPr lang="en-US" sz="4000" dirty="0">
                <a:solidFill>
                  <a:prstClr val="black"/>
                </a:solidFill>
                <a:latin typeface="Times New Roman" panose="02020603050405020304" pitchFamily="18" charset="0"/>
                <a:cs typeface="Times New Roman" panose="02020603050405020304" pitchFamily="18" charset="0"/>
              </a:rPr>
              <a:t>Dopamine </a:t>
            </a:r>
          </a:p>
        </p:txBody>
      </p:sp>
      <p:sp>
        <p:nvSpPr>
          <p:cNvPr id="3" name="Content Placeholder 2">
            <a:extLst>
              <a:ext uri="{FF2B5EF4-FFF2-40B4-BE49-F238E27FC236}">
                <a16:creationId xmlns:a16="http://schemas.microsoft.com/office/drawing/2014/main" id="{355A655D-066F-3E01-311C-7C5D87EB5F33}"/>
              </a:ext>
            </a:extLst>
          </p:cNvPr>
          <p:cNvSpPr>
            <a:spLocks noGrp="1"/>
          </p:cNvSpPr>
          <p:nvPr>
            <p:ph idx="1"/>
          </p:nvPr>
        </p:nvSpPr>
        <p:spPr/>
        <p:txBody>
          <a:bodyPr>
            <a:normAutofit/>
          </a:bodyPr>
          <a:lstStyle/>
          <a:p>
            <a:r>
              <a:rPr lang="en-US" sz="3200" dirty="0"/>
              <a:t>Dopamine is secreted by neurons that originate in the substantia nigra to control movement of muscles.</a:t>
            </a:r>
          </a:p>
          <a:p>
            <a:endParaRPr lang="en-US" sz="3200" dirty="0"/>
          </a:p>
          <a:p>
            <a:r>
              <a:rPr lang="en-US" sz="3200" dirty="0"/>
              <a:t>Dopamine is present in pleasure pathways.</a:t>
            </a:r>
          </a:p>
          <a:p>
            <a:endParaRPr lang="en-US" sz="3200" dirty="0"/>
          </a:p>
          <a:p>
            <a:r>
              <a:rPr lang="en-US" sz="3200" dirty="0"/>
              <a:t>The effect of dopamine can be inhibitory or excitatory depends on the type of the receptor.</a:t>
            </a:r>
          </a:p>
        </p:txBody>
      </p:sp>
    </p:spTree>
    <p:extLst>
      <p:ext uri="{BB962C8B-B14F-4D97-AF65-F5344CB8AC3E}">
        <p14:creationId xmlns:p14="http://schemas.microsoft.com/office/powerpoint/2010/main" val="226750498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5000">
        <p159:morph option="byObject"/>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82F5E7-5332-EA6C-3428-00937382C56E}"/>
              </a:ext>
            </a:extLst>
          </p:cNvPr>
          <p:cNvSpPr>
            <a:spLocks noGrp="1"/>
          </p:cNvSpPr>
          <p:nvPr>
            <p:ph type="title"/>
          </p:nvPr>
        </p:nvSpPr>
        <p:spPr/>
        <p:txBody>
          <a:bodyPr/>
          <a:lstStyle/>
          <a:p>
            <a:pPr algn="ctr"/>
            <a:r>
              <a:rPr kumimoji="0" lang="en-US" sz="4000" b="0" i="0" u="none" strike="noStrike" kern="1200" cap="none" spc="0" normalizeH="0" baseline="0" noProof="0" dirty="0">
                <a:ln>
                  <a:noFill/>
                </a:ln>
                <a:solidFill>
                  <a:prstClr val="black"/>
                </a:solidFill>
                <a:effectLst/>
                <a:uLnTx/>
                <a:uFillTx/>
                <a:latin typeface="Times New Roman" panose="02020603050405020304" pitchFamily="18" charset="0"/>
                <a:ea typeface="+mj-ea"/>
                <a:cs typeface="Times New Roman" panose="02020603050405020304" pitchFamily="18" charset="0"/>
              </a:rPr>
              <a:t>Nitric Oxide</a:t>
            </a:r>
            <a:endParaRPr lang="en-US" dirty="0"/>
          </a:p>
        </p:txBody>
      </p:sp>
      <p:sp>
        <p:nvSpPr>
          <p:cNvPr id="3" name="Content Placeholder 2">
            <a:extLst>
              <a:ext uri="{FF2B5EF4-FFF2-40B4-BE49-F238E27FC236}">
                <a16:creationId xmlns:a16="http://schemas.microsoft.com/office/drawing/2014/main" id="{355A655D-066F-3E01-311C-7C5D87EB5F33}"/>
              </a:ext>
            </a:extLst>
          </p:cNvPr>
          <p:cNvSpPr>
            <a:spLocks noGrp="1"/>
          </p:cNvSpPr>
          <p:nvPr>
            <p:ph idx="1"/>
          </p:nvPr>
        </p:nvSpPr>
        <p:spPr/>
        <p:txBody>
          <a:bodyPr>
            <a:noAutofit/>
          </a:bodyPr>
          <a:lstStyle/>
          <a:p>
            <a:r>
              <a:rPr lang="en-US" sz="3200" dirty="0"/>
              <a:t>It is not preformed and stored in vesicles in the presynaptic terminal as are other transmitters. </a:t>
            </a:r>
          </a:p>
          <a:p>
            <a:endParaRPr lang="en-US" sz="3200" dirty="0"/>
          </a:p>
          <a:p>
            <a:r>
              <a:rPr lang="en-US" sz="3200" dirty="0"/>
              <a:t>Instead, it is synthesized almost instantly as needed and then diffuses out of the presynaptic terminals over a period of seconds rather than being released in vesicular packets. </a:t>
            </a:r>
          </a:p>
          <a:p>
            <a:endParaRPr lang="en-US" sz="3200" dirty="0"/>
          </a:p>
          <a:p>
            <a:r>
              <a:rPr lang="en-US" sz="3200" dirty="0"/>
              <a:t>Next, it diffuses into postsynaptic neurons nearby. </a:t>
            </a:r>
          </a:p>
        </p:txBody>
      </p:sp>
    </p:spTree>
    <p:extLst>
      <p:ext uri="{BB962C8B-B14F-4D97-AF65-F5344CB8AC3E}">
        <p14:creationId xmlns:p14="http://schemas.microsoft.com/office/powerpoint/2010/main" val="425417682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5000">
        <p159:morph option="byObject"/>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82F5E7-5332-EA6C-3428-00937382C56E}"/>
              </a:ext>
            </a:extLst>
          </p:cNvPr>
          <p:cNvSpPr>
            <a:spLocks noGrp="1"/>
          </p:cNvSpPr>
          <p:nvPr>
            <p:ph type="title"/>
          </p:nvPr>
        </p:nvSpPr>
        <p:spPr/>
        <p:txBody>
          <a:bodyPr>
            <a:normAutofit/>
          </a:bodyPr>
          <a:lstStyle/>
          <a:p>
            <a:pPr algn="ctr"/>
            <a:r>
              <a:rPr lang="en-US" sz="4000" dirty="0">
                <a:latin typeface="Times New Roman" panose="02020603050405020304" pitchFamily="18" charset="0"/>
                <a:cs typeface="Times New Roman" panose="02020603050405020304" pitchFamily="18" charset="0"/>
              </a:rPr>
              <a:t>Nitric Oxide</a:t>
            </a:r>
          </a:p>
        </p:txBody>
      </p:sp>
      <p:sp>
        <p:nvSpPr>
          <p:cNvPr id="3" name="Content Placeholder 2">
            <a:extLst>
              <a:ext uri="{FF2B5EF4-FFF2-40B4-BE49-F238E27FC236}">
                <a16:creationId xmlns:a16="http://schemas.microsoft.com/office/drawing/2014/main" id="{355A655D-066F-3E01-311C-7C5D87EB5F33}"/>
              </a:ext>
            </a:extLst>
          </p:cNvPr>
          <p:cNvSpPr>
            <a:spLocks noGrp="1"/>
          </p:cNvSpPr>
          <p:nvPr>
            <p:ph idx="1"/>
          </p:nvPr>
        </p:nvSpPr>
        <p:spPr/>
        <p:txBody>
          <a:bodyPr>
            <a:noAutofit/>
          </a:bodyPr>
          <a:lstStyle/>
          <a:p>
            <a:r>
              <a:rPr lang="en-US" sz="3200" dirty="0"/>
              <a:t>In the postsynaptic neuron, it usually does not greatly alter the membrane potential but instead changes intracellular metabolic functions that modify neuronal excitability for seconds, minutes, or longer.</a:t>
            </a:r>
          </a:p>
        </p:txBody>
      </p:sp>
    </p:spTree>
    <p:extLst>
      <p:ext uri="{BB962C8B-B14F-4D97-AF65-F5344CB8AC3E}">
        <p14:creationId xmlns:p14="http://schemas.microsoft.com/office/powerpoint/2010/main" val="216947877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5000">
        <p159:morph option="byObject"/>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A2CF2B-5FF6-617C-E36E-9AFA1098FE0D}"/>
              </a:ext>
            </a:extLst>
          </p:cNvPr>
          <p:cNvSpPr>
            <a:spLocks noGrp="1"/>
          </p:cNvSpPr>
          <p:nvPr>
            <p:ph type="title"/>
          </p:nvPr>
        </p:nvSpPr>
        <p:spPr>
          <a:xfrm>
            <a:off x="838200" y="143864"/>
            <a:ext cx="10515600" cy="1325563"/>
          </a:xfrm>
        </p:spPr>
        <p:txBody>
          <a:bodyPr/>
          <a:lstStyle/>
          <a:p>
            <a:pPr algn="ctr"/>
            <a:r>
              <a:rPr kumimoji="0" lang="en-US" sz="4000" b="0" i="0" u="none" strike="noStrike" kern="1200" cap="none" spc="0" normalizeH="0" baseline="0" noProof="0" dirty="0">
                <a:ln>
                  <a:noFill/>
                </a:ln>
                <a:solidFill>
                  <a:prstClr val="black"/>
                </a:solidFill>
                <a:effectLst/>
                <a:uLnTx/>
                <a:uFillTx/>
                <a:latin typeface="Times New Roman" panose="02020603050405020304" pitchFamily="18" charset="0"/>
                <a:ea typeface="+mj-ea"/>
                <a:cs typeface="Times New Roman" panose="02020603050405020304" pitchFamily="18" charset="0"/>
              </a:rPr>
              <a:t>Neuropeptides</a:t>
            </a:r>
            <a:endParaRPr lang="en-US" dirty="0"/>
          </a:p>
        </p:txBody>
      </p:sp>
      <p:pic>
        <p:nvPicPr>
          <p:cNvPr id="5" name="Content Placeholder 4">
            <a:extLst>
              <a:ext uri="{FF2B5EF4-FFF2-40B4-BE49-F238E27FC236}">
                <a16:creationId xmlns:a16="http://schemas.microsoft.com/office/drawing/2014/main" id="{57114F13-4E1B-DB5F-8F2F-8F29CEE7AC55}"/>
              </a:ext>
            </a:extLst>
          </p:cNvPr>
          <p:cNvPicPr>
            <a:picLocks noGrp="1" noChangeAspect="1"/>
          </p:cNvPicPr>
          <p:nvPr>
            <p:ph idx="1"/>
          </p:nvPr>
        </p:nvPicPr>
        <p:blipFill>
          <a:blip r:embed="rId2"/>
          <a:stretch>
            <a:fillRect/>
          </a:stretch>
        </p:blipFill>
        <p:spPr>
          <a:xfrm>
            <a:off x="178963" y="1239747"/>
            <a:ext cx="5439639" cy="5184514"/>
          </a:xfrm>
        </p:spPr>
      </p:pic>
      <p:pic>
        <p:nvPicPr>
          <p:cNvPr id="7" name="Picture 6">
            <a:extLst>
              <a:ext uri="{FF2B5EF4-FFF2-40B4-BE49-F238E27FC236}">
                <a16:creationId xmlns:a16="http://schemas.microsoft.com/office/drawing/2014/main" id="{8017E1FF-7BD2-980B-DC94-33F3DA7FF758}"/>
              </a:ext>
            </a:extLst>
          </p:cNvPr>
          <p:cNvPicPr>
            <a:picLocks noChangeAspect="1"/>
          </p:cNvPicPr>
          <p:nvPr/>
        </p:nvPicPr>
        <p:blipFill>
          <a:blip r:embed="rId3"/>
          <a:stretch>
            <a:fillRect/>
          </a:stretch>
        </p:blipFill>
        <p:spPr>
          <a:xfrm>
            <a:off x="5123389" y="1699107"/>
            <a:ext cx="4681623" cy="4716735"/>
          </a:xfrm>
          <a:prstGeom prst="rect">
            <a:avLst/>
          </a:prstGeom>
        </p:spPr>
      </p:pic>
      <p:pic>
        <p:nvPicPr>
          <p:cNvPr id="9" name="Picture 8">
            <a:extLst>
              <a:ext uri="{FF2B5EF4-FFF2-40B4-BE49-F238E27FC236}">
                <a16:creationId xmlns:a16="http://schemas.microsoft.com/office/drawing/2014/main" id="{5E1EF065-3E38-7189-99D7-4AF2314B8563}"/>
              </a:ext>
            </a:extLst>
          </p:cNvPr>
          <p:cNvPicPr>
            <a:picLocks noChangeAspect="1"/>
          </p:cNvPicPr>
          <p:nvPr/>
        </p:nvPicPr>
        <p:blipFill>
          <a:blip r:embed="rId4"/>
          <a:stretch>
            <a:fillRect/>
          </a:stretch>
        </p:blipFill>
        <p:spPr>
          <a:xfrm>
            <a:off x="9805012" y="2959357"/>
            <a:ext cx="2386988" cy="2423523"/>
          </a:xfrm>
          <a:prstGeom prst="rect">
            <a:avLst/>
          </a:prstGeom>
        </p:spPr>
      </p:pic>
    </p:spTree>
    <p:extLst>
      <p:ext uri="{BB962C8B-B14F-4D97-AF65-F5344CB8AC3E}">
        <p14:creationId xmlns:p14="http://schemas.microsoft.com/office/powerpoint/2010/main" val="83585796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5000">
        <p159:morph option="byObject"/>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A2CF2B-5FF6-617C-E36E-9AFA1098FE0D}"/>
              </a:ext>
            </a:extLst>
          </p:cNvPr>
          <p:cNvSpPr>
            <a:spLocks noGrp="1"/>
          </p:cNvSpPr>
          <p:nvPr>
            <p:ph type="title"/>
          </p:nvPr>
        </p:nvSpPr>
        <p:spPr/>
        <p:txBody>
          <a:bodyPr>
            <a:normAutofit/>
          </a:bodyPr>
          <a:lstStyle/>
          <a:p>
            <a:pPr algn="ctr"/>
            <a:r>
              <a:rPr lang="en-US" sz="4000" dirty="0">
                <a:latin typeface="Times New Roman" panose="02020603050405020304" pitchFamily="18" charset="0"/>
                <a:cs typeface="Times New Roman" panose="02020603050405020304" pitchFamily="18" charset="0"/>
              </a:rPr>
              <a:t>Neuropeptides</a:t>
            </a:r>
          </a:p>
        </p:txBody>
      </p:sp>
      <p:sp>
        <p:nvSpPr>
          <p:cNvPr id="3" name="Content Placeholder 2">
            <a:extLst>
              <a:ext uri="{FF2B5EF4-FFF2-40B4-BE49-F238E27FC236}">
                <a16:creationId xmlns:a16="http://schemas.microsoft.com/office/drawing/2014/main" id="{F648E16A-B453-59B0-3318-0F7083CCA26B}"/>
              </a:ext>
            </a:extLst>
          </p:cNvPr>
          <p:cNvSpPr>
            <a:spLocks noGrp="1"/>
          </p:cNvSpPr>
          <p:nvPr>
            <p:ph idx="1"/>
          </p:nvPr>
        </p:nvSpPr>
        <p:spPr/>
        <p:txBody>
          <a:bodyPr>
            <a:normAutofit/>
          </a:bodyPr>
          <a:lstStyle/>
          <a:p>
            <a:r>
              <a:rPr lang="en-US" sz="3200" dirty="0"/>
              <a:t>Actions are usually </a:t>
            </a:r>
            <a:r>
              <a:rPr lang="en-US" sz="3200" b="1" dirty="0"/>
              <a:t>slow</a:t>
            </a:r>
            <a:r>
              <a:rPr lang="en-US" sz="3200" dirty="0"/>
              <a:t> and in other ways quite different from those of the small-molecule transmitters. </a:t>
            </a:r>
          </a:p>
          <a:p>
            <a:pPr marL="0" indent="0">
              <a:buNone/>
            </a:pPr>
            <a:endParaRPr lang="en-US" sz="3200" dirty="0"/>
          </a:p>
          <a:p>
            <a:r>
              <a:rPr lang="en-US" sz="3200" b="1" dirty="0"/>
              <a:t>Not synthesized in the cytosol of the presynaptic terminals but in the neuronal cell body</a:t>
            </a:r>
            <a:r>
              <a:rPr lang="en-US" sz="3200" dirty="0"/>
              <a:t>.</a:t>
            </a:r>
          </a:p>
        </p:txBody>
      </p:sp>
    </p:spTree>
    <p:extLst>
      <p:ext uri="{BB962C8B-B14F-4D97-AF65-F5344CB8AC3E}">
        <p14:creationId xmlns:p14="http://schemas.microsoft.com/office/powerpoint/2010/main" val="294891601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5000">
        <p159:morph option="byObject"/>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A2CF2B-5FF6-617C-E36E-9AFA1098FE0D}"/>
              </a:ext>
            </a:extLst>
          </p:cNvPr>
          <p:cNvSpPr>
            <a:spLocks noGrp="1"/>
          </p:cNvSpPr>
          <p:nvPr>
            <p:ph type="title"/>
          </p:nvPr>
        </p:nvSpPr>
        <p:spPr/>
        <p:txBody>
          <a:bodyPr/>
          <a:lstStyle/>
          <a:p>
            <a:pPr algn="ctr"/>
            <a:r>
              <a:rPr kumimoji="0" lang="en-US" sz="4000" b="0" i="0" u="none" strike="noStrike" kern="1200" cap="none" spc="0" normalizeH="0" baseline="0" noProof="0" dirty="0">
                <a:ln>
                  <a:noFill/>
                </a:ln>
                <a:solidFill>
                  <a:prstClr val="black"/>
                </a:solidFill>
                <a:effectLst/>
                <a:uLnTx/>
                <a:uFillTx/>
                <a:latin typeface="Times New Roman" panose="02020603050405020304" pitchFamily="18" charset="0"/>
                <a:ea typeface="+mj-ea"/>
                <a:cs typeface="Times New Roman" panose="02020603050405020304" pitchFamily="18" charset="0"/>
              </a:rPr>
              <a:t>Neuropeptides</a:t>
            </a:r>
            <a:endParaRPr lang="en-US" dirty="0"/>
          </a:p>
        </p:txBody>
      </p:sp>
      <p:sp>
        <p:nvSpPr>
          <p:cNvPr id="3" name="Content Placeholder 2">
            <a:extLst>
              <a:ext uri="{FF2B5EF4-FFF2-40B4-BE49-F238E27FC236}">
                <a16:creationId xmlns:a16="http://schemas.microsoft.com/office/drawing/2014/main" id="{F648E16A-B453-59B0-3318-0F7083CCA26B}"/>
              </a:ext>
            </a:extLst>
          </p:cNvPr>
          <p:cNvSpPr>
            <a:spLocks noGrp="1"/>
          </p:cNvSpPr>
          <p:nvPr>
            <p:ph idx="1"/>
          </p:nvPr>
        </p:nvSpPr>
        <p:spPr/>
        <p:txBody>
          <a:bodyPr>
            <a:normAutofit/>
          </a:bodyPr>
          <a:lstStyle/>
          <a:p>
            <a:r>
              <a:rPr lang="en-US" sz="3200" dirty="0"/>
              <a:t>Because of this laborious method of forming the neuropeptides, much </a:t>
            </a:r>
            <a:r>
              <a:rPr lang="en-US" sz="3200" b="1" dirty="0"/>
              <a:t>smaller quantities </a:t>
            </a:r>
            <a:r>
              <a:rPr lang="en-US" sz="3200" dirty="0"/>
              <a:t>of neuropeptides than of the small-molecule transmitters are usually released. </a:t>
            </a:r>
          </a:p>
          <a:p>
            <a:endParaRPr lang="en-US" sz="3200" dirty="0"/>
          </a:p>
          <a:p>
            <a:r>
              <a:rPr lang="en-US" sz="3200" dirty="0"/>
              <a:t>This difference is partly compensated for by the fact that the neuropeptides are generally a thousand or more times as </a:t>
            </a:r>
            <a:r>
              <a:rPr lang="en-US" sz="3200" b="1" dirty="0"/>
              <a:t>potent</a:t>
            </a:r>
            <a:r>
              <a:rPr lang="en-US" sz="3200" dirty="0"/>
              <a:t> as the small-molecule transmitters. </a:t>
            </a:r>
          </a:p>
        </p:txBody>
      </p:sp>
    </p:spTree>
    <p:extLst>
      <p:ext uri="{BB962C8B-B14F-4D97-AF65-F5344CB8AC3E}">
        <p14:creationId xmlns:p14="http://schemas.microsoft.com/office/powerpoint/2010/main" val="289349749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5000">
        <p159:morph option="byObject"/>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A2CF2B-5FF6-617C-E36E-9AFA1098FE0D}"/>
              </a:ext>
            </a:extLst>
          </p:cNvPr>
          <p:cNvSpPr>
            <a:spLocks noGrp="1"/>
          </p:cNvSpPr>
          <p:nvPr>
            <p:ph type="title"/>
          </p:nvPr>
        </p:nvSpPr>
        <p:spPr/>
        <p:txBody>
          <a:bodyPr>
            <a:normAutofit/>
          </a:bodyPr>
          <a:lstStyle/>
          <a:p>
            <a:pPr algn="ctr"/>
            <a:r>
              <a:rPr lang="en-US" sz="4000" dirty="0">
                <a:latin typeface="Times New Roman" panose="02020603050405020304" pitchFamily="18" charset="0"/>
                <a:cs typeface="Times New Roman" panose="02020603050405020304" pitchFamily="18" charset="0"/>
              </a:rPr>
              <a:t>Neuropeptides</a:t>
            </a:r>
          </a:p>
        </p:txBody>
      </p:sp>
      <p:sp>
        <p:nvSpPr>
          <p:cNvPr id="3" name="Content Placeholder 2">
            <a:extLst>
              <a:ext uri="{FF2B5EF4-FFF2-40B4-BE49-F238E27FC236}">
                <a16:creationId xmlns:a16="http://schemas.microsoft.com/office/drawing/2014/main" id="{F648E16A-B453-59B0-3318-0F7083CCA26B}"/>
              </a:ext>
            </a:extLst>
          </p:cNvPr>
          <p:cNvSpPr>
            <a:spLocks noGrp="1"/>
          </p:cNvSpPr>
          <p:nvPr>
            <p:ph idx="1"/>
          </p:nvPr>
        </p:nvSpPr>
        <p:spPr/>
        <p:txBody>
          <a:bodyPr>
            <a:normAutofit/>
          </a:bodyPr>
          <a:lstStyle/>
          <a:p>
            <a:r>
              <a:rPr lang="en-US" sz="3200" dirty="0"/>
              <a:t>The vesicles are transported by axonal streaming of the axon cytoplasm, </a:t>
            </a:r>
            <a:r>
              <a:rPr lang="en-US" sz="3200" b="1" dirty="0"/>
              <a:t>traveling at the slow rate </a:t>
            </a:r>
            <a:r>
              <a:rPr lang="en-US" sz="3200" dirty="0"/>
              <a:t>of only a few centimeters per day. </a:t>
            </a:r>
          </a:p>
          <a:p>
            <a:endParaRPr lang="en-US" sz="3200" dirty="0"/>
          </a:p>
          <a:p>
            <a:r>
              <a:rPr lang="en-US" sz="3200" dirty="0"/>
              <a:t>Vesicle is autolyzed and is not reused.</a:t>
            </a:r>
          </a:p>
          <a:p>
            <a:endParaRPr lang="en-US" sz="3200" dirty="0"/>
          </a:p>
          <a:p>
            <a:r>
              <a:rPr lang="en-US" sz="3200" dirty="0"/>
              <a:t>Small quantities are released, but more potent.</a:t>
            </a:r>
          </a:p>
          <a:p>
            <a:endParaRPr lang="en-US" sz="3200" dirty="0"/>
          </a:p>
        </p:txBody>
      </p:sp>
    </p:spTree>
    <p:extLst>
      <p:ext uri="{BB962C8B-B14F-4D97-AF65-F5344CB8AC3E}">
        <p14:creationId xmlns:p14="http://schemas.microsoft.com/office/powerpoint/2010/main" val="77814000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5000">
        <p159:morph option="byObject"/>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A2CF2B-5FF6-617C-E36E-9AFA1098FE0D}"/>
              </a:ext>
            </a:extLst>
          </p:cNvPr>
          <p:cNvSpPr>
            <a:spLocks noGrp="1"/>
          </p:cNvSpPr>
          <p:nvPr>
            <p:ph type="title"/>
          </p:nvPr>
        </p:nvSpPr>
        <p:spPr/>
        <p:txBody>
          <a:bodyPr/>
          <a:lstStyle/>
          <a:p>
            <a:pPr algn="ctr"/>
            <a:r>
              <a:rPr kumimoji="0" lang="en-US" sz="4000" b="0" i="0" u="none" strike="noStrike" kern="1200" cap="none" spc="0" normalizeH="0" baseline="0" noProof="0" dirty="0">
                <a:ln>
                  <a:noFill/>
                </a:ln>
                <a:solidFill>
                  <a:prstClr val="black"/>
                </a:solidFill>
                <a:effectLst/>
                <a:uLnTx/>
                <a:uFillTx/>
                <a:latin typeface="Times New Roman" panose="02020603050405020304" pitchFamily="18" charset="0"/>
                <a:ea typeface="+mj-ea"/>
                <a:cs typeface="Times New Roman" panose="02020603050405020304" pitchFamily="18" charset="0"/>
              </a:rPr>
              <a:t>Neuropeptides</a:t>
            </a:r>
            <a:endParaRPr lang="en-US" dirty="0"/>
          </a:p>
        </p:txBody>
      </p:sp>
      <p:sp>
        <p:nvSpPr>
          <p:cNvPr id="3" name="Content Placeholder 2">
            <a:extLst>
              <a:ext uri="{FF2B5EF4-FFF2-40B4-BE49-F238E27FC236}">
                <a16:creationId xmlns:a16="http://schemas.microsoft.com/office/drawing/2014/main" id="{F648E16A-B453-59B0-3318-0F7083CCA26B}"/>
              </a:ext>
            </a:extLst>
          </p:cNvPr>
          <p:cNvSpPr>
            <a:spLocks noGrp="1"/>
          </p:cNvSpPr>
          <p:nvPr>
            <p:ph idx="1"/>
          </p:nvPr>
        </p:nvSpPr>
        <p:spPr/>
        <p:txBody>
          <a:bodyPr>
            <a:normAutofit lnSpcReduction="10000"/>
          </a:bodyPr>
          <a:lstStyle/>
          <a:p>
            <a:r>
              <a:rPr lang="en-US" sz="3200" dirty="0"/>
              <a:t>Another important characteristic of the neuropeptides is that they often cause much more </a:t>
            </a:r>
            <a:r>
              <a:rPr lang="en-US" sz="3200" b="1" dirty="0"/>
              <a:t>prolonged actions</a:t>
            </a:r>
            <a:r>
              <a:rPr lang="en-US" sz="3200" dirty="0"/>
              <a:t>. </a:t>
            </a:r>
          </a:p>
          <a:p>
            <a:endParaRPr lang="en-US" sz="3200" dirty="0"/>
          </a:p>
          <a:p>
            <a:r>
              <a:rPr lang="en-US" sz="3200" dirty="0"/>
              <a:t>Some of these actions include prolonged closure of calcium channels, prolonged changes in the metabolic machinery of cells, prolonged changes in activation or deactivation of specific genes in the cell nucleus, and/or prolonged alterations in numbers of excitatory or inhibitory receptors. Some of these effects last for days, but others last perhaps for months or years.</a:t>
            </a:r>
          </a:p>
        </p:txBody>
      </p:sp>
    </p:spTree>
    <p:extLst>
      <p:ext uri="{BB962C8B-B14F-4D97-AF65-F5344CB8AC3E}">
        <p14:creationId xmlns:p14="http://schemas.microsoft.com/office/powerpoint/2010/main" val="215827344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5000">
        <p159:morph option="byObject"/>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D372EA-8D78-8ADA-3E17-D8E8B23D5D0B}"/>
              </a:ext>
            </a:extLst>
          </p:cNvPr>
          <p:cNvSpPr>
            <a:spLocks noGrp="1"/>
          </p:cNvSpPr>
          <p:nvPr>
            <p:ph type="title"/>
          </p:nvPr>
        </p:nvSpPr>
        <p:spPr/>
        <p:txBody>
          <a:bodyPr/>
          <a:lstStyle/>
          <a:p>
            <a:endParaRPr lang="en-US" dirty="0"/>
          </a:p>
        </p:txBody>
      </p:sp>
      <p:pic>
        <p:nvPicPr>
          <p:cNvPr id="5" name="Content Placeholder 4">
            <a:extLst>
              <a:ext uri="{FF2B5EF4-FFF2-40B4-BE49-F238E27FC236}">
                <a16:creationId xmlns:a16="http://schemas.microsoft.com/office/drawing/2014/main" id="{AE466CFE-E1B3-01CF-1B59-9F517EA73C78}"/>
              </a:ext>
            </a:extLst>
          </p:cNvPr>
          <p:cNvPicPr>
            <a:picLocks noGrp="1" noChangeAspect="1"/>
          </p:cNvPicPr>
          <p:nvPr>
            <p:ph idx="1"/>
          </p:nvPr>
        </p:nvPicPr>
        <p:blipFill>
          <a:blip r:embed="rId2"/>
          <a:stretch>
            <a:fillRect/>
          </a:stretch>
        </p:blipFill>
        <p:spPr>
          <a:xfrm>
            <a:off x="2042160" y="174103"/>
            <a:ext cx="7376160" cy="6509793"/>
          </a:xfrm>
        </p:spPr>
      </p:pic>
      <p:pic>
        <p:nvPicPr>
          <p:cNvPr id="6" name="Picture 5">
            <a:extLst>
              <a:ext uri="{FF2B5EF4-FFF2-40B4-BE49-F238E27FC236}">
                <a16:creationId xmlns:a16="http://schemas.microsoft.com/office/drawing/2014/main" id="{15AF07F0-0185-E088-A116-5DEB99BD14A7}"/>
              </a:ext>
            </a:extLst>
          </p:cNvPr>
          <p:cNvPicPr>
            <a:picLocks noChangeAspect="1"/>
          </p:cNvPicPr>
          <p:nvPr/>
        </p:nvPicPr>
        <p:blipFill>
          <a:blip r:embed="rId3"/>
          <a:stretch>
            <a:fillRect/>
          </a:stretch>
        </p:blipFill>
        <p:spPr>
          <a:xfrm>
            <a:off x="9819083" y="2197020"/>
            <a:ext cx="1133954" cy="1676545"/>
          </a:xfrm>
          <a:prstGeom prst="rect">
            <a:avLst/>
          </a:prstGeom>
        </p:spPr>
      </p:pic>
    </p:spTree>
    <p:extLst>
      <p:ext uri="{BB962C8B-B14F-4D97-AF65-F5344CB8AC3E}">
        <p14:creationId xmlns:p14="http://schemas.microsoft.com/office/powerpoint/2010/main" val="35715699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5000">
        <p159:morph option="byObject"/>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F94255-B5AA-21CE-BB5A-ACB442CE8EA4}"/>
              </a:ext>
            </a:extLst>
          </p:cNvPr>
          <p:cNvSpPr>
            <a:spLocks noGrp="1"/>
          </p:cNvSpPr>
          <p:nvPr>
            <p:ph type="title"/>
          </p:nvPr>
        </p:nvSpPr>
        <p:spPr/>
        <p:txBody>
          <a:bodyPr/>
          <a:lstStyle/>
          <a:p>
            <a:endParaRPr lang="en-US"/>
          </a:p>
        </p:txBody>
      </p:sp>
      <p:cxnSp>
        <p:nvCxnSpPr>
          <p:cNvPr id="4" name="Straight Connector 3">
            <a:extLst>
              <a:ext uri="{FF2B5EF4-FFF2-40B4-BE49-F238E27FC236}">
                <a16:creationId xmlns:a16="http://schemas.microsoft.com/office/drawing/2014/main" id="{49575FF5-CB38-E61D-EED0-D38E61DC367C}"/>
              </a:ext>
            </a:extLst>
          </p:cNvPr>
          <p:cNvCxnSpPr>
            <a:cxnSpLocks/>
          </p:cNvCxnSpPr>
          <p:nvPr/>
        </p:nvCxnSpPr>
        <p:spPr>
          <a:xfrm>
            <a:off x="1310640" y="1690688"/>
            <a:ext cx="0" cy="4039552"/>
          </a:xfrm>
          <a:prstGeom prst="line">
            <a:avLst/>
          </a:prstGeom>
          <a:ln w="34925"/>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8381DEA-9B91-55E6-106C-32CA3F45109A}"/>
              </a:ext>
            </a:extLst>
          </p:cNvPr>
          <p:cNvCxnSpPr/>
          <p:nvPr/>
        </p:nvCxnSpPr>
        <p:spPr>
          <a:xfrm>
            <a:off x="1310640" y="4439920"/>
            <a:ext cx="3322320" cy="0"/>
          </a:xfrm>
          <a:prstGeom prst="line">
            <a:avLst/>
          </a:prstGeom>
          <a:ln w="28575"/>
        </p:spPr>
        <p:style>
          <a:lnRef idx="1">
            <a:schemeClr val="dk1"/>
          </a:lnRef>
          <a:fillRef idx="0">
            <a:schemeClr val="dk1"/>
          </a:fillRef>
          <a:effectRef idx="0">
            <a:schemeClr val="dk1"/>
          </a:effectRef>
          <a:fontRef idx="minor">
            <a:schemeClr val="tx1"/>
          </a:fontRef>
        </p:style>
      </p:cxnSp>
      <p:pic>
        <p:nvPicPr>
          <p:cNvPr id="10" name="Picture 9">
            <a:extLst>
              <a:ext uri="{FF2B5EF4-FFF2-40B4-BE49-F238E27FC236}">
                <a16:creationId xmlns:a16="http://schemas.microsoft.com/office/drawing/2014/main" id="{A7599CD3-B53A-768C-CD69-FB98C604C57E}"/>
              </a:ext>
            </a:extLst>
          </p:cNvPr>
          <p:cNvPicPr>
            <a:picLocks noChangeAspect="1"/>
          </p:cNvPicPr>
          <p:nvPr/>
        </p:nvPicPr>
        <p:blipFill>
          <a:blip r:embed="rId2"/>
          <a:stretch>
            <a:fillRect/>
          </a:stretch>
        </p:blipFill>
        <p:spPr>
          <a:xfrm>
            <a:off x="1310640" y="2611118"/>
            <a:ext cx="3340898" cy="30483"/>
          </a:xfrm>
          <a:prstGeom prst="rect">
            <a:avLst/>
          </a:prstGeom>
        </p:spPr>
      </p:pic>
      <p:cxnSp>
        <p:nvCxnSpPr>
          <p:cNvPr id="12" name="Straight Arrow Connector 11">
            <a:extLst>
              <a:ext uri="{FF2B5EF4-FFF2-40B4-BE49-F238E27FC236}">
                <a16:creationId xmlns:a16="http://schemas.microsoft.com/office/drawing/2014/main" id="{381477B7-AA0C-7DB6-A8CE-E7C9CDD85268}"/>
              </a:ext>
            </a:extLst>
          </p:cNvPr>
          <p:cNvCxnSpPr/>
          <p:nvPr/>
        </p:nvCxnSpPr>
        <p:spPr>
          <a:xfrm flipV="1">
            <a:off x="3271520" y="3098800"/>
            <a:ext cx="0" cy="1097280"/>
          </a:xfrm>
          <a:prstGeom prst="straightConnector1">
            <a:avLst/>
          </a:prstGeom>
          <a:ln w="38100">
            <a:tailEnd type="triangle"/>
          </a:ln>
        </p:spPr>
        <p:style>
          <a:lnRef idx="1">
            <a:schemeClr val="accent2"/>
          </a:lnRef>
          <a:fillRef idx="0">
            <a:schemeClr val="accent2"/>
          </a:fillRef>
          <a:effectRef idx="0">
            <a:schemeClr val="accent2"/>
          </a:effectRef>
          <a:fontRef idx="minor">
            <a:schemeClr val="tx1"/>
          </a:fontRef>
        </p:style>
      </p:cxnSp>
      <p:pic>
        <p:nvPicPr>
          <p:cNvPr id="13" name="Picture 12">
            <a:extLst>
              <a:ext uri="{FF2B5EF4-FFF2-40B4-BE49-F238E27FC236}">
                <a16:creationId xmlns:a16="http://schemas.microsoft.com/office/drawing/2014/main" id="{0570BB1D-3797-417E-75A9-0F1A1AA75282}"/>
              </a:ext>
            </a:extLst>
          </p:cNvPr>
          <p:cNvPicPr>
            <a:picLocks noChangeAspect="1"/>
          </p:cNvPicPr>
          <p:nvPr/>
        </p:nvPicPr>
        <p:blipFill>
          <a:blip r:embed="rId3"/>
          <a:stretch>
            <a:fillRect/>
          </a:stretch>
        </p:blipFill>
        <p:spPr>
          <a:xfrm rot="10800000">
            <a:off x="3191246" y="4761196"/>
            <a:ext cx="231668" cy="1213209"/>
          </a:xfrm>
          <a:prstGeom prst="rect">
            <a:avLst/>
          </a:prstGeom>
        </p:spPr>
      </p:pic>
      <p:sp>
        <p:nvSpPr>
          <p:cNvPr id="14" name="TextBox 13">
            <a:extLst>
              <a:ext uri="{FF2B5EF4-FFF2-40B4-BE49-F238E27FC236}">
                <a16:creationId xmlns:a16="http://schemas.microsoft.com/office/drawing/2014/main" id="{17CD8D7E-E7F5-4742-8EBE-524BE01F84F5}"/>
              </a:ext>
            </a:extLst>
          </p:cNvPr>
          <p:cNvSpPr txBox="1"/>
          <p:nvPr/>
        </p:nvSpPr>
        <p:spPr>
          <a:xfrm>
            <a:off x="1635760" y="2156917"/>
            <a:ext cx="1463039" cy="461665"/>
          </a:xfrm>
          <a:prstGeom prst="rect">
            <a:avLst/>
          </a:prstGeom>
          <a:noFill/>
        </p:spPr>
        <p:txBody>
          <a:bodyPr wrap="square" rtlCol="0">
            <a:spAutoFit/>
          </a:bodyPr>
          <a:lstStyle/>
          <a:p>
            <a:r>
              <a:rPr lang="en-US" sz="2400" dirty="0"/>
              <a:t>Threshold</a:t>
            </a:r>
          </a:p>
        </p:txBody>
      </p:sp>
      <p:sp>
        <p:nvSpPr>
          <p:cNvPr id="15" name="TextBox 14">
            <a:extLst>
              <a:ext uri="{FF2B5EF4-FFF2-40B4-BE49-F238E27FC236}">
                <a16:creationId xmlns:a16="http://schemas.microsoft.com/office/drawing/2014/main" id="{3D59780B-5A53-08E1-CD22-03DE6D035AB1}"/>
              </a:ext>
            </a:extLst>
          </p:cNvPr>
          <p:cNvSpPr txBox="1"/>
          <p:nvPr/>
        </p:nvSpPr>
        <p:spPr>
          <a:xfrm>
            <a:off x="1950722" y="4000341"/>
            <a:ext cx="1351279" cy="461665"/>
          </a:xfrm>
          <a:prstGeom prst="rect">
            <a:avLst/>
          </a:prstGeom>
          <a:noFill/>
        </p:spPr>
        <p:txBody>
          <a:bodyPr wrap="square" rtlCol="0">
            <a:spAutoFit/>
          </a:bodyPr>
          <a:lstStyle/>
          <a:p>
            <a:r>
              <a:rPr lang="en-US" sz="2400" dirty="0"/>
              <a:t>RMP</a:t>
            </a:r>
          </a:p>
        </p:txBody>
      </p:sp>
      <p:sp>
        <p:nvSpPr>
          <p:cNvPr id="16" name="TextBox 15">
            <a:extLst>
              <a:ext uri="{FF2B5EF4-FFF2-40B4-BE49-F238E27FC236}">
                <a16:creationId xmlns:a16="http://schemas.microsoft.com/office/drawing/2014/main" id="{77B2B843-9766-B9F0-A4CC-CF41EF6778C8}"/>
              </a:ext>
            </a:extLst>
          </p:cNvPr>
          <p:cNvSpPr txBox="1"/>
          <p:nvPr/>
        </p:nvSpPr>
        <p:spPr>
          <a:xfrm>
            <a:off x="3422913" y="3309928"/>
            <a:ext cx="6635486" cy="461665"/>
          </a:xfrm>
          <a:prstGeom prst="rect">
            <a:avLst/>
          </a:prstGeom>
          <a:noFill/>
        </p:spPr>
        <p:txBody>
          <a:bodyPr wrap="square" rtlCol="0">
            <a:spAutoFit/>
          </a:bodyPr>
          <a:lstStyle/>
          <a:p>
            <a:r>
              <a:rPr lang="en-US" sz="2400" dirty="0">
                <a:solidFill>
                  <a:srgbClr val="FF0000"/>
                </a:solidFill>
              </a:rPr>
              <a:t>Depolarization : excitation : EPSP / AP</a:t>
            </a:r>
          </a:p>
        </p:txBody>
      </p:sp>
      <p:sp>
        <p:nvSpPr>
          <p:cNvPr id="17" name="TextBox 16">
            <a:extLst>
              <a:ext uri="{FF2B5EF4-FFF2-40B4-BE49-F238E27FC236}">
                <a16:creationId xmlns:a16="http://schemas.microsoft.com/office/drawing/2014/main" id="{B12CAF98-3255-0F98-26EB-FA46F3BB3288}"/>
              </a:ext>
            </a:extLst>
          </p:cNvPr>
          <p:cNvSpPr txBox="1"/>
          <p:nvPr/>
        </p:nvSpPr>
        <p:spPr>
          <a:xfrm>
            <a:off x="3515362" y="5120640"/>
            <a:ext cx="5925818" cy="461665"/>
          </a:xfrm>
          <a:prstGeom prst="rect">
            <a:avLst/>
          </a:prstGeom>
          <a:noFill/>
        </p:spPr>
        <p:txBody>
          <a:bodyPr wrap="square" rtlCol="0">
            <a:spAutoFit/>
          </a:bodyPr>
          <a:lstStyle/>
          <a:p>
            <a:r>
              <a:rPr lang="en-US" sz="2400" dirty="0">
                <a:solidFill>
                  <a:srgbClr val="FF0000"/>
                </a:solidFill>
              </a:rPr>
              <a:t>Hyperpolarization : inhibition : IPSP</a:t>
            </a:r>
          </a:p>
        </p:txBody>
      </p:sp>
      <p:sp>
        <p:nvSpPr>
          <p:cNvPr id="18" name="TextBox 17">
            <a:extLst>
              <a:ext uri="{FF2B5EF4-FFF2-40B4-BE49-F238E27FC236}">
                <a16:creationId xmlns:a16="http://schemas.microsoft.com/office/drawing/2014/main" id="{D47E39F8-4118-E73F-4AE6-D775F99C064E}"/>
              </a:ext>
            </a:extLst>
          </p:cNvPr>
          <p:cNvSpPr txBox="1"/>
          <p:nvPr/>
        </p:nvSpPr>
        <p:spPr>
          <a:xfrm>
            <a:off x="873760" y="1514166"/>
            <a:ext cx="636005" cy="584775"/>
          </a:xfrm>
          <a:prstGeom prst="rect">
            <a:avLst/>
          </a:prstGeom>
          <a:noFill/>
        </p:spPr>
        <p:txBody>
          <a:bodyPr wrap="square" rtlCol="0">
            <a:spAutoFit/>
          </a:bodyPr>
          <a:lstStyle/>
          <a:p>
            <a:r>
              <a:rPr lang="en-US" sz="3200" b="1" dirty="0"/>
              <a:t>+</a:t>
            </a:r>
          </a:p>
        </p:txBody>
      </p:sp>
      <p:sp>
        <p:nvSpPr>
          <p:cNvPr id="19" name="TextBox 18">
            <a:extLst>
              <a:ext uri="{FF2B5EF4-FFF2-40B4-BE49-F238E27FC236}">
                <a16:creationId xmlns:a16="http://schemas.microsoft.com/office/drawing/2014/main" id="{72F02CF6-9B7E-E028-030F-C5000392BCD7}"/>
              </a:ext>
            </a:extLst>
          </p:cNvPr>
          <p:cNvSpPr txBox="1"/>
          <p:nvPr/>
        </p:nvSpPr>
        <p:spPr>
          <a:xfrm>
            <a:off x="802641" y="5135265"/>
            <a:ext cx="365759" cy="707886"/>
          </a:xfrm>
          <a:prstGeom prst="rect">
            <a:avLst/>
          </a:prstGeom>
          <a:noFill/>
        </p:spPr>
        <p:txBody>
          <a:bodyPr wrap="square" rtlCol="0">
            <a:spAutoFit/>
          </a:bodyPr>
          <a:lstStyle/>
          <a:p>
            <a:r>
              <a:rPr lang="en-US" sz="4000" b="1" dirty="0"/>
              <a:t>-</a:t>
            </a:r>
          </a:p>
        </p:txBody>
      </p:sp>
    </p:spTree>
    <p:extLst>
      <p:ext uri="{BB962C8B-B14F-4D97-AF65-F5344CB8AC3E}">
        <p14:creationId xmlns:p14="http://schemas.microsoft.com/office/powerpoint/2010/main" val="38772975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5000">
        <p159:morph option="byObject"/>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F94255-B5AA-21CE-BB5A-ACB442CE8EA4}"/>
              </a:ext>
            </a:extLst>
          </p:cNvPr>
          <p:cNvSpPr>
            <a:spLocks noGrp="1"/>
          </p:cNvSpPr>
          <p:nvPr>
            <p:ph type="title"/>
          </p:nvPr>
        </p:nvSpPr>
        <p:spPr/>
        <p:txBody>
          <a:bodyPr/>
          <a:lstStyle/>
          <a:p>
            <a:endParaRPr lang="en-US"/>
          </a:p>
        </p:txBody>
      </p:sp>
      <p:pic>
        <p:nvPicPr>
          <p:cNvPr id="5" name="Content Placeholder 4">
            <a:extLst>
              <a:ext uri="{FF2B5EF4-FFF2-40B4-BE49-F238E27FC236}">
                <a16:creationId xmlns:a16="http://schemas.microsoft.com/office/drawing/2014/main" id="{00481AE1-3C2B-2648-7E76-3F58EABD6628}"/>
              </a:ext>
            </a:extLst>
          </p:cNvPr>
          <p:cNvPicPr>
            <a:picLocks noGrp="1" noChangeAspect="1"/>
          </p:cNvPicPr>
          <p:nvPr>
            <p:ph idx="1"/>
          </p:nvPr>
        </p:nvPicPr>
        <p:blipFill>
          <a:blip r:embed="rId2"/>
          <a:stretch>
            <a:fillRect/>
          </a:stretch>
        </p:blipFill>
        <p:spPr>
          <a:xfrm>
            <a:off x="6136640" y="76526"/>
            <a:ext cx="5689600" cy="6704947"/>
          </a:xfrm>
        </p:spPr>
      </p:pic>
      <p:cxnSp>
        <p:nvCxnSpPr>
          <p:cNvPr id="4" name="Straight Connector 3">
            <a:extLst>
              <a:ext uri="{FF2B5EF4-FFF2-40B4-BE49-F238E27FC236}">
                <a16:creationId xmlns:a16="http://schemas.microsoft.com/office/drawing/2014/main" id="{49575FF5-CB38-E61D-EED0-D38E61DC367C}"/>
              </a:ext>
            </a:extLst>
          </p:cNvPr>
          <p:cNvCxnSpPr>
            <a:cxnSpLocks/>
          </p:cNvCxnSpPr>
          <p:nvPr/>
        </p:nvCxnSpPr>
        <p:spPr>
          <a:xfrm>
            <a:off x="1310640" y="1690688"/>
            <a:ext cx="0" cy="4039552"/>
          </a:xfrm>
          <a:prstGeom prst="line">
            <a:avLst/>
          </a:prstGeom>
          <a:ln w="34925"/>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8381DEA-9B91-55E6-106C-32CA3F45109A}"/>
              </a:ext>
            </a:extLst>
          </p:cNvPr>
          <p:cNvCxnSpPr/>
          <p:nvPr/>
        </p:nvCxnSpPr>
        <p:spPr>
          <a:xfrm>
            <a:off x="1310640" y="4439920"/>
            <a:ext cx="3322320" cy="0"/>
          </a:xfrm>
          <a:prstGeom prst="line">
            <a:avLst/>
          </a:prstGeom>
          <a:ln w="28575"/>
        </p:spPr>
        <p:style>
          <a:lnRef idx="1">
            <a:schemeClr val="dk1"/>
          </a:lnRef>
          <a:fillRef idx="0">
            <a:schemeClr val="dk1"/>
          </a:fillRef>
          <a:effectRef idx="0">
            <a:schemeClr val="dk1"/>
          </a:effectRef>
          <a:fontRef idx="minor">
            <a:schemeClr val="tx1"/>
          </a:fontRef>
        </p:style>
      </p:cxnSp>
      <p:pic>
        <p:nvPicPr>
          <p:cNvPr id="10" name="Picture 9">
            <a:extLst>
              <a:ext uri="{FF2B5EF4-FFF2-40B4-BE49-F238E27FC236}">
                <a16:creationId xmlns:a16="http://schemas.microsoft.com/office/drawing/2014/main" id="{A7599CD3-B53A-768C-CD69-FB98C604C57E}"/>
              </a:ext>
            </a:extLst>
          </p:cNvPr>
          <p:cNvPicPr>
            <a:picLocks noChangeAspect="1"/>
          </p:cNvPicPr>
          <p:nvPr/>
        </p:nvPicPr>
        <p:blipFill>
          <a:blip r:embed="rId3"/>
          <a:stretch>
            <a:fillRect/>
          </a:stretch>
        </p:blipFill>
        <p:spPr>
          <a:xfrm>
            <a:off x="1310640" y="2611118"/>
            <a:ext cx="3340898" cy="30483"/>
          </a:xfrm>
          <a:prstGeom prst="rect">
            <a:avLst/>
          </a:prstGeom>
        </p:spPr>
      </p:pic>
      <p:cxnSp>
        <p:nvCxnSpPr>
          <p:cNvPr id="12" name="Straight Arrow Connector 11">
            <a:extLst>
              <a:ext uri="{FF2B5EF4-FFF2-40B4-BE49-F238E27FC236}">
                <a16:creationId xmlns:a16="http://schemas.microsoft.com/office/drawing/2014/main" id="{381477B7-AA0C-7DB6-A8CE-E7C9CDD85268}"/>
              </a:ext>
            </a:extLst>
          </p:cNvPr>
          <p:cNvCxnSpPr/>
          <p:nvPr/>
        </p:nvCxnSpPr>
        <p:spPr>
          <a:xfrm flipV="1">
            <a:off x="3271520" y="3098800"/>
            <a:ext cx="0" cy="1097280"/>
          </a:xfrm>
          <a:prstGeom prst="straightConnector1">
            <a:avLst/>
          </a:prstGeom>
          <a:ln w="38100">
            <a:tailEnd type="triangle"/>
          </a:ln>
        </p:spPr>
        <p:style>
          <a:lnRef idx="1">
            <a:schemeClr val="accent2"/>
          </a:lnRef>
          <a:fillRef idx="0">
            <a:schemeClr val="accent2"/>
          </a:fillRef>
          <a:effectRef idx="0">
            <a:schemeClr val="accent2"/>
          </a:effectRef>
          <a:fontRef idx="minor">
            <a:schemeClr val="tx1"/>
          </a:fontRef>
        </p:style>
      </p:cxnSp>
      <p:pic>
        <p:nvPicPr>
          <p:cNvPr id="13" name="Picture 12">
            <a:extLst>
              <a:ext uri="{FF2B5EF4-FFF2-40B4-BE49-F238E27FC236}">
                <a16:creationId xmlns:a16="http://schemas.microsoft.com/office/drawing/2014/main" id="{0570BB1D-3797-417E-75A9-0F1A1AA75282}"/>
              </a:ext>
            </a:extLst>
          </p:cNvPr>
          <p:cNvPicPr>
            <a:picLocks noChangeAspect="1"/>
          </p:cNvPicPr>
          <p:nvPr/>
        </p:nvPicPr>
        <p:blipFill>
          <a:blip r:embed="rId4"/>
          <a:stretch>
            <a:fillRect/>
          </a:stretch>
        </p:blipFill>
        <p:spPr>
          <a:xfrm rot="10800000">
            <a:off x="3191246" y="4761196"/>
            <a:ext cx="231668" cy="1213209"/>
          </a:xfrm>
          <a:prstGeom prst="rect">
            <a:avLst/>
          </a:prstGeom>
        </p:spPr>
      </p:pic>
      <p:sp>
        <p:nvSpPr>
          <p:cNvPr id="14" name="TextBox 13">
            <a:extLst>
              <a:ext uri="{FF2B5EF4-FFF2-40B4-BE49-F238E27FC236}">
                <a16:creationId xmlns:a16="http://schemas.microsoft.com/office/drawing/2014/main" id="{17CD8D7E-E7F5-4742-8EBE-524BE01F84F5}"/>
              </a:ext>
            </a:extLst>
          </p:cNvPr>
          <p:cNvSpPr txBox="1"/>
          <p:nvPr/>
        </p:nvSpPr>
        <p:spPr>
          <a:xfrm>
            <a:off x="1635760" y="2156917"/>
            <a:ext cx="1463039" cy="461665"/>
          </a:xfrm>
          <a:prstGeom prst="rect">
            <a:avLst/>
          </a:prstGeom>
          <a:noFill/>
        </p:spPr>
        <p:txBody>
          <a:bodyPr wrap="square" rtlCol="0">
            <a:spAutoFit/>
          </a:bodyPr>
          <a:lstStyle/>
          <a:p>
            <a:r>
              <a:rPr lang="en-US" sz="2400" dirty="0"/>
              <a:t>Threshold</a:t>
            </a:r>
          </a:p>
        </p:txBody>
      </p:sp>
      <p:sp>
        <p:nvSpPr>
          <p:cNvPr id="15" name="TextBox 14">
            <a:extLst>
              <a:ext uri="{FF2B5EF4-FFF2-40B4-BE49-F238E27FC236}">
                <a16:creationId xmlns:a16="http://schemas.microsoft.com/office/drawing/2014/main" id="{3D59780B-5A53-08E1-CD22-03DE6D035AB1}"/>
              </a:ext>
            </a:extLst>
          </p:cNvPr>
          <p:cNvSpPr txBox="1"/>
          <p:nvPr/>
        </p:nvSpPr>
        <p:spPr>
          <a:xfrm>
            <a:off x="1950722" y="4000341"/>
            <a:ext cx="1351279" cy="461665"/>
          </a:xfrm>
          <a:prstGeom prst="rect">
            <a:avLst/>
          </a:prstGeom>
          <a:noFill/>
        </p:spPr>
        <p:txBody>
          <a:bodyPr wrap="square" rtlCol="0">
            <a:spAutoFit/>
          </a:bodyPr>
          <a:lstStyle/>
          <a:p>
            <a:r>
              <a:rPr lang="en-US" sz="2400" dirty="0"/>
              <a:t>RMP</a:t>
            </a:r>
          </a:p>
        </p:txBody>
      </p:sp>
      <p:sp>
        <p:nvSpPr>
          <p:cNvPr id="16" name="TextBox 15">
            <a:extLst>
              <a:ext uri="{FF2B5EF4-FFF2-40B4-BE49-F238E27FC236}">
                <a16:creationId xmlns:a16="http://schemas.microsoft.com/office/drawing/2014/main" id="{77B2B843-9766-B9F0-A4CC-CF41EF6778C8}"/>
              </a:ext>
            </a:extLst>
          </p:cNvPr>
          <p:cNvSpPr txBox="1"/>
          <p:nvPr/>
        </p:nvSpPr>
        <p:spPr>
          <a:xfrm>
            <a:off x="3422914" y="3309928"/>
            <a:ext cx="2083808" cy="461665"/>
          </a:xfrm>
          <a:prstGeom prst="rect">
            <a:avLst/>
          </a:prstGeom>
          <a:noFill/>
        </p:spPr>
        <p:txBody>
          <a:bodyPr wrap="square" rtlCol="0">
            <a:spAutoFit/>
          </a:bodyPr>
          <a:lstStyle/>
          <a:p>
            <a:r>
              <a:rPr lang="en-US" sz="2400" dirty="0">
                <a:solidFill>
                  <a:srgbClr val="FF0000"/>
                </a:solidFill>
              </a:rPr>
              <a:t>Depolarization</a:t>
            </a:r>
          </a:p>
        </p:txBody>
      </p:sp>
      <p:sp>
        <p:nvSpPr>
          <p:cNvPr id="17" name="TextBox 16">
            <a:extLst>
              <a:ext uri="{FF2B5EF4-FFF2-40B4-BE49-F238E27FC236}">
                <a16:creationId xmlns:a16="http://schemas.microsoft.com/office/drawing/2014/main" id="{B12CAF98-3255-0F98-26EB-FA46F3BB3288}"/>
              </a:ext>
            </a:extLst>
          </p:cNvPr>
          <p:cNvSpPr txBox="1"/>
          <p:nvPr/>
        </p:nvSpPr>
        <p:spPr>
          <a:xfrm>
            <a:off x="3515362" y="5120640"/>
            <a:ext cx="2428238" cy="461665"/>
          </a:xfrm>
          <a:prstGeom prst="rect">
            <a:avLst/>
          </a:prstGeom>
          <a:noFill/>
        </p:spPr>
        <p:txBody>
          <a:bodyPr wrap="square" rtlCol="0">
            <a:spAutoFit/>
          </a:bodyPr>
          <a:lstStyle/>
          <a:p>
            <a:r>
              <a:rPr lang="en-US" sz="2400" dirty="0">
                <a:solidFill>
                  <a:srgbClr val="FF0000"/>
                </a:solidFill>
              </a:rPr>
              <a:t>Hyperpolarization</a:t>
            </a:r>
          </a:p>
        </p:txBody>
      </p:sp>
      <p:sp>
        <p:nvSpPr>
          <p:cNvPr id="18" name="TextBox 17">
            <a:extLst>
              <a:ext uri="{FF2B5EF4-FFF2-40B4-BE49-F238E27FC236}">
                <a16:creationId xmlns:a16="http://schemas.microsoft.com/office/drawing/2014/main" id="{D47E39F8-4118-E73F-4AE6-D775F99C064E}"/>
              </a:ext>
            </a:extLst>
          </p:cNvPr>
          <p:cNvSpPr txBox="1"/>
          <p:nvPr/>
        </p:nvSpPr>
        <p:spPr>
          <a:xfrm>
            <a:off x="873760" y="1514166"/>
            <a:ext cx="636005" cy="584775"/>
          </a:xfrm>
          <a:prstGeom prst="rect">
            <a:avLst/>
          </a:prstGeom>
          <a:noFill/>
        </p:spPr>
        <p:txBody>
          <a:bodyPr wrap="square" rtlCol="0">
            <a:spAutoFit/>
          </a:bodyPr>
          <a:lstStyle/>
          <a:p>
            <a:r>
              <a:rPr lang="en-US" sz="3200" b="1" dirty="0"/>
              <a:t>+</a:t>
            </a:r>
          </a:p>
        </p:txBody>
      </p:sp>
      <p:sp>
        <p:nvSpPr>
          <p:cNvPr id="19" name="TextBox 18">
            <a:extLst>
              <a:ext uri="{FF2B5EF4-FFF2-40B4-BE49-F238E27FC236}">
                <a16:creationId xmlns:a16="http://schemas.microsoft.com/office/drawing/2014/main" id="{72F02CF6-9B7E-E028-030F-C5000392BCD7}"/>
              </a:ext>
            </a:extLst>
          </p:cNvPr>
          <p:cNvSpPr txBox="1"/>
          <p:nvPr/>
        </p:nvSpPr>
        <p:spPr>
          <a:xfrm>
            <a:off x="802641" y="5135265"/>
            <a:ext cx="365759" cy="707886"/>
          </a:xfrm>
          <a:prstGeom prst="rect">
            <a:avLst/>
          </a:prstGeom>
          <a:noFill/>
        </p:spPr>
        <p:txBody>
          <a:bodyPr wrap="square" rtlCol="0">
            <a:spAutoFit/>
          </a:bodyPr>
          <a:lstStyle/>
          <a:p>
            <a:r>
              <a:rPr lang="en-US" sz="4000" b="1" dirty="0"/>
              <a:t>-</a:t>
            </a:r>
          </a:p>
        </p:txBody>
      </p:sp>
      <mc:AlternateContent xmlns:mc="http://schemas.openxmlformats.org/markup-compatibility/2006" xmlns:p14="http://schemas.microsoft.com/office/powerpoint/2010/main">
        <mc:Choice Requires="p14">
          <p:contentPart p14:bwMode="auto" r:id="rId5">
            <p14:nvContentPartPr>
              <p14:cNvPr id="3" name="Ink 2">
                <a:extLst>
                  <a:ext uri="{FF2B5EF4-FFF2-40B4-BE49-F238E27FC236}">
                    <a16:creationId xmlns:a16="http://schemas.microsoft.com/office/drawing/2014/main" id="{6C12B4F4-8CD4-BC40-ACB0-4D74003E74C5}"/>
                  </a:ext>
                </a:extLst>
              </p14:cNvPr>
              <p14:cNvContentPartPr/>
              <p14:nvPr/>
            </p14:nvContentPartPr>
            <p14:xfrm>
              <a:off x="7148700" y="3812310"/>
              <a:ext cx="469440" cy="61560"/>
            </p14:xfrm>
          </p:contentPart>
        </mc:Choice>
        <mc:Fallback xmlns="">
          <p:pic>
            <p:nvPicPr>
              <p:cNvPr id="3" name="Ink 2">
                <a:extLst>
                  <a:ext uri="{FF2B5EF4-FFF2-40B4-BE49-F238E27FC236}">
                    <a16:creationId xmlns:a16="http://schemas.microsoft.com/office/drawing/2014/main" id="{6C12B4F4-8CD4-BC40-ACB0-4D74003E74C5}"/>
                  </a:ext>
                </a:extLst>
              </p:cNvPr>
              <p:cNvPicPr/>
              <p:nvPr/>
            </p:nvPicPr>
            <p:blipFill>
              <a:blip r:embed="rId6"/>
              <a:stretch>
                <a:fillRect/>
              </a:stretch>
            </p:blipFill>
            <p:spPr>
              <a:xfrm>
                <a:off x="7058700" y="3632670"/>
                <a:ext cx="649080" cy="42120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6" name="Ink 5">
                <a:extLst>
                  <a:ext uri="{FF2B5EF4-FFF2-40B4-BE49-F238E27FC236}">
                    <a16:creationId xmlns:a16="http://schemas.microsoft.com/office/drawing/2014/main" id="{5F7605F8-38B1-2344-BF80-D5405236A383}"/>
                  </a:ext>
                </a:extLst>
              </p14:cNvPr>
              <p14:cNvContentPartPr/>
              <p14:nvPr/>
            </p14:nvContentPartPr>
            <p14:xfrm>
              <a:off x="6946740" y="4882230"/>
              <a:ext cx="301680" cy="360"/>
            </p14:xfrm>
          </p:contentPart>
        </mc:Choice>
        <mc:Fallback xmlns="">
          <p:pic>
            <p:nvPicPr>
              <p:cNvPr id="6" name="Ink 5">
                <a:extLst>
                  <a:ext uri="{FF2B5EF4-FFF2-40B4-BE49-F238E27FC236}">
                    <a16:creationId xmlns:a16="http://schemas.microsoft.com/office/drawing/2014/main" id="{5F7605F8-38B1-2344-BF80-D5405236A383}"/>
                  </a:ext>
                </a:extLst>
              </p:cNvPr>
              <p:cNvPicPr/>
              <p:nvPr/>
            </p:nvPicPr>
            <p:blipFill>
              <a:blip r:embed="rId8"/>
              <a:stretch>
                <a:fillRect/>
              </a:stretch>
            </p:blipFill>
            <p:spPr>
              <a:xfrm>
                <a:off x="6856740" y="4702590"/>
                <a:ext cx="481320" cy="36000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7" name="Ink 6">
                <a:extLst>
                  <a:ext uri="{FF2B5EF4-FFF2-40B4-BE49-F238E27FC236}">
                    <a16:creationId xmlns:a16="http://schemas.microsoft.com/office/drawing/2014/main" id="{28E7374B-AA50-5945-B9E0-1AA9BC48FA42}"/>
                  </a:ext>
                </a:extLst>
              </p14:cNvPr>
              <p14:cNvContentPartPr/>
              <p14:nvPr/>
            </p14:nvContentPartPr>
            <p14:xfrm>
              <a:off x="7335540" y="6189030"/>
              <a:ext cx="356760" cy="360"/>
            </p14:xfrm>
          </p:contentPart>
        </mc:Choice>
        <mc:Fallback xmlns="">
          <p:pic>
            <p:nvPicPr>
              <p:cNvPr id="7" name="Ink 6">
                <a:extLst>
                  <a:ext uri="{FF2B5EF4-FFF2-40B4-BE49-F238E27FC236}">
                    <a16:creationId xmlns:a16="http://schemas.microsoft.com/office/drawing/2014/main" id="{28E7374B-AA50-5945-B9E0-1AA9BC48FA42}"/>
                  </a:ext>
                </a:extLst>
              </p:cNvPr>
              <p:cNvPicPr/>
              <p:nvPr/>
            </p:nvPicPr>
            <p:blipFill>
              <a:blip r:embed="rId10"/>
              <a:stretch>
                <a:fillRect/>
              </a:stretch>
            </p:blipFill>
            <p:spPr>
              <a:xfrm>
                <a:off x="7245540" y="6009390"/>
                <a:ext cx="536400" cy="36000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8" name="Ink 7">
                <a:extLst>
                  <a:ext uri="{FF2B5EF4-FFF2-40B4-BE49-F238E27FC236}">
                    <a16:creationId xmlns:a16="http://schemas.microsoft.com/office/drawing/2014/main" id="{742C799D-12C3-1C4F-A468-5B828C9313A0}"/>
                  </a:ext>
                </a:extLst>
              </p14:cNvPr>
              <p14:cNvContentPartPr/>
              <p14:nvPr/>
            </p14:nvContentPartPr>
            <p14:xfrm>
              <a:off x="7937100" y="4212630"/>
              <a:ext cx="1303200" cy="41040"/>
            </p14:xfrm>
          </p:contentPart>
        </mc:Choice>
        <mc:Fallback xmlns="">
          <p:pic>
            <p:nvPicPr>
              <p:cNvPr id="8" name="Ink 7">
                <a:extLst>
                  <a:ext uri="{FF2B5EF4-FFF2-40B4-BE49-F238E27FC236}">
                    <a16:creationId xmlns:a16="http://schemas.microsoft.com/office/drawing/2014/main" id="{742C799D-12C3-1C4F-A468-5B828C9313A0}"/>
                  </a:ext>
                </a:extLst>
              </p:cNvPr>
              <p:cNvPicPr/>
              <p:nvPr/>
            </p:nvPicPr>
            <p:blipFill>
              <a:blip r:embed="rId12"/>
              <a:stretch>
                <a:fillRect/>
              </a:stretch>
            </p:blipFill>
            <p:spPr>
              <a:xfrm>
                <a:off x="7847460" y="4032990"/>
                <a:ext cx="1482840" cy="40068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11" name="Ink 10">
                <a:extLst>
                  <a:ext uri="{FF2B5EF4-FFF2-40B4-BE49-F238E27FC236}">
                    <a16:creationId xmlns:a16="http://schemas.microsoft.com/office/drawing/2014/main" id="{0651A630-5D40-084B-AA4C-C315D89E0A16}"/>
                  </a:ext>
                </a:extLst>
              </p14:cNvPr>
              <p14:cNvContentPartPr/>
              <p14:nvPr/>
            </p14:nvContentPartPr>
            <p14:xfrm>
              <a:off x="8048700" y="6613470"/>
              <a:ext cx="1196280" cy="15480"/>
            </p14:xfrm>
          </p:contentPart>
        </mc:Choice>
        <mc:Fallback xmlns="">
          <p:pic>
            <p:nvPicPr>
              <p:cNvPr id="11" name="Ink 10">
                <a:extLst>
                  <a:ext uri="{FF2B5EF4-FFF2-40B4-BE49-F238E27FC236}">
                    <a16:creationId xmlns:a16="http://schemas.microsoft.com/office/drawing/2014/main" id="{0651A630-5D40-084B-AA4C-C315D89E0A16}"/>
                  </a:ext>
                </a:extLst>
              </p:cNvPr>
              <p:cNvPicPr/>
              <p:nvPr/>
            </p:nvPicPr>
            <p:blipFill>
              <a:blip r:embed="rId14"/>
              <a:stretch>
                <a:fillRect/>
              </a:stretch>
            </p:blipFill>
            <p:spPr>
              <a:xfrm>
                <a:off x="7958700" y="6433830"/>
                <a:ext cx="1375920" cy="375120"/>
              </a:xfrm>
              <a:prstGeom prst="rect">
                <a:avLst/>
              </a:prstGeom>
            </p:spPr>
          </p:pic>
        </mc:Fallback>
      </mc:AlternateContent>
    </p:spTree>
    <p:extLst>
      <p:ext uri="{BB962C8B-B14F-4D97-AF65-F5344CB8AC3E}">
        <p14:creationId xmlns:p14="http://schemas.microsoft.com/office/powerpoint/2010/main" val="365137481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5000">
        <p159:morph option="byObject"/>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399348-7E24-7EE1-B97B-8B0B0C96C13B}"/>
              </a:ext>
            </a:extLst>
          </p:cNvPr>
          <p:cNvSpPr>
            <a:spLocks noGrp="1"/>
          </p:cNvSpPr>
          <p:nvPr>
            <p:ph type="title"/>
          </p:nvPr>
        </p:nvSpPr>
        <p:spPr/>
        <p:txBody>
          <a:bodyPr>
            <a:normAutofit/>
          </a:bodyPr>
          <a:lstStyle/>
          <a:p>
            <a:pPr algn="ctr"/>
            <a:r>
              <a:rPr lang="en-US" sz="4000" dirty="0">
                <a:latin typeface="Times New Roman" panose="02020603050405020304" pitchFamily="18" charset="0"/>
                <a:cs typeface="Times New Roman" panose="02020603050405020304" pitchFamily="18" charset="0"/>
              </a:rPr>
              <a:t>Resting membrane potential</a:t>
            </a:r>
          </a:p>
        </p:txBody>
      </p:sp>
      <p:sp>
        <p:nvSpPr>
          <p:cNvPr id="3" name="Content Placeholder 2">
            <a:extLst>
              <a:ext uri="{FF2B5EF4-FFF2-40B4-BE49-F238E27FC236}">
                <a16:creationId xmlns:a16="http://schemas.microsoft.com/office/drawing/2014/main" id="{843CF92F-AB4F-F076-EEC6-D5AF12B880C2}"/>
              </a:ext>
            </a:extLst>
          </p:cNvPr>
          <p:cNvSpPr>
            <a:spLocks noGrp="1"/>
          </p:cNvSpPr>
          <p:nvPr>
            <p:ph idx="1"/>
          </p:nvPr>
        </p:nvSpPr>
        <p:spPr/>
        <p:txBody>
          <a:bodyPr/>
          <a:lstStyle/>
          <a:p>
            <a:endParaRPr lang="en-US" dirty="0"/>
          </a:p>
          <a:p>
            <a:r>
              <a:rPr lang="en-US" sz="3200" dirty="0"/>
              <a:t>The basic cause of the change in membrane potential is a change in membrane permeability of the neuron, which allows ions to diffuse more or less readily through the membrane and thereby to change the membrane potential.</a:t>
            </a:r>
          </a:p>
        </p:txBody>
      </p:sp>
    </p:spTree>
    <p:extLst>
      <p:ext uri="{BB962C8B-B14F-4D97-AF65-F5344CB8AC3E}">
        <p14:creationId xmlns:p14="http://schemas.microsoft.com/office/powerpoint/2010/main" val="392574593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5000">
        <p159:morph option="byObject"/>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4A915C-91CA-67AE-43B6-4C389DC08169}"/>
              </a:ext>
            </a:extLst>
          </p:cNvPr>
          <p:cNvSpPr>
            <a:spLocks noGrp="1"/>
          </p:cNvSpPr>
          <p:nvPr>
            <p:ph type="title"/>
          </p:nvPr>
        </p:nvSpPr>
        <p:spPr/>
        <p:txBody>
          <a:bodyPr/>
          <a:lstStyle/>
          <a:p>
            <a:pPr algn="ctr"/>
            <a:r>
              <a:rPr kumimoji="0" lang="en-US" sz="4000" b="0" i="0" u="none" strike="noStrike" kern="1200" cap="none" spc="0" normalizeH="0" baseline="0" noProof="0" dirty="0">
                <a:ln>
                  <a:noFill/>
                </a:ln>
                <a:solidFill>
                  <a:prstClr val="black"/>
                </a:solidFill>
                <a:effectLst/>
                <a:uLnTx/>
                <a:uFillTx/>
                <a:latin typeface="Times New Roman" panose="02020603050405020304" pitchFamily="18" charset="0"/>
                <a:ea typeface="+mj-ea"/>
                <a:cs typeface="Times New Roman" panose="02020603050405020304" pitchFamily="18" charset="0"/>
              </a:rPr>
              <a:t>Graded potential vs Action potential</a:t>
            </a:r>
            <a:endParaRPr lang="en-US" dirty="0"/>
          </a:p>
        </p:txBody>
      </p:sp>
      <p:pic>
        <p:nvPicPr>
          <p:cNvPr id="5" name="Content Placeholder 4">
            <a:extLst>
              <a:ext uri="{FF2B5EF4-FFF2-40B4-BE49-F238E27FC236}">
                <a16:creationId xmlns:a16="http://schemas.microsoft.com/office/drawing/2014/main" id="{D68044AF-104C-E79E-872C-61611450B498}"/>
              </a:ext>
            </a:extLst>
          </p:cNvPr>
          <p:cNvPicPr>
            <a:picLocks noGrp="1" noChangeAspect="1"/>
          </p:cNvPicPr>
          <p:nvPr>
            <p:ph idx="1"/>
          </p:nvPr>
        </p:nvPicPr>
        <p:blipFill>
          <a:blip r:embed="rId2"/>
          <a:stretch>
            <a:fillRect/>
          </a:stretch>
        </p:blipFill>
        <p:spPr>
          <a:xfrm>
            <a:off x="102268" y="1690688"/>
            <a:ext cx="11987463" cy="4148011"/>
          </a:xfrm>
        </p:spPr>
      </p:pic>
      <p:sp>
        <p:nvSpPr>
          <p:cNvPr id="6" name="Rectangle 5">
            <a:extLst>
              <a:ext uri="{FF2B5EF4-FFF2-40B4-BE49-F238E27FC236}">
                <a16:creationId xmlns:a16="http://schemas.microsoft.com/office/drawing/2014/main" id="{D187AA3C-0190-0884-7FD5-1D4136411653}"/>
              </a:ext>
            </a:extLst>
          </p:cNvPr>
          <p:cNvSpPr/>
          <p:nvPr/>
        </p:nvSpPr>
        <p:spPr>
          <a:xfrm>
            <a:off x="102268" y="2841171"/>
            <a:ext cx="11987463" cy="3124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2480082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5000">
        <p159:morph option="byObject"/>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4A915C-91CA-67AE-43B6-4C389DC08169}"/>
              </a:ext>
            </a:extLst>
          </p:cNvPr>
          <p:cNvSpPr>
            <a:spLocks noGrp="1"/>
          </p:cNvSpPr>
          <p:nvPr>
            <p:ph type="title"/>
          </p:nvPr>
        </p:nvSpPr>
        <p:spPr/>
        <p:txBody>
          <a:bodyPr/>
          <a:lstStyle/>
          <a:p>
            <a:pPr algn="ctr"/>
            <a:r>
              <a:rPr kumimoji="0" lang="en-US" sz="4000" b="0" i="0" u="none" strike="noStrike" kern="1200" cap="none" spc="0" normalizeH="0" baseline="0" noProof="0" dirty="0">
                <a:ln>
                  <a:noFill/>
                </a:ln>
                <a:solidFill>
                  <a:prstClr val="black"/>
                </a:solidFill>
                <a:effectLst/>
                <a:uLnTx/>
                <a:uFillTx/>
                <a:latin typeface="Times New Roman" panose="02020603050405020304" pitchFamily="18" charset="0"/>
                <a:ea typeface="+mj-ea"/>
                <a:cs typeface="Times New Roman" panose="02020603050405020304" pitchFamily="18" charset="0"/>
              </a:rPr>
              <a:t>Graded potential vs Action potential</a:t>
            </a:r>
            <a:endParaRPr lang="en-US" dirty="0"/>
          </a:p>
        </p:txBody>
      </p:sp>
      <p:pic>
        <p:nvPicPr>
          <p:cNvPr id="5" name="Content Placeholder 4">
            <a:extLst>
              <a:ext uri="{FF2B5EF4-FFF2-40B4-BE49-F238E27FC236}">
                <a16:creationId xmlns:a16="http://schemas.microsoft.com/office/drawing/2014/main" id="{D68044AF-104C-E79E-872C-61611450B498}"/>
              </a:ext>
            </a:extLst>
          </p:cNvPr>
          <p:cNvPicPr>
            <a:picLocks noGrp="1" noChangeAspect="1"/>
          </p:cNvPicPr>
          <p:nvPr>
            <p:ph idx="1"/>
          </p:nvPr>
        </p:nvPicPr>
        <p:blipFill>
          <a:blip r:embed="rId2"/>
          <a:stretch>
            <a:fillRect/>
          </a:stretch>
        </p:blipFill>
        <p:spPr>
          <a:xfrm>
            <a:off x="102268" y="1690688"/>
            <a:ext cx="11987463" cy="4148011"/>
          </a:xfrm>
        </p:spPr>
      </p:pic>
      <p:sp>
        <p:nvSpPr>
          <p:cNvPr id="4" name="Rectangle 3">
            <a:extLst>
              <a:ext uri="{FF2B5EF4-FFF2-40B4-BE49-F238E27FC236}">
                <a16:creationId xmlns:a16="http://schemas.microsoft.com/office/drawing/2014/main" id="{8CE4C945-45AB-DC09-7188-C3C2F021748C}"/>
              </a:ext>
            </a:extLst>
          </p:cNvPr>
          <p:cNvSpPr/>
          <p:nvPr/>
        </p:nvSpPr>
        <p:spPr>
          <a:xfrm>
            <a:off x="102268" y="3145971"/>
            <a:ext cx="11987463" cy="3124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4457434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5000">
        <p159:morph option="byObject"/>
      </p:transition>
    </mc:Choice>
    <mc:Fallback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4A915C-91CA-67AE-43B6-4C389DC08169}"/>
              </a:ext>
            </a:extLst>
          </p:cNvPr>
          <p:cNvSpPr>
            <a:spLocks noGrp="1"/>
          </p:cNvSpPr>
          <p:nvPr>
            <p:ph type="title"/>
          </p:nvPr>
        </p:nvSpPr>
        <p:spPr/>
        <p:txBody>
          <a:bodyPr/>
          <a:lstStyle/>
          <a:p>
            <a:pPr algn="ctr"/>
            <a:r>
              <a:rPr kumimoji="0" lang="en-US" sz="4000" b="0" i="0" u="none" strike="noStrike" kern="1200" cap="none" spc="0" normalizeH="0" baseline="0" noProof="0" dirty="0">
                <a:ln>
                  <a:noFill/>
                </a:ln>
                <a:solidFill>
                  <a:prstClr val="black"/>
                </a:solidFill>
                <a:effectLst/>
                <a:uLnTx/>
                <a:uFillTx/>
                <a:latin typeface="Times New Roman" panose="02020603050405020304" pitchFamily="18" charset="0"/>
                <a:ea typeface="+mj-ea"/>
                <a:cs typeface="Times New Roman" panose="02020603050405020304" pitchFamily="18" charset="0"/>
              </a:rPr>
              <a:t>Graded potential vs Action potential</a:t>
            </a:r>
            <a:endParaRPr lang="en-US" dirty="0"/>
          </a:p>
        </p:txBody>
      </p:sp>
      <p:pic>
        <p:nvPicPr>
          <p:cNvPr id="5" name="Content Placeholder 4">
            <a:extLst>
              <a:ext uri="{FF2B5EF4-FFF2-40B4-BE49-F238E27FC236}">
                <a16:creationId xmlns:a16="http://schemas.microsoft.com/office/drawing/2014/main" id="{D68044AF-104C-E79E-872C-61611450B498}"/>
              </a:ext>
            </a:extLst>
          </p:cNvPr>
          <p:cNvPicPr>
            <a:picLocks noGrp="1" noChangeAspect="1"/>
          </p:cNvPicPr>
          <p:nvPr>
            <p:ph idx="1"/>
          </p:nvPr>
        </p:nvPicPr>
        <p:blipFill>
          <a:blip r:embed="rId2"/>
          <a:stretch>
            <a:fillRect/>
          </a:stretch>
        </p:blipFill>
        <p:spPr>
          <a:xfrm>
            <a:off x="102268" y="1690688"/>
            <a:ext cx="11987463" cy="4148011"/>
          </a:xfrm>
        </p:spPr>
      </p:pic>
      <p:sp>
        <p:nvSpPr>
          <p:cNvPr id="4" name="Rectangle 3">
            <a:extLst>
              <a:ext uri="{FF2B5EF4-FFF2-40B4-BE49-F238E27FC236}">
                <a16:creationId xmlns:a16="http://schemas.microsoft.com/office/drawing/2014/main" id="{6C29E6BC-A998-F7B9-0A10-0EF2483B03CD}"/>
              </a:ext>
            </a:extLst>
          </p:cNvPr>
          <p:cNvSpPr/>
          <p:nvPr/>
        </p:nvSpPr>
        <p:spPr>
          <a:xfrm>
            <a:off x="102268" y="3777342"/>
            <a:ext cx="11987463" cy="271553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7677982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5000">
        <p159:morph option="byObject"/>
      </p:transition>
    </mc:Choice>
    <mc:Fallback xmlns="">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4A915C-91CA-67AE-43B6-4C389DC08169}"/>
              </a:ext>
            </a:extLst>
          </p:cNvPr>
          <p:cNvSpPr>
            <a:spLocks noGrp="1"/>
          </p:cNvSpPr>
          <p:nvPr>
            <p:ph type="title"/>
          </p:nvPr>
        </p:nvSpPr>
        <p:spPr/>
        <p:txBody>
          <a:bodyPr/>
          <a:lstStyle/>
          <a:p>
            <a:pPr algn="ctr"/>
            <a:r>
              <a:rPr kumimoji="0" lang="en-US" sz="4000" b="0" i="0" u="none" strike="noStrike" kern="1200" cap="none" spc="0" normalizeH="0" baseline="0" noProof="0" dirty="0">
                <a:ln>
                  <a:noFill/>
                </a:ln>
                <a:solidFill>
                  <a:prstClr val="black"/>
                </a:solidFill>
                <a:effectLst/>
                <a:uLnTx/>
                <a:uFillTx/>
                <a:latin typeface="Times New Roman" panose="02020603050405020304" pitchFamily="18" charset="0"/>
                <a:ea typeface="+mj-ea"/>
                <a:cs typeface="Times New Roman" panose="02020603050405020304" pitchFamily="18" charset="0"/>
              </a:rPr>
              <a:t>Graded potential vs Action potential</a:t>
            </a:r>
            <a:endParaRPr lang="en-US" dirty="0"/>
          </a:p>
        </p:txBody>
      </p:sp>
      <p:pic>
        <p:nvPicPr>
          <p:cNvPr id="5" name="Content Placeholder 4">
            <a:extLst>
              <a:ext uri="{FF2B5EF4-FFF2-40B4-BE49-F238E27FC236}">
                <a16:creationId xmlns:a16="http://schemas.microsoft.com/office/drawing/2014/main" id="{D68044AF-104C-E79E-872C-61611450B498}"/>
              </a:ext>
            </a:extLst>
          </p:cNvPr>
          <p:cNvPicPr>
            <a:picLocks noGrp="1" noChangeAspect="1"/>
          </p:cNvPicPr>
          <p:nvPr>
            <p:ph idx="1"/>
          </p:nvPr>
        </p:nvPicPr>
        <p:blipFill>
          <a:blip r:embed="rId2"/>
          <a:stretch>
            <a:fillRect/>
          </a:stretch>
        </p:blipFill>
        <p:spPr>
          <a:xfrm>
            <a:off x="102268" y="1690688"/>
            <a:ext cx="11987463" cy="4148011"/>
          </a:xfrm>
        </p:spPr>
      </p:pic>
      <p:sp>
        <p:nvSpPr>
          <p:cNvPr id="4" name="Rectangle 3">
            <a:extLst>
              <a:ext uri="{FF2B5EF4-FFF2-40B4-BE49-F238E27FC236}">
                <a16:creationId xmlns:a16="http://schemas.microsoft.com/office/drawing/2014/main" id="{0F5DC304-EB9C-AB23-8451-73E6195E33BB}"/>
              </a:ext>
            </a:extLst>
          </p:cNvPr>
          <p:cNvSpPr/>
          <p:nvPr/>
        </p:nvSpPr>
        <p:spPr>
          <a:xfrm>
            <a:off x="102268" y="4299856"/>
            <a:ext cx="11987463" cy="21930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6754201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5000">
        <p159:morph option="byObject"/>
      </p:transition>
    </mc:Choice>
    <mc:Fallback xmlns="">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17A6CE-E7C1-B60F-E0C5-7D6373BA1032}"/>
              </a:ext>
            </a:extLst>
          </p:cNvPr>
          <p:cNvSpPr>
            <a:spLocks noGrp="1"/>
          </p:cNvSpPr>
          <p:nvPr>
            <p:ph type="title"/>
          </p:nvPr>
        </p:nvSpPr>
        <p:spPr/>
        <p:txBody>
          <a:bodyPr/>
          <a:lstStyle/>
          <a:p>
            <a:endParaRPr lang="en-US"/>
          </a:p>
        </p:txBody>
      </p:sp>
      <p:pic>
        <p:nvPicPr>
          <p:cNvPr id="5" name="Content Placeholder 4">
            <a:extLst>
              <a:ext uri="{FF2B5EF4-FFF2-40B4-BE49-F238E27FC236}">
                <a16:creationId xmlns:a16="http://schemas.microsoft.com/office/drawing/2014/main" id="{B369EB3F-C257-52ED-A999-354972D637D1}"/>
              </a:ext>
            </a:extLst>
          </p:cNvPr>
          <p:cNvPicPr>
            <a:picLocks noGrp="1" noChangeAspect="1"/>
          </p:cNvPicPr>
          <p:nvPr>
            <p:ph idx="1"/>
          </p:nvPr>
        </p:nvPicPr>
        <p:blipFill>
          <a:blip r:embed="rId2"/>
          <a:stretch>
            <a:fillRect/>
          </a:stretch>
        </p:blipFill>
        <p:spPr>
          <a:xfrm>
            <a:off x="2177142" y="132850"/>
            <a:ext cx="7206343" cy="6592299"/>
          </a:xfrm>
        </p:spPr>
      </p:pic>
    </p:spTree>
    <p:extLst>
      <p:ext uri="{BB962C8B-B14F-4D97-AF65-F5344CB8AC3E}">
        <p14:creationId xmlns:p14="http://schemas.microsoft.com/office/powerpoint/2010/main" val="3078384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5000">
        <p159:morph option="byObject"/>
      </p:transition>
    </mc:Choice>
    <mc:Fallback xmlns="">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582455-F7D8-CD8A-EFDA-828040CD5021}"/>
              </a:ext>
            </a:extLst>
          </p:cNvPr>
          <p:cNvSpPr>
            <a:spLocks noGrp="1"/>
          </p:cNvSpPr>
          <p:nvPr>
            <p:ph type="title"/>
          </p:nvPr>
        </p:nvSpPr>
        <p:spPr/>
        <p:txBody>
          <a:bodyPr/>
          <a:lstStyle/>
          <a:p>
            <a:endParaRPr lang="en-US"/>
          </a:p>
        </p:txBody>
      </p:sp>
      <p:pic>
        <p:nvPicPr>
          <p:cNvPr id="5" name="Content Placeholder 4">
            <a:extLst>
              <a:ext uri="{FF2B5EF4-FFF2-40B4-BE49-F238E27FC236}">
                <a16:creationId xmlns:a16="http://schemas.microsoft.com/office/drawing/2014/main" id="{B16908AA-2150-9253-F467-1D33A3BD3337}"/>
              </a:ext>
            </a:extLst>
          </p:cNvPr>
          <p:cNvPicPr>
            <a:picLocks noGrp="1" noChangeAspect="1"/>
          </p:cNvPicPr>
          <p:nvPr>
            <p:ph idx="1"/>
          </p:nvPr>
        </p:nvPicPr>
        <p:blipFill>
          <a:blip r:embed="rId2"/>
          <a:stretch>
            <a:fillRect/>
          </a:stretch>
        </p:blipFill>
        <p:spPr>
          <a:xfrm>
            <a:off x="1649186" y="481562"/>
            <a:ext cx="8893628" cy="6011313"/>
          </a:xfrm>
        </p:spPr>
      </p:pic>
    </p:spTree>
    <p:extLst>
      <p:ext uri="{BB962C8B-B14F-4D97-AF65-F5344CB8AC3E}">
        <p14:creationId xmlns:p14="http://schemas.microsoft.com/office/powerpoint/2010/main" val="315742920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5000">
        <p159:morph option="byObject"/>
      </p:transition>
    </mc:Choice>
    <mc:Fallback xmlns="">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96C90D-8031-CF44-0100-B512F4BB18C2}"/>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8823AD73-CF41-EAAC-6324-1C2CD8DE6C0E}"/>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7CE9E5D4-FFED-466E-2C35-8B512AA64A40}"/>
              </a:ext>
            </a:extLst>
          </p:cNvPr>
          <p:cNvPicPr>
            <a:picLocks noChangeAspect="1"/>
          </p:cNvPicPr>
          <p:nvPr/>
        </p:nvPicPr>
        <p:blipFill>
          <a:blip r:embed="rId3"/>
          <a:stretch>
            <a:fillRect/>
          </a:stretch>
        </p:blipFill>
        <p:spPr>
          <a:xfrm>
            <a:off x="1544595" y="202725"/>
            <a:ext cx="9045146" cy="6493950"/>
          </a:xfrm>
          <a:prstGeom prst="rect">
            <a:avLst/>
          </a:prstGeom>
        </p:spPr>
      </p:pic>
    </p:spTree>
    <p:extLst>
      <p:ext uri="{BB962C8B-B14F-4D97-AF65-F5344CB8AC3E}">
        <p14:creationId xmlns:p14="http://schemas.microsoft.com/office/powerpoint/2010/main" val="256632418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5000">
        <p159:morph option="byObject"/>
      </p:transition>
    </mc:Choice>
    <mc:Fallback xmlns="">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4A915C-91CA-67AE-43B6-4C389DC08169}"/>
              </a:ext>
            </a:extLst>
          </p:cNvPr>
          <p:cNvSpPr>
            <a:spLocks noGrp="1"/>
          </p:cNvSpPr>
          <p:nvPr>
            <p:ph type="title"/>
          </p:nvPr>
        </p:nvSpPr>
        <p:spPr/>
        <p:txBody>
          <a:bodyPr/>
          <a:lstStyle/>
          <a:p>
            <a:pPr algn="ctr"/>
            <a:r>
              <a:rPr kumimoji="0" lang="en-US" sz="4000" b="0" i="0" u="none" strike="noStrike" kern="1200" cap="none" spc="0" normalizeH="0" baseline="0" noProof="0" dirty="0">
                <a:ln>
                  <a:noFill/>
                </a:ln>
                <a:solidFill>
                  <a:prstClr val="black"/>
                </a:solidFill>
                <a:effectLst/>
                <a:uLnTx/>
                <a:uFillTx/>
                <a:latin typeface="Times New Roman" panose="02020603050405020304" pitchFamily="18" charset="0"/>
                <a:ea typeface="+mj-ea"/>
                <a:cs typeface="Times New Roman" panose="02020603050405020304" pitchFamily="18" charset="0"/>
              </a:rPr>
              <a:t>Graded potential vs Action potential</a:t>
            </a:r>
            <a:endParaRPr lang="en-US" dirty="0"/>
          </a:p>
        </p:txBody>
      </p:sp>
      <p:pic>
        <p:nvPicPr>
          <p:cNvPr id="5" name="Content Placeholder 4">
            <a:extLst>
              <a:ext uri="{FF2B5EF4-FFF2-40B4-BE49-F238E27FC236}">
                <a16:creationId xmlns:a16="http://schemas.microsoft.com/office/drawing/2014/main" id="{D68044AF-104C-E79E-872C-61611450B498}"/>
              </a:ext>
            </a:extLst>
          </p:cNvPr>
          <p:cNvPicPr>
            <a:picLocks noGrp="1" noChangeAspect="1"/>
          </p:cNvPicPr>
          <p:nvPr>
            <p:ph idx="1"/>
          </p:nvPr>
        </p:nvPicPr>
        <p:blipFill>
          <a:blip r:embed="rId2"/>
          <a:stretch>
            <a:fillRect/>
          </a:stretch>
        </p:blipFill>
        <p:spPr>
          <a:xfrm>
            <a:off x="102268" y="1690688"/>
            <a:ext cx="11987463" cy="4148011"/>
          </a:xfrm>
        </p:spPr>
      </p:pic>
      <p:sp>
        <p:nvSpPr>
          <p:cNvPr id="4" name="Rectangle 3">
            <a:extLst>
              <a:ext uri="{FF2B5EF4-FFF2-40B4-BE49-F238E27FC236}">
                <a16:creationId xmlns:a16="http://schemas.microsoft.com/office/drawing/2014/main" id="{E57A4DF2-5D1E-9C2E-8022-9C069BBABACB}"/>
              </a:ext>
            </a:extLst>
          </p:cNvPr>
          <p:cNvSpPr/>
          <p:nvPr/>
        </p:nvSpPr>
        <p:spPr>
          <a:xfrm>
            <a:off x="102268" y="4855029"/>
            <a:ext cx="11987463" cy="163784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6916080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5000">
        <p159:morph option="byObject"/>
      </p:transition>
    </mc:Choice>
    <mc:Fallback xmlns="">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4A915C-91CA-67AE-43B6-4C389DC08169}"/>
              </a:ext>
            </a:extLst>
          </p:cNvPr>
          <p:cNvSpPr>
            <a:spLocks noGrp="1"/>
          </p:cNvSpPr>
          <p:nvPr>
            <p:ph type="title"/>
          </p:nvPr>
        </p:nvSpPr>
        <p:spPr/>
        <p:txBody>
          <a:bodyPr/>
          <a:lstStyle/>
          <a:p>
            <a:pPr algn="ctr"/>
            <a:r>
              <a:rPr kumimoji="0" lang="en-US" sz="4000" b="0" i="0" u="none" strike="noStrike" kern="1200" cap="none" spc="0" normalizeH="0" baseline="0" noProof="0" dirty="0">
                <a:ln>
                  <a:noFill/>
                </a:ln>
                <a:solidFill>
                  <a:prstClr val="black"/>
                </a:solidFill>
                <a:effectLst/>
                <a:uLnTx/>
                <a:uFillTx/>
                <a:latin typeface="Times New Roman" panose="02020603050405020304" pitchFamily="18" charset="0"/>
                <a:ea typeface="+mj-ea"/>
                <a:cs typeface="Times New Roman" panose="02020603050405020304" pitchFamily="18" charset="0"/>
              </a:rPr>
              <a:t>Graded potential vs Action potential</a:t>
            </a:r>
            <a:endParaRPr lang="en-US" dirty="0"/>
          </a:p>
        </p:txBody>
      </p:sp>
      <p:pic>
        <p:nvPicPr>
          <p:cNvPr id="5" name="Content Placeholder 4">
            <a:extLst>
              <a:ext uri="{FF2B5EF4-FFF2-40B4-BE49-F238E27FC236}">
                <a16:creationId xmlns:a16="http://schemas.microsoft.com/office/drawing/2014/main" id="{D68044AF-104C-E79E-872C-61611450B498}"/>
              </a:ext>
            </a:extLst>
          </p:cNvPr>
          <p:cNvPicPr>
            <a:picLocks noGrp="1" noChangeAspect="1"/>
          </p:cNvPicPr>
          <p:nvPr>
            <p:ph idx="1"/>
          </p:nvPr>
        </p:nvPicPr>
        <p:blipFill>
          <a:blip r:embed="rId2"/>
          <a:stretch>
            <a:fillRect/>
          </a:stretch>
        </p:blipFill>
        <p:spPr>
          <a:xfrm>
            <a:off x="102268" y="1690688"/>
            <a:ext cx="11987463" cy="4148011"/>
          </a:xfrm>
        </p:spPr>
      </p:pic>
      <p:sp>
        <p:nvSpPr>
          <p:cNvPr id="4" name="Rectangle 3">
            <a:extLst>
              <a:ext uri="{FF2B5EF4-FFF2-40B4-BE49-F238E27FC236}">
                <a16:creationId xmlns:a16="http://schemas.microsoft.com/office/drawing/2014/main" id="{A2B0D0AA-A825-2E45-DD97-F46F4736A864}"/>
              </a:ext>
            </a:extLst>
          </p:cNvPr>
          <p:cNvSpPr/>
          <p:nvPr/>
        </p:nvSpPr>
        <p:spPr>
          <a:xfrm>
            <a:off x="102268" y="5551714"/>
            <a:ext cx="11987463" cy="94116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9051189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5000">
        <p159:morph option="byObject"/>
      </p:transition>
    </mc:Choice>
    <mc:Fallback xmlns="">
      <p:transition spd="slow">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4A915C-91CA-67AE-43B6-4C389DC08169}"/>
              </a:ext>
            </a:extLst>
          </p:cNvPr>
          <p:cNvSpPr>
            <a:spLocks noGrp="1"/>
          </p:cNvSpPr>
          <p:nvPr>
            <p:ph type="title"/>
          </p:nvPr>
        </p:nvSpPr>
        <p:spPr/>
        <p:txBody>
          <a:bodyPr/>
          <a:lstStyle/>
          <a:p>
            <a:pPr algn="ctr"/>
            <a:r>
              <a:rPr kumimoji="0" lang="en-US" sz="4000" b="0" i="0" u="none" strike="noStrike" kern="1200" cap="none" spc="0" normalizeH="0" baseline="0" noProof="0" dirty="0">
                <a:ln>
                  <a:noFill/>
                </a:ln>
                <a:solidFill>
                  <a:prstClr val="black"/>
                </a:solidFill>
                <a:effectLst/>
                <a:uLnTx/>
                <a:uFillTx/>
                <a:latin typeface="Times New Roman" panose="02020603050405020304" pitchFamily="18" charset="0"/>
                <a:ea typeface="+mj-ea"/>
                <a:cs typeface="Times New Roman" panose="02020603050405020304" pitchFamily="18" charset="0"/>
              </a:rPr>
              <a:t>Graded potential vs Action potential</a:t>
            </a:r>
            <a:endParaRPr lang="en-US" dirty="0"/>
          </a:p>
        </p:txBody>
      </p:sp>
      <p:pic>
        <p:nvPicPr>
          <p:cNvPr id="5" name="Content Placeholder 4">
            <a:extLst>
              <a:ext uri="{FF2B5EF4-FFF2-40B4-BE49-F238E27FC236}">
                <a16:creationId xmlns:a16="http://schemas.microsoft.com/office/drawing/2014/main" id="{D68044AF-104C-E79E-872C-61611450B498}"/>
              </a:ext>
            </a:extLst>
          </p:cNvPr>
          <p:cNvPicPr>
            <a:picLocks noGrp="1" noChangeAspect="1"/>
          </p:cNvPicPr>
          <p:nvPr>
            <p:ph idx="1"/>
          </p:nvPr>
        </p:nvPicPr>
        <p:blipFill>
          <a:blip r:embed="rId2"/>
          <a:stretch>
            <a:fillRect/>
          </a:stretch>
        </p:blipFill>
        <p:spPr>
          <a:xfrm>
            <a:off x="102268" y="1690688"/>
            <a:ext cx="11987463" cy="4148011"/>
          </a:xfrm>
        </p:spPr>
      </p:pic>
    </p:spTree>
    <p:extLst>
      <p:ext uri="{BB962C8B-B14F-4D97-AF65-F5344CB8AC3E}">
        <p14:creationId xmlns:p14="http://schemas.microsoft.com/office/powerpoint/2010/main" val="120127693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5000">
        <p159:morph option="byObject"/>
      </p:transition>
    </mc:Choice>
    <mc:Fallback xmlns="">
      <p:transition spd="slow">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071861-76AB-F797-43C5-D5B7E120C04B}"/>
              </a:ext>
            </a:extLst>
          </p:cNvPr>
          <p:cNvSpPr>
            <a:spLocks noGrp="1"/>
          </p:cNvSpPr>
          <p:nvPr>
            <p:ph type="title"/>
          </p:nvPr>
        </p:nvSpPr>
        <p:spPr/>
        <p:txBody>
          <a:bodyPr>
            <a:normAutofit/>
          </a:bodyPr>
          <a:lstStyle/>
          <a:p>
            <a:pPr algn="ctr"/>
            <a:r>
              <a:rPr lang="en-US" sz="4000" dirty="0">
                <a:latin typeface="Times New Roman" panose="02020603050405020304" pitchFamily="18" charset="0"/>
                <a:cs typeface="Times New Roman" panose="02020603050405020304" pitchFamily="18" charset="0"/>
              </a:rPr>
              <a:t>Summation in graded potential</a:t>
            </a:r>
          </a:p>
        </p:txBody>
      </p:sp>
      <p:pic>
        <p:nvPicPr>
          <p:cNvPr id="5" name="Content Placeholder 4">
            <a:extLst>
              <a:ext uri="{FF2B5EF4-FFF2-40B4-BE49-F238E27FC236}">
                <a16:creationId xmlns:a16="http://schemas.microsoft.com/office/drawing/2014/main" id="{D312F77A-8B03-55D0-BF8A-370EE4EAD1C7}"/>
              </a:ext>
            </a:extLst>
          </p:cNvPr>
          <p:cNvPicPr>
            <a:picLocks noGrp="1" noChangeAspect="1"/>
          </p:cNvPicPr>
          <p:nvPr>
            <p:ph idx="1"/>
          </p:nvPr>
        </p:nvPicPr>
        <p:blipFill>
          <a:blip r:embed="rId2"/>
          <a:stretch>
            <a:fillRect/>
          </a:stretch>
        </p:blipFill>
        <p:spPr>
          <a:xfrm>
            <a:off x="838201" y="1950773"/>
            <a:ext cx="9655628" cy="4502009"/>
          </a:xfrm>
        </p:spPr>
      </p:pic>
    </p:spTree>
    <p:extLst>
      <p:ext uri="{BB962C8B-B14F-4D97-AF65-F5344CB8AC3E}">
        <p14:creationId xmlns:p14="http://schemas.microsoft.com/office/powerpoint/2010/main" val="258848930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5000">
        <p159:morph option="byObject"/>
      </p:transition>
    </mc:Choice>
    <mc:Fallback xmlns="">
      <p:transition spd="slow">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77DF4D-C2C8-A1A8-BAD1-F7AB51F62D69}"/>
              </a:ext>
            </a:extLst>
          </p:cNvPr>
          <p:cNvSpPr>
            <a:spLocks noGrp="1"/>
          </p:cNvSpPr>
          <p:nvPr>
            <p:ph type="title"/>
          </p:nvPr>
        </p:nvSpPr>
        <p:spPr/>
        <p:txBody>
          <a:bodyPr>
            <a:normAutofit/>
          </a:bodyPr>
          <a:lstStyle/>
          <a:p>
            <a:pPr algn="ctr"/>
            <a:r>
              <a:rPr lang="en-US" sz="4000" dirty="0">
                <a:latin typeface="Times New Roman" panose="02020603050405020304" pitchFamily="18" charset="0"/>
                <a:cs typeface="Times New Roman" panose="02020603050405020304" pitchFamily="18" charset="0"/>
              </a:rPr>
              <a:t>Spatial summation in neurons</a:t>
            </a:r>
          </a:p>
        </p:txBody>
      </p:sp>
      <p:sp>
        <p:nvSpPr>
          <p:cNvPr id="3" name="Content Placeholder 2">
            <a:extLst>
              <a:ext uri="{FF2B5EF4-FFF2-40B4-BE49-F238E27FC236}">
                <a16:creationId xmlns:a16="http://schemas.microsoft.com/office/drawing/2014/main" id="{FE2096AC-8D2F-652C-5818-120C02DC0A4F}"/>
              </a:ext>
            </a:extLst>
          </p:cNvPr>
          <p:cNvSpPr>
            <a:spLocks noGrp="1"/>
          </p:cNvSpPr>
          <p:nvPr>
            <p:ph idx="1"/>
          </p:nvPr>
        </p:nvSpPr>
        <p:spPr/>
        <p:txBody>
          <a:bodyPr>
            <a:normAutofit/>
          </a:bodyPr>
          <a:lstStyle/>
          <a:p>
            <a:endParaRPr lang="en-US" dirty="0"/>
          </a:p>
          <a:p>
            <a:r>
              <a:rPr lang="en-US" sz="3200" dirty="0"/>
              <a:t>The effect of summing simultaneous postsynaptic potentials by activating multiple terminals on widely spaced areas of the neuronal membrane is called </a:t>
            </a:r>
            <a:r>
              <a:rPr lang="en-US" sz="3200" b="1" dirty="0"/>
              <a:t>spatial summation</a:t>
            </a:r>
            <a:r>
              <a:rPr lang="en-US" sz="3200" dirty="0"/>
              <a:t>.</a:t>
            </a:r>
          </a:p>
        </p:txBody>
      </p:sp>
    </p:spTree>
    <p:extLst>
      <p:ext uri="{BB962C8B-B14F-4D97-AF65-F5344CB8AC3E}">
        <p14:creationId xmlns:p14="http://schemas.microsoft.com/office/powerpoint/2010/main" val="314851020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5000">
        <p159:morph option="byObject"/>
      </p:transition>
    </mc:Choice>
    <mc:Fallback xmlns="">
      <p:transition spd="slow">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D1C5C2-10C9-CB6C-F527-3718B79AB30D}"/>
              </a:ext>
            </a:extLst>
          </p:cNvPr>
          <p:cNvSpPr>
            <a:spLocks noGrp="1"/>
          </p:cNvSpPr>
          <p:nvPr>
            <p:ph type="title"/>
          </p:nvPr>
        </p:nvSpPr>
        <p:spPr/>
        <p:txBody>
          <a:bodyPr/>
          <a:lstStyle/>
          <a:p>
            <a:endParaRPr lang="en-US"/>
          </a:p>
        </p:txBody>
      </p:sp>
      <p:pic>
        <p:nvPicPr>
          <p:cNvPr id="5" name="Content Placeholder 4">
            <a:extLst>
              <a:ext uri="{FF2B5EF4-FFF2-40B4-BE49-F238E27FC236}">
                <a16:creationId xmlns:a16="http://schemas.microsoft.com/office/drawing/2014/main" id="{1BA76EFF-6556-AD36-3A91-17E00E2998CA}"/>
              </a:ext>
            </a:extLst>
          </p:cNvPr>
          <p:cNvPicPr>
            <a:picLocks noGrp="1" noChangeAspect="1"/>
          </p:cNvPicPr>
          <p:nvPr>
            <p:ph idx="1"/>
          </p:nvPr>
        </p:nvPicPr>
        <p:blipFill>
          <a:blip r:embed="rId2"/>
          <a:stretch>
            <a:fillRect/>
          </a:stretch>
        </p:blipFill>
        <p:spPr>
          <a:xfrm>
            <a:off x="3302000" y="366329"/>
            <a:ext cx="4886960" cy="6357885"/>
          </a:xfrm>
        </p:spPr>
      </p:pic>
    </p:spTree>
    <p:extLst>
      <p:ext uri="{BB962C8B-B14F-4D97-AF65-F5344CB8AC3E}">
        <p14:creationId xmlns:p14="http://schemas.microsoft.com/office/powerpoint/2010/main" val="423076038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5000">
        <p159:morph option="byObject"/>
      </p:transition>
    </mc:Choice>
    <mc:Fallback xmlns="">
      <p:transition spd="slow">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77DF4D-C2C8-A1A8-BAD1-F7AB51F62D69}"/>
              </a:ext>
            </a:extLst>
          </p:cNvPr>
          <p:cNvSpPr>
            <a:spLocks noGrp="1"/>
          </p:cNvSpPr>
          <p:nvPr>
            <p:ph type="title"/>
          </p:nvPr>
        </p:nvSpPr>
        <p:spPr/>
        <p:txBody>
          <a:bodyPr>
            <a:normAutofit/>
          </a:bodyPr>
          <a:lstStyle/>
          <a:p>
            <a:pPr algn="ctr"/>
            <a:r>
              <a:rPr lang="en-US" sz="4000" dirty="0">
                <a:latin typeface="Times New Roman" panose="02020603050405020304" pitchFamily="18" charset="0"/>
                <a:cs typeface="Times New Roman" panose="02020603050405020304" pitchFamily="18" charset="0"/>
              </a:rPr>
              <a:t>Temporal summation in neurons</a:t>
            </a:r>
          </a:p>
        </p:txBody>
      </p:sp>
      <p:sp>
        <p:nvSpPr>
          <p:cNvPr id="3" name="Content Placeholder 2">
            <a:extLst>
              <a:ext uri="{FF2B5EF4-FFF2-40B4-BE49-F238E27FC236}">
                <a16:creationId xmlns:a16="http://schemas.microsoft.com/office/drawing/2014/main" id="{FE2096AC-8D2F-652C-5818-120C02DC0A4F}"/>
              </a:ext>
            </a:extLst>
          </p:cNvPr>
          <p:cNvSpPr>
            <a:spLocks noGrp="1"/>
          </p:cNvSpPr>
          <p:nvPr>
            <p:ph idx="1"/>
          </p:nvPr>
        </p:nvSpPr>
        <p:spPr/>
        <p:txBody>
          <a:bodyPr>
            <a:normAutofit lnSpcReduction="10000"/>
          </a:bodyPr>
          <a:lstStyle/>
          <a:p>
            <a:r>
              <a:rPr lang="en-US" dirty="0"/>
              <a:t>Each time a presynaptic terminal fires, the released transmitter substance opens the membrane channels for at most a millisecond or so. However, the changed postsynaptic potential lasts up to 15 milliseconds after the synaptic membrane channels have already closed. </a:t>
            </a:r>
          </a:p>
          <a:p>
            <a:r>
              <a:rPr lang="en-US" dirty="0"/>
              <a:t>Therefore, a second opening of the same channels can increase the postsynaptic potential to a still greater level, and the more rapid the rate of stimulation, the greater the postsynaptic potential becomes. Thus, successive discharges from a single presynaptic terminal, if they occur rapidly enough, can add to one another; that is, they can “summate.” This type of summation is called temporal summation.</a:t>
            </a:r>
          </a:p>
        </p:txBody>
      </p:sp>
    </p:spTree>
    <p:extLst>
      <p:ext uri="{BB962C8B-B14F-4D97-AF65-F5344CB8AC3E}">
        <p14:creationId xmlns:p14="http://schemas.microsoft.com/office/powerpoint/2010/main" val="81568756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5000">
        <p159:morph option="byObject"/>
      </p:transition>
    </mc:Choice>
    <mc:Fallback xmlns="">
      <p:transition spd="slow">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9A7435-8FCC-18D1-AF63-EB411F05B9EE}"/>
              </a:ext>
            </a:extLst>
          </p:cNvPr>
          <p:cNvSpPr>
            <a:spLocks noGrp="1"/>
          </p:cNvSpPr>
          <p:nvPr>
            <p:ph type="title"/>
          </p:nvPr>
        </p:nvSpPr>
        <p:spPr/>
        <p:txBody>
          <a:bodyPr/>
          <a:lstStyle/>
          <a:p>
            <a:endParaRPr lang="en-US"/>
          </a:p>
        </p:txBody>
      </p:sp>
      <p:pic>
        <p:nvPicPr>
          <p:cNvPr id="5" name="Content Placeholder 4">
            <a:extLst>
              <a:ext uri="{FF2B5EF4-FFF2-40B4-BE49-F238E27FC236}">
                <a16:creationId xmlns:a16="http://schemas.microsoft.com/office/drawing/2014/main" id="{3BB4B4C4-2025-E59C-A1B4-A0CD154D640D}"/>
              </a:ext>
            </a:extLst>
          </p:cNvPr>
          <p:cNvPicPr>
            <a:picLocks noGrp="1" noChangeAspect="1"/>
          </p:cNvPicPr>
          <p:nvPr>
            <p:ph idx="1"/>
          </p:nvPr>
        </p:nvPicPr>
        <p:blipFill>
          <a:blip r:embed="rId2"/>
          <a:stretch>
            <a:fillRect/>
          </a:stretch>
        </p:blipFill>
        <p:spPr>
          <a:xfrm>
            <a:off x="2580640" y="152899"/>
            <a:ext cx="5892800" cy="6451065"/>
          </a:xfrm>
        </p:spPr>
      </p:pic>
    </p:spTree>
    <p:extLst>
      <p:ext uri="{BB962C8B-B14F-4D97-AF65-F5344CB8AC3E}">
        <p14:creationId xmlns:p14="http://schemas.microsoft.com/office/powerpoint/2010/main" val="157396523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5000">
        <p159:morph option="byObject"/>
      </p:transition>
    </mc:Choice>
    <mc:Fallback xmlns="">
      <p:transition spd="slow">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FEC858-F6A7-3319-64B0-F1936F64F1DC}"/>
              </a:ext>
            </a:extLst>
          </p:cNvPr>
          <p:cNvSpPr>
            <a:spLocks noGrp="1"/>
          </p:cNvSpPr>
          <p:nvPr>
            <p:ph type="title"/>
          </p:nvPr>
        </p:nvSpPr>
        <p:spPr/>
        <p:txBody>
          <a:bodyPr/>
          <a:lstStyle/>
          <a:p>
            <a:endParaRPr lang="en-US"/>
          </a:p>
        </p:txBody>
      </p:sp>
      <p:pic>
        <p:nvPicPr>
          <p:cNvPr id="5" name="Content Placeholder 4">
            <a:extLst>
              <a:ext uri="{FF2B5EF4-FFF2-40B4-BE49-F238E27FC236}">
                <a16:creationId xmlns:a16="http://schemas.microsoft.com/office/drawing/2014/main" id="{3AEF2C66-EF8A-015A-A90C-8451B08B4172}"/>
              </a:ext>
            </a:extLst>
          </p:cNvPr>
          <p:cNvPicPr>
            <a:picLocks noGrp="1" noChangeAspect="1"/>
          </p:cNvPicPr>
          <p:nvPr>
            <p:ph idx="1"/>
          </p:nvPr>
        </p:nvPicPr>
        <p:blipFill>
          <a:blip r:embed="rId2"/>
          <a:stretch>
            <a:fillRect/>
          </a:stretch>
        </p:blipFill>
        <p:spPr>
          <a:xfrm>
            <a:off x="1341120" y="232936"/>
            <a:ext cx="9225280" cy="6290527"/>
          </a:xfrm>
        </p:spPr>
      </p:pic>
    </p:spTree>
    <p:extLst>
      <p:ext uri="{BB962C8B-B14F-4D97-AF65-F5344CB8AC3E}">
        <p14:creationId xmlns:p14="http://schemas.microsoft.com/office/powerpoint/2010/main" val="61355106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5000">
        <p159:morph option="byObject"/>
      </p:transition>
    </mc:Choice>
    <mc:Fallback xmlns="">
      <p:transition spd="slow">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80C70F-CC6C-4C59-F93F-C8939D024BD7}"/>
              </a:ext>
            </a:extLst>
          </p:cNvPr>
          <p:cNvSpPr>
            <a:spLocks noGrp="1"/>
          </p:cNvSpPr>
          <p:nvPr>
            <p:ph type="title"/>
          </p:nvPr>
        </p:nvSpPr>
        <p:spPr/>
        <p:txBody>
          <a:bodyPr>
            <a:normAutofit/>
          </a:bodyPr>
          <a:lstStyle/>
          <a:p>
            <a:pPr algn="ctr"/>
            <a:r>
              <a:rPr lang="en-US" sz="4000" dirty="0">
                <a:latin typeface="Times New Roman" panose="02020603050405020304" pitchFamily="18" charset="0"/>
                <a:cs typeface="Times New Roman" panose="02020603050405020304" pitchFamily="18" charset="0"/>
              </a:rPr>
              <a:t>Time course of postsynaptic potentials</a:t>
            </a:r>
          </a:p>
        </p:txBody>
      </p:sp>
      <p:sp>
        <p:nvSpPr>
          <p:cNvPr id="3" name="Content Placeholder 2">
            <a:extLst>
              <a:ext uri="{FF2B5EF4-FFF2-40B4-BE49-F238E27FC236}">
                <a16:creationId xmlns:a16="http://schemas.microsoft.com/office/drawing/2014/main" id="{E20AB6C2-8CE9-09D0-41EF-5D4D10830FA9}"/>
              </a:ext>
            </a:extLst>
          </p:cNvPr>
          <p:cNvSpPr>
            <a:spLocks noGrp="1"/>
          </p:cNvSpPr>
          <p:nvPr>
            <p:ph idx="1"/>
          </p:nvPr>
        </p:nvSpPr>
        <p:spPr/>
        <p:txBody>
          <a:bodyPr>
            <a:normAutofit/>
          </a:bodyPr>
          <a:lstStyle/>
          <a:p>
            <a:r>
              <a:rPr lang="en-US" dirty="0"/>
              <a:t>When an excitatory synapse excites the anterior motor neuron, the neuronal membrane becomes highly permeable to sodium ions for 1 to 2 milliseconds. </a:t>
            </a:r>
          </a:p>
          <a:p>
            <a:r>
              <a:rPr lang="en-US" dirty="0"/>
              <a:t>During this very short time, enough sodium ions diffuse rapidly to the interior of the postsynaptic motor neuron to increase its intraneuronal potential by a few millivolts, thus creating the EPSP. </a:t>
            </a:r>
          </a:p>
          <a:p>
            <a:r>
              <a:rPr lang="en-US" dirty="0"/>
              <a:t>This potential then slowly declines over the next 15 milliseconds because this is the time required for the excess positive charges to leak out of the excited neuron and to re-establish the normal resting membrane potential.</a:t>
            </a:r>
          </a:p>
        </p:txBody>
      </p:sp>
    </p:spTree>
    <p:extLst>
      <p:ext uri="{BB962C8B-B14F-4D97-AF65-F5344CB8AC3E}">
        <p14:creationId xmlns:p14="http://schemas.microsoft.com/office/powerpoint/2010/main" val="391947766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5000">
        <p159:morph option="byObject"/>
      </p:transition>
    </mc:Choice>
    <mc:Fallback xmlns="">
      <p:transition spd="slow">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80C70F-CC6C-4C59-F93F-C8939D024BD7}"/>
              </a:ext>
            </a:extLst>
          </p:cNvPr>
          <p:cNvSpPr>
            <a:spLocks noGrp="1"/>
          </p:cNvSpPr>
          <p:nvPr>
            <p:ph type="title"/>
          </p:nvPr>
        </p:nvSpPr>
        <p:spPr/>
        <p:txBody>
          <a:bodyPr>
            <a:normAutofit/>
          </a:bodyPr>
          <a:lstStyle/>
          <a:p>
            <a:pPr algn="ctr"/>
            <a:r>
              <a:rPr lang="en-US" sz="4000" dirty="0">
                <a:latin typeface="Times New Roman" panose="02020603050405020304" pitchFamily="18" charset="0"/>
                <a:cs typeface="Times New Roman" panose="02020603050405020304" pitchFamily="18" charset="0"/>
              </a:rPr>
              <a:t>Time course of postsynaptic potentials</a:t>
            </a:r>
          </a:p>
        </p:txBody>
      </p:sp>
      <p:sp>
        <p:nvSpPr>
          <p:cNvPr id="3" name="Content Placeholder 2">
            <a:extLst>
              <a:ext uri="{FF2B5EF4-FFF2-40B4-BE49-F238E27FC236}">
                <a16:creationId xmlns:a16="http://schemas.microsoft.com/office/drawing/2014/main" id="{E20AB6C2-8CE9-09D0-41EF-5D4D10830FA9}"/>
              </a:ext>
            </a:extLst>
          </p:cNvPr>
          <p:cNvSpPr>
            <a:spLocks noGrp="1"/>
          </p:cNvSpPr>
          <p:nvPr>
            <p:ph idx="1"/>
          </p:nvPr>
        </p:nvSpPr>
        <p:spPr/>
        <p:txBody>
          <a:bodyPr>
            <a:normAutofit/>
          </a:bodyPr>
          <a:lstStyle/>
          <a:p>
            <a:r>
              <a:rPr lang="en-US" sz="3200" dirty="0"/>
              <a:t>The opposite effect occurs for an </a:t>
            </a:r>
            <a:r>
              <a:rPr lang="en-US" sz="3200" b="1" dirty="0"/>
              <a:t>IPSP</a:t>
            </a:r>
            <a:r>
              <a:rPr lang="en-US" sz="3200" dirty="0"/>
              <a:t>;</a:t>
            </a:r>
          </a:p>
          <a:p>
            <a:r>
              <a:rPr lang="en-US" sz="3200" dirty="0"/>
              <a:t> The inhibitory synapse increases the permeability of the membrane to potassium or chloride ions, or both, for 1 to 2 milliseconds, and this action decreases the intraneuronal potential to a more negative value than normal, thereby creating the IPSP. </a:t>
            </a:r>
          </a:p>
          <a:p>
            <a:r>
              <a:rPr lang="en-US" sz="3200" dirty="0"/>
              <a:t>This potential also dies away in about 15 milliseconds.</a:t>
            </a:r>
          </a:p>
          <a:p>
            <a:pPr marL="0" indent="0">
              <a:buNone/>
            </a:pPr>
            <a:endParaRPr lang="en-US" sz="3200" dirty="0"/>
          </a:p>
        </p:txBody>
      </p:sp>
    </p:spTree>
    <p:extLst>
      <p:ext uri="{BB962C8B-B14F-4D97-AF65-F5344CB8AC3E}">
        <p14:creationId xmlns:p14="http://schemas.microsoft.com/office/powerpoint/2010/main" val="336684055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5000">
        <p159:morph option="byObject"/>
      </p:transition>
    </mc:Choice>
    <mc:Fallback xmlns="">
      <p:transition spd="slow">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80C70F-CC6C-4C59-F93F-C8939D024BD7}"/>
              </a:ext>
            </a:extLst>
          </p:cNvPr>
          <p:cNvSpPr>
            <a:spLocks noGrp="1"/>
          </p:cNvSpPr>
          <p:nvPr>
            <p:ph type="title"/>
          </p:nvPr>
        </p:nvSpPr>
        <p:spPr/>
        <p:txBody>
          <a:bodyPr>
            <a:normAutofit/>
          </a:bodyPr>
          <a:lstStyle/>
          <a:p>
            <a:pPr algn="ctr"/>
            <a:r>
              <a:rPr lang="en-US" sz="4000" dirty="0">
                <a:latin typeface="Times New Roman" panose="02020603050405020304" pitchFamily="18" charset="0"/>
                <a:cs typeface="Times New Roman" panose="02020603050405020304" pitchFamily="18" charset="0"/>
              </a:rPr>
              <a:t>Time course of postsynaptic potentials</a:t>
            </a:r>
          </a:p>
        </p:txBody>
      </p:sp>
      <p:sp>
        <p:nvSpPr>
          <p:cNvPr id="3" name="Content Placeholder 2">
            <a:extLst>
              <a:ext uri="{FF2B5EF4-FFF2-40B4-BE49-F238E27FC236}">
                <a16:creationId xmlns:a16="http://schemas.microsoft.com/office/drawing/2014/main" id="{E20AB6C2-8CE9-09D0-41EF-5D4D10830FA9}"/>
              </a:ext>
            </a:extLst>
          </p:cNvPr>
          <p:cNvSpPr>
            <a:spLocks noGrp="1"/>
          </p:cNvSpPr>
          <p:nvPr>
            <p:ph idx="1"/>
          </p:nvPr>
        </p:nvSpPr>
        <p:spPr/>
        <p:txBody>
          <a:bodyPr>
            <a:normAutofit/>
          </a:bodyPr>
          <a:lstStyle/>
          <a:p>
            <a:r>
              <a:rPr lang="en-US" sz="3200" dirty="0"/>
              <a:t>Other types of transmitter substances can excite or inhibit the postsynaptic neuron for much longer periods— for hundreds of milliseconds or even for seconds, minutes, or hours. This is especially true for some of the </a:t>
            </a:r>
            <a:r>
              <a:rPr lang="en-US" sz="3200" b="1" dirty="0"/>
              <a:t>neuropeptide transmitters</a:t>
            </a:r>
            <a:r>
              <a:rPr lang="en-US" sz="3200" dirty="0"/>
              <a:t>.</a:t>
            </a:r>
          </a:p>
        </p:txBody>
      </p:sp>
    </p:spTree>
    <p:extLst>
      <p:ext uri="{BB962C8B-B14F-4D97-AF65-F5344CB8AC3E}">
        <p14:creationId xmlns:p14="http://schemas.microsoft.com/office/powerpoint/2010/main" val="390623871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5000">
        <p159:morph option="byObject"/>
      </p:transition>
    </mc:Choice>
    <mc:Fallback xmlns="">
      <p:transition spd="slow">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77DF4D-C2C8-A1A8-BAD1-F7AB51F62D69}"/>
              </a:ext>
            </a:extLst>
          </p:cNvPr>
          <p:cNvSpPr>
            <a:spLocks noGrp="1"/>
          </p:cNvSpPr>
          <p:nvPr>
            <p:ph type="title"/>
          </p:nvPr>
        </p:nvSpPr>
        <p:spPr/>
        <p:txBody>
          <a:bodyPr>
            <a:normAutofit/>
          </a:bodyPr>
          <a:lstStyle/>
          <a:p>
            <a:pPr algn="ctr"/>
            <a:r>
              <a:rPr lang="en-US" sz="4000" dirty="0">
                <a:latin typeface="Times New Roman" panose="02020603050405020304" pitchFamily="18" charset="0"/>
                <a:cs typeface="Times New Roman" panose="02020603050405020304" pitchFamily="18" charset="0"/>
              </a:rPr>
              <a:t>Summation of IPSP and EPSP</a:t>
            </a:r>
          </a:p>
        </p:txBody>
      </p:sp>
      <p:sp>
        <p:nvSpPr>
          <p:cNvPr id="3" name="Content Placeholder 2">
            <a:extLst>
              <a:ext uri="{FF2B5EF4-FFF2-40B4-BE49-F238E27FC236}">
                <a16:creationId xmlns:a16="http://schemas.microsoft.com/office/drawing/2014/main" id="{FE2096AC-8D2F-652C-5818-120C02DC0A4F}"/>
              </a:ext>
            </a:extLst>
          </p:cNvPr>
          <p:cNvSpPr>
            <a:spLocks noGrp="1"/>
          </p:cNvSpPr>
          <p:nvPr>
            <p:ph idx="1"/>
          </p:nvPr>
        </p:nvSpPr>
        <p:spPr/>
        <p:txBody>
          <a:bodyPr>
            <a:normAutofit/>
          </a:bodyPr>
          <a:lstStyle/>
          <a:p>
            <a:r>
              <a:rPr lang="en-US" sz="3200" dirty="0"/>
              <a:t>If an IPSP is tending to decrease the membrane potential to a more negative value while an EPSP is tending to increase the potential at the same time, these two effects can either completely or partially nullify each other. </a:t>
            </a:r>
          </a:p>
        </p:txBody>
      </p:sp>
    </p:spTree>
    <p:extLst>
      <p:ext uri="{BB962C8B-B14F-4D97-AF65-F5344CB8AC3E}">
        <p14:creationId xmlns:p14="http://schemas.microsoft.com/office/powerpoint/2010/main" val="332484154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5000">
        <p159:morph option="byObject"/>
      </p:transition>
    </mc:Choice>
    <mc:Fallback xmlns="">
      <p:transition spd="slow">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9542" y="0"/>
            <a:ext cx="10515600" cy="1030147"/>
          </a:xfrm>
        </p:spPr>
        <p:txBody>
          <a:bodyPr>
            <a:normAutofit/>
          </a:bodyPr>
          <a:lstStyle/>
          <a:p>
            <a:pPr algn="ctr"/>
            <a:r>
              <a:rPr lang="en-US" sz="4000" dirty="0">
                <a:latin typeface="Arial" panose="020B0604020202020204" pitchFamily="34" charset="0"/>
                <a:cs typeface="Arial" panose="020B0604020202020204" pitchFamily="34" charset="0"/>
              </a:rPr>
              <a:t>References</a:t>
            </a:r>
          </a:p>
        </p:txBody>
      </p:sp>
      <p:pic>
        <p:nvPicPr>
          <p:cNvPr id="4" name="Content Placeholder 3"/>
          <p:cNvPicPr>
            <a:picLocks noGrp="1" noChangeAspect="1"/>
          </p:cNvPicPr>
          <p:nvPr>
            <p:ph idx="1"/>
          </p:nvPr>
        </p:nvPicPr>
        <p:blipFill>
          <a:blip r:embed="rId2"/>
          <a:stretch>
            <a:fillRect/>
          </a:stretch>
        </p:blipFill>
        <p:spPr>
          <a:xfrm>
            <a:off x="6017342" y="2455662"/>
            <a:ext cx="2696695" cy="3256778"/>
          </a:xfrm>
          <a:prstGeom prst="rect">
            <a:avLst/>
          </a:prstGeom>
        </p:spPr>
      </p:pic>
      <p:pic>
        <p:nvPicPr>
          <p:cNvPr id="3" name="Picture 2"/>
          <p:cNvPicPr>
            <a:picLocks noChangeAspect="1"/>
          </p:cNvPicPr>
          <p:nvPr/>
        </p:nvPicPr>
        <p:blipFill>
          <a:blip r:embed="rId3"/>
          <a:stretch>
            <a:fillRect/>
          </a:stretch>
        </p:blipFill>
        <p:spPr>
          <a:xfrm>
            <a:off x="2836791" y="1030147"/>
            <a:ext cx="2759750" cy="3508628"/>
          </a:xfrm>
          <a:prstGeom prst="rect">
            <a:avLst/>
          </a:prstGeom>
        </p:spPr>
      </p:pic>
      <p:pic>
        <p:nvPicPr>
          <p:cNvPr id="5" name="Picture 4">
            <a:extLst>
              <a:ext uri="{FF2B5EF4-FFF2-40B4-BE49-F238E27FC236}">
                <a16:creationId xmlns:a16="http://schemas.microsoft.com/office/drawing/2014/main" id="{73E0F800-098B-CE57-264F-8202BEBB657C}"/>
              </a:ext>
            </a:extLst>
          </p:cNvPr>
          <p:cNvPicPr>
            <a:picLocks noChangeAspect="1"/>
          </p:cNvPicPr>
          <p:nvPr/>
        </p:nvPicPr>
        <p:blipFill>
          <a:blip r:embed="rId4"/>
          <a:stretch>
            <a:fillRect/>
          </a:stretch>
        </p:blipFill>
        <p:spPr>
          <a:xfrm>
            <a:off x="231493" y="2455662"/>
            <a:ext cx="2311236" cy="2900601"/>
          </a:xfrm>
          <a:prstGeom prst="rect">
            <a:avLst/>
          </a:prstGeom>
        </p:spPr>
      </p:pic>
      <p:pic>
        <p:nvPicPr>
          <p:cNvPr id="7" name="Picture 6">
            <a:extLst>
              <a:ext uri="{FF2B5EF4-FFF2-40B4-BE49-F238E27FC236}">
                <a16:creationId xmlns:a16="http://schemas.microsoft.com/office/drawing/2014/main" id="{2B410D72-FA60-BB48-9D1E-6893A3C117B9}"/>
              </a:ext>
            </a:extLst>
          </p:cNvPr>
          <p:cNvPicPr>
            <a:picLocks noChangeAspect="1"/>
          </p:cNvPicPr>
          <p:nvPr/>
        </p:nvPicPr>
        <p:blipFill>
          <a:blip r:embed="rId5"/>
          <a:stretch>
            <a:fillRect/>
          </a:stretch>
        </p:blipFill>
        <p:spPr>
          <a:xfrm>
            <a:off x="9024894" y="975437"/>
            <a:ext cx="2869694" cy="3475968"/>
          </a:xfrm>
          <a:prstGeom prst="rect">
            <a:avLst/>
          </a:prstGeom>
        </p:spPr>
      </p:pic>
    </p:spTree>
    <p:extLst>
      <p:ext uri="{BB962C8B-B14F-4D97-AF65-F5344CB8AC3E}">
        <p14:creationId xmlns:p14="http://schemas.microsoft.com/office/powerpoint/2010/main" val="313720815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5000">
        <p159:morph option="byObject"/>
      </p:transition>
    </mc:Choice>
    <mc:Fallback xmlns="">
      <p:transition spd="slow">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6587" y="383406"/>
            <a:ext cx="10515600" cy="5072114"/>
          </a:xfrm>
        </p:spPr>
        <p:txBody>
          <a:bodyPr>
            <a:normAutofit/>
          </a:bodyPr>
          <a:lstStyle/>
          <a:p>
            <a:pPr algn="ctr"/>
            <a:r>
              <a:rPr lang="en-US" dirty="0">
                <a:latin typeface="Arial" panose="020B0604020202020204" pitchFamily="34" charset="0"/>
                <a:cs typeface="Arial" panose="020B0604020202020204" pitchFamily="34" charset="0"/>
              </a:rPr>
              <a:t>Questions? Feedback?</a:t>
            </a:r>
            <a:br>
              <a:rPr lang="en-US" dirty="0">
                <a:latin typeface="Arial" panose="020B0604020202020204" pitchFamily="34" charset="0"/>
                <a:cs typeface="Arial" panose="020B0604020202020204" pitchFamily="34" charset="0"/>
              </a:rPr>
            </a:br>
            <a:br>
              <a:rPr lang="en-US" dirty="0">
                <a:latin typeface="Arial" panose="020B0604020202020204" pitchFamily="34" charset="0"/>
                <a:cs typeface="Arial" panose="020B0604020202020204" pitchFamily="34" charset="0"/>
              </a:rPr>
            </a:br>
            <a:br>
              <a:rPr lang="en-US" dirty="0">
                <a:latin typeface="Arial" panose="020B0604020202020204" pitchFamily="34" charset="0"/>
                <a:cs typeface="Arial" panose="020B0604020202020204" pitchFamily="34" charset="0"/>
              </a:rPr>
            </a:br>
            <a:r>
              <a:rPr lang="en-US" dirty="0">
                <a:latin typeface="Arial" panose="020B0604020202020204" pitchFamily="34" charset="0"/>
                <a:cs typeface="Arial" panose="020B0604020202020204" pitchFamily="34" charset="0"/>
              </a:rPr>
              <a:t>Thank you</a:t>
            </a:r>
          </a:p>
        </p:txBody>
      </p:sp>
      <p:pic>
        <p:nvPicPr>
          <p:cNvPr id="4" name="Picture 3"/>
          <p:cNvPicPr>
            <a:picLocks noChangeAspect="1"/>
          </p:cNvPicPr>
          <p:nvPr/>
        </p:nvPicPr>
        <p:blipFill>
          <a:blip r:embed="rId3"/>
          <a:stretch>
            <a:fillRect/>
          </a:stretch>
        </p:blipFill>
        <p:spPr>
          <a:xfrm>
            <a:off x="0" y="365791"/>
            <a:ext cx="3052764" cy="5107345"/>
          </a:xfrm>
          <a:prstGeom prst="rect">
            <a:avLst/>
          </a:prstGeom>
        </p:spPr>
      </p:pic>
      <p:pic>
        <p:nvPicPr>
          <p:cNvPr id="5" name="Picture 4"/>
          <p:cNvPicPr>
            <a:picLocks noChangeAspect="1"/>
          </p:cNvPicPr>
          <p:nvPr/>
        </p:nvPicPr>
        <p:blipFill>
          <a:blip r:embed="rId4"/>
          <a:stretch>
            <a:fillRect/>
          </a:stretch>
        </p:blipFill>
        <p:spPr>
          <a:xfrm>
            <a:off x="8503920" y="1838632"/>
            <a:ext cx="3688080" cy="2733367"/>
          </a:xfrm>
          <a:prstGeom prst="rect">
            <a:avLst/>
          </a:prstGeom>
        </p:spPr>
      </p:pic>
    </p:spTree>
    <p:extLst>
      <p:ext uri="{BB962C8B-B14F-4D97-AF65-F5344CB8AC3E}">
        <p14:creationId xmlns:p14="http://schemas.microsoft.com/office/powerpoint/2010/main" val="360439829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5000">
        <p159:morph option="byObject"/>
      </p:transition>
    </mc:Choice>
    <mc:Fallback xmlns="">
      <p:transition spd="slow">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4353</TotalTime>
  <Words>1268</Words>
  <Application>Microsoft Macintosh PowerPoint</Application>
  <PresentationFormat>Widescreen</PresentationFormat>
  <Paragraphs>121</Paragraphs>
  <Slides>44</Slides>
  <Notes>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44</vt:i4>
      </vt:variant>
    </vt:vector>
  </HeadingPairs>
  <TitlesOfParts>
    <vt:vector size="49" baseType="lpstr">
      <vt:lpstr>Arial</vt:lpstr>
      <vt:lpstr>Calibri</vt:lpstr>
      <vt:lpstr>Calibri Light</vt:lpstr>
      <vt:lpstr>Times New Roman</vt:lpstr>
      <vt:lpstr>Office Theme</vt:lpstr>
      <vt:lpstr>  Introduction to Neurophysiology 3  Neurotransmitters and changes in membrane potential </vt:lpstr>
      <vt:lpstr>PowerPoint Presentation</vt:lpstr>
      <vt:lpstr>PowerPoint Presentation</vt:lpstr>
      <vt:lpstr>PowerPoint Presentation</vt:lpstr>
      <vt:lpstr>Types of synaptic transmitters</vt:lpstr>
      <vt:lpstr>Small-molecule, rapidly acting transmitter</vt:lpstr>
      <vt:lpstr>Small-molecule, rapidly acting transmitter</vt:lpstr>
      <vt:lpstr>Small-molecule, rapidly acting transmitter</vt:lpstr>
      <vt:lpstr>Small-molecule, rapidly acting transmitter</vt:lpstr>
      <vt:lpstr>Neurotransmitters </vt:lpstr>
      <vt:lpstr>Dopamine </vt:lpstr>
      <vt:lpstr>Nitric Oxide</vt:lpstr>
      <vt:lpstr>Nitric Oxide</vt:lpstr>
      <vt:lpstr>Neuropeptides</vt:lpstr>
      <vt:lpstr>Neuropeptides</vt:lpstr>
      <vt:lpstr>Neuropeptides</vt:lpstr>
      <vt:lpstr>Neuropeptides</vt:lpstr>
      <vt:lpstr>Neuropeptides</vt:lpstr>
      <vt:lpstr>PowerPoint Presentation</vt:lpstr>
      <vt:lpstr>PowerPoint Presentation</vt:lpstr>
      <vt:lpstr>PowerPoint Presentation</vt:lpstr>
      <vt:lpstr>Resting membrane potential</vt:lpstr>
      <vt:lpstr>Graded potential vs Action potential</vt:lpstr>
      <vt:lpstr>Graded potential vs Action potential</vt:lpstr>
      <vt:lpstr>Graded potential vs Action potential</vt:lpstr>
      <vt:lpstr>Graded potential vs Action potential</vt:lpstr>
      <vt:lpstr>PowerPoint Presentation</vt:lpstr>
      <vt:lpstr>PowerPoint Presentation</vt:lpstr>
      <vt:lpstr>PowerPoint Presentation</vt:lpstr>
      <vt:lpstr>Graded potential vs Action potential</vt:lpstr>
      <vt:lpstr>Graded potential vs Action potential</vt:lpstr>
      <vt:lpstr>Graded potential vs Action potential</vt:lpstr>
      <vt:lpstr>Summation in graded potential</vt:lpstr>
      <vt:lpstr>Spatial summation in neurons</vt:lpstr>
      <vt:lpstr>PowerPoint Presentation</vt:lpstr>
      <vt:lpstr>Temporal summation in neurons</vt:lpstr>
      <vt:lpstr>PowerPoint Presentation</vt:lpstr>
      <vt:lpstr>PowerPoint Presentation</vt:lpstr>
      <vt:lpstr>Time course of postsynaptic potentials</vt:lpstr>
      <vt:lpstr>Time course of postsynaptic potentials</vt:lpstr>
      <vt:lpstr>Time course of postsynaptic potentials</vt:lpstr>
      <vt:lpstr>Summation of IPSP and EPSP</vt:lpstr>
      <vt:lpstr>References</vt:lpstr>
      <vt:lpstr>Questions? Feedback?   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Fatima Ryalat</dc:creator>
  <cp:lastModifiedBy>Fatima Ryalat</cp:lastModifiedBy>
  <cp:revision>82</cp:revision>
  <dcterms:created xsi:type="dcterms:W3CDTF">2023-04-30T16:35:36Z</dcterms:created>
  <dcterms:modified xsi:type="dcterms:W3CDTF">2025-05-01T12:26:47Z</dcterms:modified>
</cp:coreProperties>
</file>